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4" r:id="rId2"/>
  </p:sldMasterIdLst>
  <p:notesMasterIdLst>
    <p:notesMasterId r:id="rId147"/>
  </p:notesMasterIdLst>
  <p:sldIdLst>
    <p:sldId id="256" r:id="rId3"/>
    <p:sldId id="258" r:id="rId4"/>
    <p:sldId id="269" r:id="rId5"/>
    <p:sldId id="261" r:id="rId6"/>
    <p:sldId id="262" r:id="rId7"/>
    <p:sldId id="415" r:id="rId8"/>
    <p:sldId id="270" r:id="rId9"/>
    <p:sldId id="278"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 id="292" r:id="rId24"/>
    <p:sldId id="293" r:id="rId25"/>
    <p:sldId id="294" r:id="rId26"/>
    <p:sldId id="295" r:id="rId27"/>
    <p:sldId id="296" r:id="rId28"/>
    <p:sldId id="297" r:id="rId29"/>
    <p:sldId id="298" r:id="rId30"/>
    <p:sldId id="299" r:id="rId31"/>
    <p:sldId id="300" r:id="rId32"/>
    <p:sldId id="301" r:id="rId33"/>
    <p:sldId id="302" r:id="rId34"/>
    <p:sldId id="303" r:id="rId35"/>
    <p:sldId id="304" r:id="rId36"/>
    <p:sldId id="305" r:id="rId37"/>
    <p:sldId id="306" r:id="rId38"/>
    <p:sldId id="307" r:id="rId39"/>
    <p:sldId id="308" r:id="rId40"/>
    <p:sldId id="309" r:id="rId41"/>
    <p:sldId id="310" r:id="rId42"/>
    <p:sldId id="311" r:id="rId43"/>
    <p:sldId id="312" r:id="rId44"/>
    <p:sldId id="313" r:id="rId45"/>
    <p:sldId id="314" r:id="rId46"/>
    <p:sldId id="315" r:id="rId47"/>
    <p:sldId id="316" r:id="rId48"/>
    <p:sldId id="317" r:id="rId49"/>
    <p:sldId id="318" r:id="rId50"/>
    <p:sldId id="319" r:id="rId51"/>
    <p:sldId id="320" r:id="rId52"/>
    <p:sldId id="321" r:id="rId53"/>
    <p:sldId id="322" r:id="rId54"/>
    <p:sldId id="323" r:id="rId55"/>
    <p:sldId id="324" r:id="rId56"/>
    <p:sldId id="325" r:id="rId57"/>
    <p:sldId id="326" r:id="rId58"/>
    <p:sldId id="327" r:id="rId59"/>
    <p:sldId id="328" r:id="rId60"/>
    <p:sldId id="329" r:id="rId61"/>
    <p:sldId id="330" r:id="rId62"/>
    <p:sldId id="331" r:id="rId63"/>
    <p:sldId id="332" r:id="rId64"/>
    <p:sldId id="333" r:id="rId65"/>
    <p:sldId id="334" r:id="rId66"/>
    <p:sldId id="335" r:id="rId67"/>
    <p:sldId id="336" r:id="rId68"/>
    <p:sldId id="337" r:id="rId69"/>
    <p:sldId id="338" r:id="rId70"/>
    <p:sldId id="339" r:id="rId71"/>
    <p:sldId id="340" r:id="rId72"/>
    <p:sldId id="341" r:id="rId73"/>
    <p:sldId id="342" r:id="rId74"/>
    <p:sldId id="343" r:id="rId75"/>
    <p:sldId id="344" r:id="rId76"/>
    <p:sldId id="345" r:id="rId77"/>
    <p:sldId id="346" r:id="rId78"/>
    <p:sldId id="347" r:id="rId79"/>
    <p:sldId id="348" r:id="rId80"/>
    <p:sldId id="349" r:id="rId81"/>
    <p:sldId id="350" r:id="rId82"/>
    <p:sldId id="351" r:id="rId83"/>
    <p:sldId id="352" r:id="rId84"/>
    <p:sldId id="353" r:id="rId85"/>
    <p:sldId id="354" r:id="rId86"/>
    <p:sldId id="355" r:id="rId87"/>
    <p:sldId id="356" r:id="rId88"/>
    <p:sldId id="357" r:id="rId89"/>
    <p:sldId id="358" r:id="rId90"/>
    <p:sldId id="359" r:id="rId91"/>
    <p:sldId id="360" r:id="rId92"/>
    <p:sldId id="361" r:id="rId93"/>
    <p:sldId id="362" r:id="rId94"/>
    <p:sldId id="363" r:id="rId95"/>
    <p:sldId id="364" r:id="rId96"/>
    <p:sldId id="365" r:id="rId97"/>
    <p:sldId id="366" r:id="rId98"/>
    <p:sldId id="367" r:id="rId99"/>
    <p:sldId id="368" r:id="rId100"/>
    <p:sldId id="369" r:id="rId101"/>
    <p:sldId id="370" r:id="rId102"/>
    <p:sldId id="371" r:id="rId103"/>
    <p:sldId id="372" r:id="rId104"/>
    <p:sldId id="373" r:id="rId105"/>
    <p:sldId id="374" r:id="rId106"/>
    <p:sldId id="375" r:id="rId107"/>
    <p:sldId id="376" r:id="rId108"/>
    <p:sldId id="377" r:id="rId109"/>
    <p:sldId id="378" r:id="rId110"/>
    <p:sldId id="379" r:id="rId111"/>
    <p:sldId id="380" r:id="rId112"/>
    <p:sldId id="381" r:id="rId113"/>
    <p:sldId id="382" r:id="rId114"/>
    <p:sldId id="383" r:id="rId115"/>
    <p:sldId id="384" r:id="rId116"/>
    <p:sldId id="385" r:id="rId117"/>
    <p:sldId id="386" r:id="rId118"/>
    <p:sldId id="387" r:id="rId119"/>
    <p:sldId id="388" r:id="rId120"/>
    <p:sldId id="389" r:id="rId121"/>
    <p:sldId id="390" r:id="rId122"/>
    <p:sldId id="391" r:id="rId123"/>
    <p:sldId id="392" r:id="rId124"/>
    <p:sldId id="393" r:id="rId125"/>
    <p:sldId id="394" r:id="rId126"/>
    <p:sldId id="395" r:id="rId127"/>
    <p:sldId id="396" r:id="rId128"/>
    <p:sldId id="397" r:id="rId129"/>
    <p:sldId id="398" r:id="rId130"/>
    <p:sldId id="399" r:id="rId131"/>
    <p:sldId id="400" r:id="rId132"/>
    <p:sldId id="401" r:id="rId133"/>
    <p:sldId id="402" r:id="rId134"/>
    <p:sldId id="403" r:id="rId135"/>
    <p:sldId id="404" r:id="rId136"/>
    <p:sldId id="405" r:id="rId137"/>
    <p:sldId id="406" r:id="rId138"/>
    <p:sldId id="407" r:id="rId139"/>
    <p:sldId id="408" r:id="rId140"/>
    <p:sldId id="409" r:id="rId141"/>
    <p:sldId id="410" r:id="rId142"/>
    <p:sldId id="411" r:id="rId143"/>
    <p:sldId id="412" r:id="rId144"/>
    <p:sldId id="413" r:id="rId145"/>
    <p:sldId id="414" r:id="rId146"/>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2B34"/>
    <a:srgbClr val="B897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67" d="100"/>
          <a:sy n="67" d="100"/>
        </p:scale>
        <p:origin x="756" y="72"/>
      </p:cViewPr>
      <p:guideLst/>
    </p:cSldViewPr>
  </p:slideViewPr>
  <p:notesTextViewPr>
    <p:cViewPr>
      <p:scale>
        <a:sx n="1" d="1"/>
        <a:sy n="1" d="1"/>
      </p:scale>
      <p:origin x="0" y="0"/>
    </p:cViewPr>
  </p:notesTextViewPr>
  <p:notesViewPr>
    <p:cSldViewPr snapToGrid="0">
      <p:cViewPr varScale="1">
        <p:scale>
          <a:sx n="54" d="100"/>
          <a:sy n="54" d="100"/>
        </p:scale>
        <p:origin x="1776" y="4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theme" Target="theme/them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presProps" Target="presProps.xml"/><Relationship Id="rId15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 Id="rId4" Type="http://schemas.openxmlformats.org/officeDocument/2006/relationships/image" Target="../media/image49.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ED6226DA-3E55-4CDA-B229-5B42250AD5DA}" type="datetimeFigureOut">
              <a:rPr lang="ar-SA" smtClean="0"/>
              <a:t>25/04/43</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C368417-2903-4188-B2D8-2457AEBDDC0D}" type="slidenum">
              <a:rPr lang="ar-SA" smtClean="0"/>
              <a:t>‹#›</a:t>
            </a:fld>
            <a:endParaRPr lang="ar-SA"/>
          </a:p>
        </p:txBody>
      </p:sp>
    </p:spTree>
    <p:extLst>
      <p:ext uri="{BB962C8B-B14F-4D97-AF65-F5344CB8AC3E}">
        <p14:creationId xmlns:p14="http://schemas.microsoft.com/office/powerpoint/2010/main" val="349188941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vmlDrawing" Target="../drawings/vmlDrawing3.v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vmlDrawing" Target="../drawings/vmlDrawing4.v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9FFB9AD1-4CB8-400C-90BE-7262246E3624}" type="datetimeFigureOut">
              <a:rPr lang="ar-SA" smtClean="0"/>
              <a:t>25/04/43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1411900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FFB9AD1-4CB8-400C-90BE-7262246E3624}" type="datetimeFigureOut">
              <a:rPr lang="ar-SA" smtClean="0"/>
              <a:t>25/04/43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1996875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9FFB9AD1-4CB8-400C-90BE-7262246E3624}" type="datetimeFigureOut">
              <a:rPr lang="ar-SA" smtClean="0"/>
              <a:t>25/04/43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239861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838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6172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9FFB9AD1-4CB8-400C-90BE-7262246E3624}" type="datetimeFigureOut">
              <a:rPr lang="ar-SA" smtClean="0"/>
              <a:t>25/04/43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2390425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9FFB9AD1-4CB8-400C-90BE-7262246E3624}" type="datetimeFigureOut">
              <a:rPr lang="ar-SA" smtClean="0"/>
              <a:t>25/04/43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2602404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9FFB9AD1-4CB8-400C-90BE-7262246E3624}" type="datetimeFigureOut">
              <a:rPr lang="ar-SA" smtClean="0"/>
              <a:t>25/04/43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2576267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FFB9AD1-4CB8-400C-90BE-7262246E3624}" type="datetimeFigureOut">
              <a:rPr lang="ar-SA" smtClean="0"/>
              <a:t>25/04/43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145857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FFB9AD1-4CB8-400C-90BE-7262246E3624}" type="datetimeFigureOut">
              <a:rPr lang="ar-SA" smtClean="0"/>
              <a:t>25/04/43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494079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FFB9AD1-4CB8-400C-90BE-7262246E3624}" type="datetimeFigureOut">
              <a:rPr lang="ar-SA" smtClean="0"/>
              <a:t>25/04/43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3579683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FFB9AD1-4CB8-400C-90BE-7262246E3624}" type="datetimeFigureOut">
              <a:rPr lang="ar-SA" smtClean="0"/>
              <a:t>25/04/43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3020921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FFB9AD1-4CB8-400C-90BE-7262246E3624}" type="datetimeFigureOut">
              <a:rPr lang="ar-SA" smtClean="0"/>
              <a:t>25/04/43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37556812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txAndTwoObj">
  <p:cSld name="عنوان، ونص، واثنان من المحتوى">
    <p:spTree>
      <p:nvGrpSpPr>
        <p:cNvPr id="1" name=""/>
        <p:cNvGrpSpPr/>
        <p:nvPr/>
      </p:nvGrpSpPr>
      <p:grpSpPr>
        <a:xfrm>
          <a:off x="0" y="0"/>
          <a:ext cx="0" cy="0"/>
          <a:chOff x="0" y="0"/>
          <a:chExt cx="0" cy="0"/>
        </a:xfrm>
      </p:grpSpPr>
      <p:graphicFrame>
        <p:nvGraphicFramePr>
          <p:cNvPr id="6" name="Object 19"/>
          <p:cNvGraphicFramePr>
            <a:graphicFrameLocks noChangeAspect="1"/>
          </p:cNvGraphicFramePr>
          <p:nvPr userDrawn="1"/>
        </p:nvGraphicFramePr>
        <p:xfrm>
          <a:off x="304800" y="228600"/>
          <a:ext cx="1727200" cy="889000"/>
        </p:xfrm>
        <a:graphic>
          <a:graphicData uri="http://schemas.openxmlformats.org/presentationml/2006/ole">
            <mc:AlternateContent xmlns:mc="http://schemas.openxmlformats.org/markup-compatibility/2006">
              <mc:Choice xmlns:v="urn:schemas-microsoft-com:vml" Requires="v">
                <p:oleObj spid="_x0000_s1061" name="Image" r:id="rId3" imgW="4812698" imgH="1104372" progId="Photoshop.Image.7">
                  <p:embed/>
                </p:oleObj>
              </mc:Choice>
              <mc:Fallback>
                <p:oleObj name="Image" r:id="rId3" imgW="4812698" imgH="1104372" progId="Photoshop.Image.7">
                  <p:embed/>
                  <p:pic>
                    <p:nvPicPr>
                      <p:cNvPr id="0" nam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4800" y="228600"/>
                        <a:ext cx="1727200" cy="88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Rectangle 20"/>
          <p:cNvSpPr>
            <a:spLocks noChangeArrowheads="1"/>
          </p:cNvSpPr>
          <p:nvPr userDrawn="1"/>
        </p:nvSpPr>
        <p:spPr bwMode="auto">
          <a:xfrm flipV="1">
            <a:off x="2182813" y="1066800"/>
            <a:ext cx="9602787" cy="63500"/>
          </a:xfrm>
          <a:prstGeom prst="rect">
            <a:avLst/>
          </a:prstGeom>
          <a:gradFill rotWithShape="0">
            <a:gsLst>
              <a:gs pos="0">
                <a:srgbClr val="55261C"/>
              </a:gs>
              <a:gs pos="6000">
                <a:srgbClr val="EBDAD4"/>
              </a:gs>
              <a:gs pos="28999">
                <a:srgbClr val="C0524E"/>
              </a:gs>
              <a:gs pos="42000">
                <a:srgbClr val="80302D"/>
              </a:gs>
              <a:gs pos="44000">
                <a:srgbClr val="9C6563"/>
              </a:gs>
              <a:gs pos="48000">
                <a:srgbClr val="FFFFFF"/>
              </a:gs>
              <a:gs pos="78999">
                <a:srgbClr val="83A7C3"/>
              </a:gs>
              <a:gs pos="87000">
                <a:srgbClr val="768FB9"/>
              </a:gs>
              <a:gs pos="92000">
                <a:srgbClr val="83A7C3"/>
              </a:gs>
              <a:gs pos="100000">
                <a:srgbClr val="DCEBF5"/>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ar-SA" smtClean="0"/>
          </a:p>
        </p:txBody>
      </p:sp>
      <p:sp>
        <p:nvSpPr>
          <p:cNvPr id="2" name="عنوان 1"/>
          <p:cNvSpPr>
            <a:spLocks noGrp="1"/>
          </p:cNvSpPr>
          <p:nvPr>
            <p:ph type="title"/>
          </p:nvPr>
        </p:nvSpPr>
        <p:spPr>
          <a:xfrm>
            <a:off x="609600" y="274638"/>
            <a:ext cx="10972800" cy="1143000"/>
          </a:xfrm>
        </p:spPr>
        <p:txBody>
          <a:bodyPr/>
          <a:lstStyle/>
          <a:p>
            <a:r>
              <a:rPr lang="ar-SA" smtClean="0"/>
              <a:t>انقر لتحرير نمط العنوان الرئيسي</a:t>
            </a:r>
            <a:endParaRPr lang="ar-SA"/>
          </a:p>
        </p:txBody>
      </p:sp>
      <p:sp>
        <p:nvSpPr>
          <p:cNvPr id="3" name="عنصر نائب للنص 2"/>
          <p:cNvSpPr>
            <a:spLocks noGrp="1"/>
          </p:cNvSpPr>
          <p:nvPr>
            <p:ph type="body" sz="half" idx="1"/>
          </p:nvPr>
        </p:nvSpPr>
        <p:spPr>
          <a:xfrm>
            <a:off x="609600" y="1600203"/>
            <a:ext cx="5384800" cy="4525963"/>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quarter" idx="2"/>
          </p:nvPr>
        </p:nvSpPr>
        <p:spPr>
          <a:xfrm>
            <a:off x="6197600" y="1600200"/>
            <a:ext cx="5384800" cy="21859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محتوى 4"/>
          <p:cNvSpPr>
            <a:spLocks noGrp="1"/>
          </p:cNvSpPr>
          <p:nvPr>
            <p:ph sz="quarter" idx="3"/>
          </p:nvPr>
        </p:nvSpPr>
        <p:spPr>
          <a:xfrm>
            <a:off x="6197600" y="3938591"/>
            <a:ext cx="5384800" cy="2187575"/>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C3CD7F99-A60A-4BA9-8062-30BA16C9A8E3}" type="slidenum">
              <a:rPr lang="ar-SA"/>
              <a:pPr>
                <a:defRPr/>
              </a:pPr>
              <a:t>‹#›</a:t>
            </a:fld>
            <a:endParaRPr lang="en-US"/>
          </a:p>
        </p:txBody>
      </p:sp>
    </p:spTree>
    <p:extLst>
      <p:ext uri="{BB962C8B-B14F-4D97-AF65-F5344CB8AC3E}">
        <p14:creationId xmlns:p14="http://schemas.microsoft.com/office/powerpoint/2010/main" val="167491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txAndObj">
  <p:cSld name="عنوان، ونص، ومحتوى">
    <p:spTree>
      <p:nvGrpSpPr>
        <p:cNvPr id="1" name=""/>
        <p:cNvGrpSpPr/>
        <p:nvPr/>
      </p:nvGrpSpPr>
      <p:grpSpPr>
        <a:xfrm>
          <a:off x="0" y="0"/>
          <a:ext cx="0" cy="0"/>
          <a:chOff x="0" y="0"/>
          <a:chExt cx="0" cy="0"/>
        </a:xfrm>
      </p:grpSpPr>
      <p:graphicFrame>
        <p:nvGraphicFramePr>
          <p:cNvPr id="5" name="Object 19"/>
          <p:cNvGraphicFramePr>
            <a:graphicFrameLocks noChangeAspect="1"/>
          </p:cNvGraphicFramePr>
          <p:nvPr userDrawn="1"/>
        </p:nvGraphicFramePr>
        <p:xfrm>
          <a:off x="304800" y="228600"/>
          <a:ext cx="1727200" cy="889000"/>
        </p:xfrm>
        <a:graphic>
          <a:graphicData uri="http://schemas.openxmlformats.org/presentationml/2006/ole">
            <mc:AlternateContent xmlns:mc="http://schemas.openxmlformats.org/markup-compatibility/2006">
              <mc:Choice xmlns:v="urn:schemas-microsoft-com:vml" Requires="v">
                <p:oleObj spid="_x0000_s2085" name="Image" r:id="rId3" imgW="4812698" imgH="1104372" progId="Photoshop.Image.7">
                  <p:embed/>
                </p:oleObj>
              </mc:Choice>
              <mc:Fallback>
                <p:oleObj name="Image" r:id="rId3" imgW="4812698" imgH="1104372" progId="Photoshop.Image.7">
                  <p:embed/>
                  <p:pic>
                    <p:nvPicPr>
                      <p:cNvPr id="0" nam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4800" y="228600"/>
                        <a:ext cx="1727200" cy="88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20"/>
          <p:cNvSpPr>
            <a:spLocks noChangeArrowheads="1"/>
          </p:cNvSpPr>
          <p:nvPr userDrawn="1"/>
        </p:nvSpPr>
        <p:spPr bwMode="auto">
          <a:xfrm flipV="1">
            <a:off x="2182813" y="1066800"/>
            <a:ext cx="9602787" cy="63500"/>
          </a:xfrm>
          <a:prstGeom prst="rect">
            <a:avLst/>
          </a:prstGeom>
          <a:gradFill rotWithShape="0">
            <a:gsLst>
              <a:gs pos="0">
                <a:srgbClr val="55261C"/>
              </a:gs>
              <a:gs pos="6000">
                <a:srgbClr val="EBDAD4"/>
              </a:gs>
              <a:gs pos="28999">
                <a:srgbClr val="C0524E"/>
              </a:gs>
              <a:gs pos="42000">
                <a:srgbClr val="80302D"/>
              </a:gs>
              <a:gs pos="44000">
                <a:srgbClr val="9C6563"/>
              </a:gs>
              <a:gs pos="48000">
                <a:srgbClr val="FFFFFF"/>
              </a:gs>
              <a:gs pos="78999">
                <a:srgbClr val="83A7C3"/>
              </a:gs>
              <a:gs pos="87000">
                <a:srgbClr val="768FB9"/>
              </a:gs>
              <a:gs pos="92000">
                <a:srgbClr val="83A7C3"/>
              </a:gs>
              <a:gs pos="100000">
                <a:srgbClr val="DCEBF5"/>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ar-SA" smtClean="0"/>
          </a:p>
        </p:txBody>
      </p:sp>
      <p:sp>
        <p:nvSpPr>
          <p:cNvPr id="2" name="عنوان 1"/>
          <p:cNvSpPr>
            <a:spLocks noGrp="1"/>
          </p:cNvSpPr>
          <p:nvPr>
            <p:ph type="title"/>
          </p:nvPr>
        </p:nvSpPr>
        <p:spPr>
          <a:xfrm>
            <a:off x="609600" y="274638"/>
            <a:ext cx="10972800" cy="1143000"/>
          </a:xfrm>
        </p:spPr>
        <p:txBody>
          <a:bodyPr/>
          <a:lstStyle/>
          <a:p>
            <a:r>
              <a:rPr lang="ar-SA" smtClean="0"/>
              <a:t>انقر لتحرير نمط العنوان الرئيسي</a:t>
            </a:r>
            <a:endParaRPr lang="ar-SA"/>
          </a:p>
        </p:txBody>
      </p:sp>
      <p:sp>
        <p:nvSpPr>
          <p:cNvPr id="3" name="عنصر نائب للنص 2"/>
          <p:cNvSpPr>
            <a:spLocks noGrp="1"/>
          </p:cNvSpPr>
          <p:nvPr>
            <p:ph type="body" sz="half" idx="1"/>
          </p:nvPr>
        </p:nvSpPr>
        <p:spPr>
          <a:xfrm>
            <a:off x="609600" y="1600203"/>
            <a:ext cx="5384800" cy="4525963"/>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6197600" y="1600203"/>
            <a:ext cx="5384800" cy="4525963"/>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D85E935E-C663-4DC1-87C2-4A8E7902384C}" type="slidenum">
              <a:rPr lang="ar-SA"/>
              <a:pPr>
                <a:defRPr/>
              </a:pPr>
              <a:t>‹#›</a:t>
            </a:fld>
            <a:endParaRPr lang="en-US"/>
          </a:p>
        </p:txBody>
      </p:sp>
    </p:spTree>
    <p:extLst>
      <p:ext uri="{BB962C8B-B14F-4D97-AF65-F5344CB8AC3E}">
        <p14:creationId xmlns:p14="http://schemas.microsoft.com/office/powerpoint/2010/main" val="3939546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tbl">
  <p:cSld name="عنوان وجدول">
    <p:spTree>
      <p:nvGrpSpPr>
        <p:cNvPr id="1" name=""/>
        <p:cNvGrpSpPr/>
        <p:nvPr/>
      </p:nvGrpSpPr>
      <p:grpSpPr>
        <a:xfrm>
          <a:off x="0" y="0"/>
          <a:ext cx="0" cy="0"/>
          <a:chOff x="0" y="0"/>
          <a:chExt cx="0" cy="0"/>
        </a:xfrm>
      </p:grpSpPr>
      <p:graphicFrame>
        <p:nvGraphicFramePr>
          <p:cNvPr id="4" name="Object 19"/>
          <p:cNvGraphicFramePr>
            <a:graphicFrameLocks noChangeAspect="1"/>
          </p:cNvGraphicFramePr>
          <p:nvPr userDrawn="1"/>
        </p:nvGraphicFramePr>
        <p:xfrm>
          <a:off x="304800" y="228600"/>
          <a:ext cx="1727200" cy="889000"/>
        </p:xfrm>
        <a:graphic>
          <a:graphicData uri="http://schemas.openxmlformats.org/presentationml/2006/ole">
            <mc:AlternateContent xmlns:mc="http://schemas.openxmlformats.org/markup-compatibility/2006">
              <mc:Choice xmlns:v="urn:schemas-microsoft-com:vml" Requires="v">
                <p:oleObj spid="_x0000_s3109" name="Image" r:id="rId3" imgW="4812698" imgH="1104372" progId="Photoshop.Image.7">
                  <p:embed/>
                </p:oleObj>
              </mc:Choice>
              <mc:Fallback>
                <p:oleObj name="Image" r:id="rId3" imgW="4812698" imgH="1104372" progId="Photoshop.Image.7">
                  <p:embed/>
                  <p:pic>
                    <p:nvPicPr>
                      <p:cNvPr id="0" nam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4800" y="228600"/>
                        <a:ext cx="1727200" cy="88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Rectangle 20"/>
          <p:cNvSpPr>
            <a:spLocks noChangeArrowheads="1"/>
          </p:cNvSpPr>
          <p:nvPr userDrawn="1"/>
        </p:nvSpPr>
        <p:spPr bwMode="auto">
          <a:xfrm flipV="1">
            <a:off x="2182813" y="1066800"/>
            <a:ext cx="9602787" cy="63500"/>
          </a:xfrm>
          <a:prstGeom prst="rect">
            <a:avLst/>
          </a:prstGeom>
          <a:gradFill rotWithShape="0">
            <a:gsLst>
              <a:gs pos="0">
                <a:srgbClr val="55261C"/>
              </a:gs>
              <a:gs pos="6000">
                <a:srgbClr val="EBDAD4"/>
              </a:gs>
              <a:gs pos="28999">
                <a:srgbClr val="C0524E"/>
              </a:gs>
              <a:gs pos="42000">
                <a:srgbClr val="80302D"/>
              </a:gs>
              <a:gs pos="44000">
                <a:srgbClr val="9C6563"/>
              </a:gs>
              <a:gs pos="48000">
                <a:srgbClr val="FFFFFF"/>
              </a:gs>
              <a:gs pos="78999">
                <a:srgbClr val="83A7C3"/>
              </a:gs>
              <a:gs pos="87000">
                <a:srgbClr val="768FB9"/>
              </a:gs>
              <a:gs pos="92000">
                <a:srgbClr val="83A7C3"/>
              </a:gs>
              <a:gs pos="100000">
                <a:srgbClr val="DCEBF5"/>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ar-SA" smtClean="0"/>
          </a:p>
        </p:txBody>
      </p:sp>
      <p:sp>
        <p:nvSpPr>
          <p:cNvPr id="2" name="عنوان 1"/>
          <p:cNvSpPr>
            <a:spLocks noGrp="1"/>
          </p:cNvSpPr>
          <p:nvPr>
            <p:ph type="title"/>
          </p:nvPr>
        </p:nvSpPr>
        <p:spPr>
          <a:xfrm>
            <a:off x="609600" y="274638"/>
            <a:ext cx="10972800" cy="1143000"/>
          </a:xfrm>
        </p:spPr>
        <p:txBody>
          <a:bodyPr/>
          <a:lstStyle/>
          <a:p>
            <a:r>
              <a:rPr lang="ar-SA" smtClean="0"/>
              <a:t>انقر لتحرير نمط العنوان الرئيسي</a:t>
            </a:r>
            <a:endParaRPr lang="ar-SA"/>
          </a:p>
        </p:txBody>
      </p:sp>
      <p:sp>
        <p:nvSpPr>
          <p:cNvPr id="3" name="عنصر نائب للجدول 2"/>
          <p:cNvSpPr>
            <a:spLocks noGrp="1"/>
          </p:cNvSpPr>
          <p:nvPr>
            <p:ph type="tbl" idx="1"/>
          </p:nvPr>
        </p:nvSpPr>
        <p:spPr>
          <a:xfrm>
            <a:off x="609600" y="1600203"/>
            <a:ext cx="10972800" cy="4525963"/>
          </a:xfrm>
        </p:spPr>
        <p:txBody>
          <a:bodyPr rtlCol="0">
            <a:normAutofit/>
          </a:bodyPr>
          <a:lstStyle/>
          <a:p>
            <a:pPr lvl="0"/>
            <a:endParaRPr lang="ar-SA" noProof="0" smtClean="0"/>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pPr>
              <a:defRPr/>
            </a:pPr>
            <a:fld id="{9437425D-8ADA-4444-9DFE-4E251C867638}" type="slidenum">
              <a:rPr lang="ar-SA"/>
              <a:pPr>
                <a:defRPr/>
              </a:pPr>
              <a:t>‹#›</a:t>
            </a:fld>
            <a:endParaRPr lang="en-US"/>
          </a:p>
        </p:txBody>
      </p:sp>
    </p:spTree>
    <p:extLst>
      <p:ext uri="{BB962C8B-B14F-4D97-AF65-F5344CB8AC3E}">
        <p14:creationId xmlns:p14="http://schemas.microsoft.com/office/powerpoint/2010/main" val="320582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fourObj">
  <p:cSld name="عنوان وأربعة من المحتوى">
    <p:spTree>
      <p:nvGrpSpPr>
        <p:cNvPr id="1" name=""/>
        <p:cNvGrpSpPr/>
        <p:nvPr/>
      </p:nvGrpSpPr>
      <p:grpSpPr>
        <a:xfrm>
          <a:off x="0" y="0"/>
          <a:ext cx="0" cy="0"/>
          <a:chOff x="0" y="0"/>
          <a:chExt cx="0" cy="0"/>
        </a:xfrm>
      </p:grpSpPr>
      <p:graphicFrame>
        <p:nvGraphicFramePr>
          <p:cNvPr id="7" name="Object 19"/>
          <p:cNvGraphicFramePr>
            <a:graphicFrameLocks noChangeAspect="1"/>
          </p:cNvGraphicFramePr>
          <p:nvPr userDrawn="1"/>
        </p:nvGraphicFramePr>
        <p:xfrm>
          <a:off x="304800" y="228600"/>
          <a:ext cx="1727200" cy="889000"/>
        </p:xfrm>
        <a:graphic>
          <a:graphicData uri="http://schemas.openxmlformats.org/presentationml/2006/ole">
            <mc:AlternateContent xmlns:mc="http://schemas.openxmlformats.org/markup-compatibility/2006">
              <mc:Choice xmlns:v="urn:schemas-microsoft-com:vml" Requires="v">
                <p:oleObj spid="_x0000_s4133" name="Image" r:id="rId3" imgW="4812698" imgH="1104372" progId="Photoshop.Image.7">
                  <p:embed/>
                </p:oleObj>
              </mc:Choice>
              <mc:Fallback>
                <p:oleObj name="Image" r:id="rId3" imgW="4812698" imgH="1104372" progId="Photoshop.Image.7">
                  <p:embed/>
                  <p:pic>
                    <p:nvPicPr>
                      <p:cNvPr id="0" nam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4800" y="228600"/>
                        <a:ext cx="1727200" cy="88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Rectangle 20"/>
          <p:cNvSpPr>
            <a:spLocks noChangeArrowheads="1"/>
          </p:cNvSpPr>
          <p:nvPr userDrawn="1"/>
        </p:nvSpPr>
        <p:spPr bwMode="auto">
          <a:xfrm flipV="1">
            <a:off x="2182813" y="1066800"/>
            <a:ext cx="9602787" cy="63500"/>
          </a:xfrm>
          <a:prstGeom prst="rect">
            <a:avLst/>
          </a:prstGeom>
          <a:gradFill rotWithShape="0">
            <a:gsLst>
              <a:gs pos="0">
                <a:srgbClr val="55261C"/>
              </a:gs>
              <a:gs pos="6000">
                <a:srgbClr val="EBDAD4"/>
              </a:gs>
              <a:gs pos="28999">
                <a:srgbClr val="C0524E"/>
              </a:gs>
              <a:gs pos="42000">
                <a:srgbClr val="80302D"/>
              </a:gs>
              <a:gs pos="44000">
                <a:srgbClr val="9C6563"/>
              </a:gs>
              <a:gs pos="48000">
                <a:srgbClr val="FFFFFF"/>
              </a:gs>
              <a:gs pos="78999">
                <a:srgbClr val="83A7C3"/>
              </a:gs>
              <a:gs pos="87000">
                <a:srgbClr val="768FB9"/>
              </a:gs>
              <a:gs pos="92000">
                <a:srgbClr val="83A7C3"/>
              </a:gs>
              <a:gs pos="100000">
                <a:srgbClr val="DCEBF5"/>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ar-SA" smtClean="0"/>
          </a:p>
        </p:txBody>
      </p:sp>
      <p:sp>
        <p:nvSpPr>
          <p:cNvPr id="2" name="عنوان 1"/>
          <p:cNvSpPr>
            <a:spLocks noGrp="1"/>
          </p:cNvSpPr>
          <p:nvPr>
            <p:ph type="title" sz="quarter"/>
          </p:nvPr>
        </p:nvSpPr>
        <p:spPr>
          <a:xfrm>
            <a:off x="609600" y="274638"/>
            <a:ext cx="10972800" cy="1143000"/>
          </a:xfrm>
        </p:spPr>
        <p:txBody>
          <a:bodyPr/>
          <a:lstStyle/>
          <a:p>
            <a:r>
              <a:rPr lang="ar-SA" smtClean="0"/>
              <a:t>انقر لتحرير نمط العنوان الرئيسي</a:t>
            </a:r>
            <a:endParaRPr lang="ar-SA"/>
          </a:p>
        </p:txBody>
      </p:sp>
      <p:sp>
        <p:nvSpPr>
          <p:cNvPr id="3" name="عنصر نائب للمحتوى 2"/>
          <p:cNvSpPr>
            <a:spLocks noGrp="1"/>
          </p:cNvSpPr>
          <p:nvPr>
            <p:ph sz="quarter" idx="1"/>
          </p:nvPr>
        </p:nvSpPr>
        <p:spPr>
          <a:xfrm>
            <a:off x="609600" y="1600200"/>
            <a:ext cx="5384800" cy="21859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quarter" idx="2"/>
          </p:nvPr>
        </p:nvSpPr>
        <p:spPr>
          <a:xfrm>
            <a:off x="6197600" y="1600200"/>
            <a:ext cx="5384800" cy="21859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محتوى 4"/>
          <p:cNvSpPr>
            <a:spLocks noGrp="1"/>
          </p:cNvSpPr>
          <p:nvPr>
            <p:ph sz="quarter" idx="3"/>
          </p:nvPr>
        </p:nvSpPr>
        <p:spPr>
          <a:xfrm>
            <a:off x="609600" y="3938591"/>
            <a:ext cx="5384800" cy="2187575"/>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محتوى 5"/>
          <p:cNvSpPr>
            <a:spLocks noGrp="1"/>
          </p:cNvSpPr>
          <p:nvPr>
            <p:ph sz="quarter" idx="4"/>
          </p:nvPr>
        </p:nvSpPr>
        <p:spPr>
          <a:xfrm>
            <a:off x="6197600" y="3938591"/>
            <a:ext cx="5384800" cy="2187575"/>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9" name="Rectangle 4"/>
          <p:cNvSpPr>
            <a:spLocks noGrp="1" noChangeArrowheads="1"/>
          </p:cNvSpPr>
          <p:nvPr>
            <p:ph type="dt" sz="half" idx="10"/>
          </p:nvPr>
        </p:nvSpPr>
        <p:spPr/>
        <p:txBody>
          <a:bodyPr/>
          <a:lstStyle>
            <a:lvl1pPr>
              <a:defRPr/>
            </a:lvl1pPr>
          </a:lstStyle>
          <a:p>
            <a:pPr>
              <a:defRPr/>
            </a:pPr>
            <a:endParaRPr lang="en-US"/>
          </a:p>
        </p:txBody>
      </p:sp>
      <p:sp>
        <p:nvSpPr>
          <p:cNvPr id="10" name="Rectangle 5"/>
          <p:cNvSpPr>
            <a:spLocks noGrp="1" noChangeArrowheads="1"/>
          </p:cNvSpPr>
          <p:nvPr>
            <p:ph type="ftr" sz="quarter" idx="11"/>
          </p:nvPr>
        </p:nvSpPr>
        <p:spPr/>
        <p:txBody>
          <a:bodyPr/>
          <a:lstStyle>
            <a:lvl1pPr>
              <a:defRPr/>
            </a:lvl1pPr>
          </a:lstStyle>
          <a:p>
            <a:pPr>
              <a:defRPr/>
            </a:pPr>
            <a:endParaRPr lang="en-US"/>
          </a:p>
        </p:txBody>
      </p:sp>
      <p:sp>
        <p:nvSpPr>
          <p:cNvPr id="11" name="Rectangle 6"/>
          <p:cNvSpPr>
            <a:spLocks noGrp="1" noChangeArrowheads="1"/>
          </p:cNvSpPr>
          <p:nvPr>
            <p:ph type="sldNum" sz="quarter" idx="12"/>
          </p:nvPr>
        </p:nvSpPr>
        <p:spPr/>
        <p:txBody>
          <a:bodyPr/>
          <a:lstStyle>
            <a:lvl1pPr>
              <a:defRPr/>
            </a:lvl1pPr>
          </a:lstStyle>
          <a:p>
            <a:pPr>
              <a:defRPr/>
            </a:pPr>
            <a:fld id="{CFF180FC-8E10-4A67-9AFA-C6A8F885751E}" type="slidenum">
              <a:rPr lang="ar-SA"/>
              <a:pPr>
                <a:defRPr/>
              </a:pPr>
              <a:t>‹#›</a:t>
            </a:fld>
            <a:endParaRPr lang="en-US"/>
          </a:p>
        </p:txBody>
      </p:sp>
    </p:spTree>
    <p:extLst>
      <p:ext uri="{BB962C8B-B14F-4D97-AF65-F5344CB8AC3E}">
        <p14:creationId xmlns:p14="http://schemas.microsoft.com/office/powerpoint/2010/main" val="1153319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9FFB9AD1-4CB8-400C-90BE-7262246E3624}" type="datetimeFigureOut">
              <a:rPr lang="ar-SA" smtClean="0"/>
              <a:t>25/04/43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1657927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FFB9AD1-4CB8-400C-90BE-7262246E3624}" type="datetimeFigureOut">
              <a:rPr lang="ar-SA" smtClean="0"/>
              <a:t>25/04/43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23866454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9FFB9AD1-4CB8-400C-90BE-7262246E3624}" type="datetimeFigureOut">
              <a:rPr lang="ar-SA" smtClean="0"/>
              <a:t>25/04/43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11286592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838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6172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9FFB9AD1-4CB8-400C-90BE-7262246E3624}" type="datetimeFigureOut">
              <a:rPr lang="ar-SA" smtClean="0"/>
              <a:t>25/04/43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20245317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9FFB9AD1-4CB8-400C-90BE-7262246E3624}" type="datetimeFigureOut">
              <a:rPr lang="ar-SA" smtClean="0"/>
              <a:t>25/04/43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1541644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9FFB9AD1-4CB8-400C-90BE-7262246E3624}" type="datetimeFigureOut">
              <a:rPr lang="ar-SA" smtClean="0"/>
              <a:t>25/04/43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21244236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FFB9AD1-4CB8-400C-90BE-7262246E3624}" type="datetimeFigureOut">
              <a:rPr lang="ar-SA" smtClean="0"/>
              <a:t>25/04/43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30190670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FFB9AD1-4CB8-400C-90BE-7262246E3624}" type="datetimeFigureOut">
              <a:rPr lang="ar-SA" smtClean="0"/>
              <a:t>25/04/43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6832076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FFB9AD1-4CB8-400C-90BE-7262246E3624}" type="datetimeFigureOut">
              <a:rPr lang="ar-SA" smtClean="0"/>
              <a:t>25/04/43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1758929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FFB9AD1-4CB8-400C-90BE-7262246E3624}" type="datetimeFigureOut">
              <a:rPr lang="ar-SA" smtClean="0"/>
              <a:t>25/04/43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8009623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FFB9AD1-4CB8-400C-90BE-7262246E3624}" type="datetimeFigureOut">
              <a:rPr lang="ar-SA" smtClean="0"/>
              <a:t>25/04/43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EC202-0496-45FB-B4FD-33914A4711E5}" type="slidenum">
              <a:rPr lang="ar-SA" smtClean="0"/>
              <a:t>‹#›</a:t>
            </a:fld>
            <a:endParaRPr lang="ar-SA"/>
          </a:p>
        </p:txBody>
      </p:sp>
    </p:spTree>
    <p:extLst>
      <p:ext uri="{BB962C8B-B14F-4D97-AF65-F5344CB8AC3E}">
        <p14:creationId xmlns:p14="http://schemas.microsoft.com/office/powerpoint/2010/main" val="3947664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t="-3000" b="-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FFB9AD1-4CB8-400C-90BE-7262246E3624}" type="datetimeFigureOut">
              <a:rPr lang="ar-SA" smtClean="0"/>
              <a:t>25/04/43</a:t>
            </a:fld>
            <a:endParaRPr lang="ar-SA"/>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DFEC202-0496-45FB-B4FD-33914A4711E5}" type="slidenum">
              <a:rPr lang="ar-SA" smtClean="0"/>
              <a:t>‹#›</a:t>
            </a:fld>
            <a:endParaRPr lang="ar-SA"/>
          </a:p>
        </p:txBody>
      </p:sp>
    </p:spTree>
    <p:extLst>
      <p:ext uri="{BB962C8B-B14F-4D97-AF65-F5344CB8AC3E}">
        <p14:creationId xmlns:p14="http://schemas.microsoft.com/office/powerpoint/2010/main" val="10652247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FFB9AD1-4CB8-400C-90BE-7262246E3624}" type="datetimeFigureOut">
              <a:rPr lang="ar-SA" smtClean="0"/>
              <a:t>25/04/43</a:t>
            </a:fld>
            <a:endParaRPr lang="ar-SA"/>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DFEC202-0496-45FB-B4FD-33914A4711E5}" type="slidenum">
              <a:rPr lang="ar-SA" smtClean="0"/>
              <a:t>‹#›</a:t>
            </a:fld>
            <a:endParaRPr lang="ar-SA"/>
          </a:p>
        </p:txBody>
      </p:sp>
    </p:spTree>
    <p:extLst>
      <p:ext uri="{BB962C8B-B14F-4D97-AF65-F5344CB8AC3E}">
        <p14:creationId xmlns:p14="http://schemas.microsoft.com/office/powerpoint/2010/main" val="9417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 Id="rId9" Type="http://schemas.openxmlformats.org/officeDocument/2006/relationships/image" Target="../media/image14.wmf"/></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8" Type="http://schemas.openxmlformats.org/officeDocument/2006/relationships/slide" Target="slide34.xml"/><Relationship Id="rId13" Type="http://schemas.openxmlformats.org/officeDocument/2006/relationships/slide" Target="slide50.xml"/><Relationship Id="rId18" Type="http://schemas.openxmlformats.org/officeDocument/2006/relationships/slide" Target="slide122.xml"/><Relationship Id="rId3" Type="http://schemas.openxmlformats.org/officeDocument/2006/relationships/slide" Target="slide29.xml"/><Relationship Id="rId7" Type="http://schemas.openxmlformats.org/officeDocument/2006/relationships/slide" Target="slide33.xml"/><Relationship Id="rId12" Type="http://schemas.openxmlformats.org/officeDocument/2006/relationships/slide" Target="slide40.xml"/><Relationship Id="rId17" Type="http://schemas.openxmlformats.org/officeDocument/2006/relationships/slide" Target="slide67.xml"/><Relationship Id="rId2" Type="http://schemas.openxmlformats.org/officeDocument/2006/relationships/slide" Target="slide7.xml"/><Relationship Id="rId16" Type="http://schemas.openxmlformats.org/officeDocument/2006/relationships/slide" Target="slide61.xml"/><Relationship Id="rId20" Type="http://schemas.openxmlformats.org/officeDocument/2006/relationships/slide" Target="slide88.xml"/><Relationship Id="rId1" Type="http://schemas.openxmlformats.org/officeDocument/2006/relationships/slideLayout" Target="../slideLayouts/slideLayout2.xml"/><Relationship Id="rId6" Type="http://schemas.openxmlformats.org/officeDocument/2006/relationships/slide" Target="slide32.xml"/><Relationship Id="rId11" Type="http://schemas.openxmlformats.org/officeDocument/2006/relationships/slide" Target="slide38.xml"/><Relationship Id="rId5" Type="http://schemas.openxmlformats.org/officeDocument/2006/relationships/slide" Target="slide28.xml"/><Relationship Id="rId15" Type="http://schemas.openxmlformats.org/officeDocument/2006/relationships/slide" Target="slide43.xml"/><Relationship Id="rId10" Type="http://schemas.openxmlformats.org/officeDocument/2006/relationships/slide" Target="slide36.xml"/><Relationship Id="rId19" Type="http://schemas.openxmlformats.org/officeDocument/2006/relationships/slide" Target="slide78.xml"/><Relationship Id="rId4" Type="http://schemas.openxmlformats.org/officeDocument/2006/relationships/slide" Target="slide26.xml"/><Relationship Id="rId9" Type="http://schemas.openxmlformats.org/officeDocument/2006/relationships/slide" Target="slide35.xml"/><Relationship Id="rId14" Type="http://schemas.openxmlformats.org/officeDocument/2006/relationships/slide" Target="slide48.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7.png"/><Relationship Id="rId4" Type="http://schemas.openxmlformats.org/officeDocument/2006/relationships/oleObject" Target="../embeddings/oleObject5.bin"/></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15.xml"/><Relationship Id="rId1" Type="http://schemas.openxmlformats.org/officeDocument/2006/relationships/vmlDrawing" Target="../drawings/vmlDrawing7.vml"/><Relationship Id="rId6" Type="http://schemas.openxmlformats.org/officeDocument/2006/relationships/image" Target="../media/image47.png"/><Relationship Id="rId5" Type="http://schemas.openxmlformats.org/officeDocument/2006/relationships/oleObject" Target="../embeddings/oleObject8.bin"/><Relationship Id="rId10" Type="http://schemas.openxmlformats.org/officeDocument/2006/relationships/image" Target="../media/image49.png"/><Relationship Id="rId4" Type="http://schemas.openxmlformats.org/officeDocument/2006/relationships/image" Target="../media/image46.png"/><Relationship Id="rId9" Type="http://schemas.openxmlformats.org/officeDocument/2006/relationships/oleObject" Target="../embeddings/oleObject10.bin"/></Relationships>
</file>

<file path=ppt/slides/_rels/slide6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3.xml"/><Relationship Id="rId1" Type="http://schemas.openxmlformats.org/officeDocument/2006/relationships/vmlDrawing" Target="../drawings/vmlDrawing8.vml"/><Relationship Id="rId4" Type="http://schemas.openxmlformats.org/officeDocument/2006/relationships/image" Target="../media/image5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1.xml"/></Relationships>
</file>

<file path=ppt/slides/_rels/slide7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7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1.xml"/></Relationships>
</file>

<file path=ppt/slides/_rels/slide82.xml.rels><?xml version="1.0" encoding="UTF-8" standalone="yes"?>
<Relationships xmlns="http://schemas.openxmlformats.org/package/2006/relationships"><Relationship Id="rId2" Type="http://schemas.openxmlformats.org/officeDocument/2006/relationships/slide" Target="slide12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8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4.xml"/><Relationship Id="rId4" Type="http://schemas.openxmlformats.org/officeDocument/2006/relationships/image" Target="../media/image72.png"/></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12.xml"/><Relationship Id="rId4" Type="http://schemas.openxmlformats.org/officeDocument/2006/relationships/image" Target="../media/image75.png"/></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slide" Target="slide121.xml"/><Relationship Id="rId2" Type="http://schemas.openxmlformats.org/officeDocument/2006/relationships/image" Target="../media/image78.wmf"/><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slide" Target="slide14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0.gif"/><Relationship Id="rId7" Type="http://schemas.openxmlformats.org/officeDocument/2006/relationships/image" Target="../media/image84.jpeg"/><Relationship Id="rId2" Type="http://schemas.openxmlformats.org/officeDocument/2006/relationships/slide" Target="slide141.xml"/><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1.xml"/></Relationships>
</file>

<file path=ppt/slides/_rels/slide105.xml.rels><?xml version="1.0" encoding="UTF-8" standalone="yes"?>
<Relationships xmlns="http://schemas.openxmlformats.org/package/2006/relationships"><Relationship Id="rId8" Type="http://schemas.openxmlformats.org/officeDocument/2006/relationships/slide" Target="slide111.xml"/><Relationship Id="rId13" Type="http://schemas.openxmlformats.org/officeDocument/2006/relationships/slide" Target="slide137.xml"/><Relationship Id="rId18" Type="http://schemas.openxmlformats.org/officeDocument/2006/relationships/slide" Target="slide124.xml"/><Relationship Id="rId3" Type="http://schemas.openxmlformats.org/officeDocument/2006/relationships/slide" Target="slide108.xml"/><Relationship Id="rId21" Type="http://schemas.openxmlformats.org/officeDocument/2006/relationships/slide" Target="slide130.xml"/><Relationship Id="rId7" Type="http://schemas.openxmlformats.org/officeDocument/2006/relationships/slide" Target="slide110.xml"/><Relationship Id="rId12" Type="http://schemas.openxmlformats.org/officeDocument/2006/relationships/slide" Target="slide115.xml"/><Relationship Id="rId17" Type="http://schemas.openxmlformats.org/officeDocument/2006/relationships/slide" Target="slide18.xml"/><Relationship Id="rId2" Type="http://schemas.openxmlformats.org/officeDocument/2006/relationships/slide" Target="slide2.xml"/><Relationship Id="rId16" Type="http://schemas.openxmlformats.org/officeDocument/2006/relationships/slide" Target="slide119.xml"/><Relationship Id="rId20"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12.xml"/><Relationship Id="rId24" Type="http://schemas.openxmlformats.org/officeDocument/2006/relationships/slide" Target="slide134.xml"/><Relationship Id="rId5" Type="http://schemas.openxmlformats.org/officeDocument/2006/relationships/slide" Target="slide116.xml"/><Relationship Id="rId15" Type="http://schemas.openxmlformats.org/officeDocument/2006/relationships/slide" Target="slide118.xml"/><Relationship Id="rId23" Type="http://schemas.openxmlformats.org/officeDocument/2006/relationships/slide" Target="slide133.xml"/><Relationship Id="rId10" Type="http://schemas.openxmlformats.org/officeDocument/2006/relationships/slide" Target="slide11.xml"/><Relationship Id="rId19" Type="http://schemas.openxmlformats.org/officeDocument/2006/relationships/slide" Target="slide126.xml"/><Relationship Id="rId4" Type="http://schemas.openxmlformats.org/officeDocument/2006/relationships/slide" Target="slide4.xml"/><Relationship Id="rId9" Type="http://schemas.openxmlformats.org/officeDocument/2006/relationships/slide" Target="slide10.xml"/><Relationship Id="rId14" Type="http://schemas.openxmlformats.org/officeDocument/2006/relationships/slide" Target="slide117.xml"/><Relationship Id="rId22" Type="http://schemas.openxmlformats.org/officeDocument/2006/relationships/slide" Target="slide13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11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5" Type="http://schemas.openxmlformats.org/officeDocument/2006/relationships/image" Target="../media/image93.jpeg"/><Relationship Id="rId4" Type="http://schemas.openxmlformats.org/officeDocument/2006/relationships/image" Target="../media/image92.jpe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12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1.xml"/></Relationships>
</file>

<file path=ppt/slides/_rels/slide137.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15.xml"/><Relationship Id="rId1" Type="http://schemas.openxmlformats.org/officeDocument/2006/relationships/slideLayout" Target="../slideLayouts/slideLayout2.xml"/><Relationship Id="rId4" Type="http://schemas.openxmlformats.org/officeDocument/2006/relationships/slide" Target="slide1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slide" Target="slide130.xml"/><Relationship Id="rId2" Type="http://schemas.openxmlformats.org/officeDocument/2006/relationships/slide" Target="slide131.xml"/><Relationship Id="rId1" Type="http://schemas.openxmlformats.org/officeDocument/2006/relationships/slideLayout" Target="../slideLayouts/slideLayout2.xml"/><Relationship Id="rId5" Type="http://schemas.openxmlformats.org/officeDocument/2006/relationships/slide" Target="slide128.xml"/><Relationship Id="rId4" Type="http://schemas.openxmlformats.org/officeDocument/2006/relationships/slide" Target="slide129.xml"/></Relationships>
</file>

<file path=ppt/slides/_rels/slide14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4" name="Text Box 7"/>
          <p:cNvSpPr txBox="1">
            <a:spLocks noChangeArrowheads="1"/>
          </p:cNvSpPr>
          <p:nvPr/>
        </p:nvSpPr>
        <p:spPr bwMode="auto">
          <a:xfrm>
            <a:off x="4648200" y="4145915"/>
            <a:ext cx="75438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eaLnBrk="1" hangingPunct="1">
              <a:spcBef>
                <a:spcPct val="50000"/>
              </a:spcBef>
              <a:defRPr/>
            </a:pPr>
            <a:r>
              <a:rPr lang="ar-KW" sz="4400" b="1" dirty="0">
                <a:solidFill>
                  <a:srgbClr val="3BAF2A"/>
                </a:solidFill>
                <a:effectLst>
                  <a:outerShdw blurRad="38100" dist="38100" dir="2700000" algn="tl">
                    <a:srgbClr val="000000"/>
                  </a:outerShdw>
                </a:effectLst>
                <a:latin typeface="29LT Bukra Bold Italic" panose="000B0903020204020204" pitchFamily="34" charset="-78"/>
                <a:cs typeface="29LT Bukra Bold Italic" panose="000B0903020204020204" pitchFamily="34" charset="-78"/>
              </a:rPr>
              <a:t>شهادة أساسيات الحاسب </a:t>
            </a:r>
            <a:endParaRPr lang="ar-SA" sz="4400" b="1" dirty="0" smtClean="0">
              <a:solidFill>
                <a:srgbClr val="3BAF2A"/>
              </a:solidFill>
              <a:effectLst>
                <a:outerShdw blurRad="38100" dist="38100" dir="2700000" algn="tl">
                  <a:srgbClr val="000000"/>
                </a:outerShdw>
              </a:effectLst>
              <a:latin typeface="29LT Bukra Bold Italic" panose="000B0903020204020204" pitchFamily="34" charset="-78"/>
              <a:cs typeface="29LT Bukra Bold Italic" panose="000B0903020204020204" pitchFamily="34" charset="-78"/>
            </a:endParaRPr>
          </a:p>
          <a:p>
            <a:pPr algn="ctr" rtl="1" eaLnBrk="1" hangingPunct="1">
              <a:spcBef>
                <a:spcPct val="50000"/>
              </a:spcBef>
              <a:defRPr/>
            </a:pPr>
            <a:r>
              <a:rPr lang="ar-KW" sz="4400" b="1" dirty="0" smtClean="0">
                <a:solidFill>
                  <a:srgbClr val="3BAF2A"/>
                </a:solidFill>
                <a:effectLst>
                  <a:outerShdw blurRad="38100" dist="38100" dir="2700000" algn="tl">
                    <a:srgbClr val="000000"/>
                  </a:outerShdw>
                </a:effectLst>
                <a:latin typeface="29LT Bukra Bold Italic" panose="000B0903020204020204" pitchFamily="34" charset="-78"/>
                <a:cs typeface="29LT Bukra Bold Italic" panose="000B0903020204020204" pitchFamily="34" charset="-78"/>
              </a:rPr>
              <a:t>والانترنت</a:t>
            </a:r>
            <a:endParaRPr lang="en-US" sz="4400" b="1" dirty="0">
              <a:solidFill>
                <a:srgbClr val="3BAF2A"/>
              </a:solidFill>
              <a:effectLst>
                <a:outerShdw blurRad="38100" dist="38100" dir="2700000" algn="tl">
                  <a:srgbClr val="000000"/>
                </a:outerShdw>
              </a:effectLst>
              <a:latin typeface="29LT Bukra Bold Italic" panose="000B0903020204020204" pitchFamily="34" charset="-78"/>
              <a:cs typeface="29LT Bukra Bold Italic" panose="000B0903020204020204" pitchFamily="34" charset="-78"/>
            </a:endParaRPr>
          </a:p>
        </p:txBody>
      </p:sp>
      <p:pic>
        <p:nvPicPr>
          <p:cNvPr id="6" name="صورة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8433" y="950913"/>
            <a:ext cx="3335655" cy="191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7"/>
          <p:cNvSpPr txBox="1">
            <a:spLocks/>
          </p:cNvSpPr>
          <p:nvPr/>
        </p:nvSpPr>
        <p:spPr>
          <a:xfrm>
            <a:off x="0" y="-325436"/>
            <a:ext cx="3992880" cy="4251324"/>
          </a:xfrm>
          <a:prstGeom prst="rect">
            <a:avLst/>
          </a:prstGeom>
        </p:spPr>
        <p:txBody>
          <a:bodyPr vert="horz" lIns="91440" tIns="45720" rIns="91440" bIns="45720" rtlCol="1" anchor="b">
            <a:norm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altLang="ko-KR" sz="6600" dirty="0" smtClean="0">
                <a:solidFill>
                  <a:schemeClr val="bg1"/>
                </a:solidFill>
              </a:rPr>
              <a:t> </a:t>
            </a:r>
            <a:r>
              <a:rPr lang="en-US" altLang="ko-KR" sz="8000" b="1" dirty="0">
                <a:solidFill>
                  <a:srgbClr val="B8975B"/>
                </a:solidFill>
              </a:rPr>
              <a:t>IC3</a:t>
            </a:r>
            <a:r>
              <a:rPr lang="en-US" altLang="ko-KR" sz="16600" b="1" dirty="0" smtClean="0">
                <a:solidFill>
                  <a:schemeClr val="bg1"/>
                </a:solidFill>
              </a:rPr>
              <a:t> </a:t>
            </a:r>
            <a:endParaRPr lang="en-US" altLang="ko-KR" sz="6600" b="1" dirty="0" smtClean="0">
              <a:solidFill>
                <a:schemeClr val="bg1"/>
              </a:solidFill>
            </a:endParaRPr>
          </a:p>
          <a:p>
            <a:pPr>
              <a:defRPr/>
            </a:pPr>
            <a:r>
              <a:rPr lang="en-US" sz="4000" dirty="0" smtClean="0">
                <a:solidFill>
                  <a:schemeClr val="bg1"/>
                </a:solidFill>
              </a:rPr>
              <a:t>Internet &amp; </a:t>
            </a:r>
            <a:r>
              <a:rPr lang="en-US" sz="4000" dirty="0" smtClean="0">
                <a:solidFill>
                  <a:srgbClr val="B8975B"/>
                </a:solidFill>
              </a:rPr>
              <a:t>C</a:t>
            </a:r>
            <a:r>
              <a:rPr lang="en-US" sz="4000" dirty="0" smtClean="0">
                <a:solidFill>
                  <a:schemeClr val="bg1"/>
                </a:solidFill>
              </a:rPr>
              <a:t>omputing</a:t>
            </a:r>
          </a:p>
          <a:p>
            <a:pPr>
              <a:defRPr/>
            </a:pPr>
            <a:r>
              <a:rPr lang="en-US" sz="4000" dirty="0" smtClean="0">
                <a:solidFill>
                  <a:schemeClr val="bg1"/>
                </a:solidFill>
              </a:rPr>
              <a:t> </a:t>
            </a:r>
            <a:r>
              <a:rPr lang="en-US" sz="4000" dirty="0">
                <a:solidFill>
                  <a:srgbClr val="B8975B"/>
                </a:solidFill>
              </a:rPr>
              <a:t>C</a:t>
            </a:r>
            <a:r>
              <a:rPr lang="en-US" sz="4000" dirty="0" smtClean="0">
                <a:solidFill>
                  <a:schemeClr val="bg1"/>
                </a:solidFill>
              </a:rPr>
              <a:t>ore </a:t>
            </a:r>
            <a:r>
              <a:rPr lang="en-US" sz="4000" dirty="0">
                <a:solidFill>
                  <a:srgbClr val="B8975B"/>
                </a:solidFill>
              </a:rPr>
              <a:t>C</a:t>
            </a:r>
            <a:r>
              <a:rPr lang="en-US" sz="4000" dirty="0" smtClean="0">
                <a:solidFill>
                  <a:schemeClr val="bg1"/>
                </a:solidFill>
              </a:rPr>
              <a:t>ertification</a:t>
            </a:r>
            <a:endParaRPr lang="ko-KR" altLang="en-US" sz="4000" dirty="0">
              <a:solidFill>
                <a:schemeClr val="bg1"/>
              </a:solidFill>
            </a:endParaRPr>
          </a:p>
        </p:txBody>
      </p:sp>
    </p:spTree>
    <p:extLst>
      <p:ext uri="{BB962C8B-B14F-4D97-AF65-F5344CB8AC3E}">
        <p14:creationId xmlns:p14="http://schemas.microsoft.com/office/powerpoint/2010/main" val="23493795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00575" y="322261"/>
            <a:ext cx="6753225" cy="877888"/>
          </a:xfrm>
        </p:spPr>
        <p:txBody>
          <a:bodyPr/>
          <a:lstStyle/>
          <a:p>
            <a:r>
              <a:rPr lang="ar-SA" b="1" dirty="0">
                <a:latin typeface="Sakkal Majalla" panose="02000000000000000000" pitchFamily="2" charset="-78"/>
                <a:cs typeface="Sakkal Majalla" panose="02000000000000000000" pitchFamily="2" charset="-78"/>
              </a:rPr>
              <a:t>تتكون شهادة </a:t>
            </a:r>
            <a:r>
              <a:rPr lang="en-US" b="1" dirty="0">
                <a:latin typeface="Sakkal Majalla" panose="02000000000000000000" pitchFamily="2" charset="-78"/>
                <a:cs typeface="Sakkal Majalla" panose="02000000000000000000" pitchFamily="2" charset="-78"/>
              </a:rPr>
              <a:t>IC3</a:t>
            </a:r>
            <a:r>
              <a:rPr lang="ar-SA" b="1" dirty="0">
                <a:latin typeface="Sakkal Majalla" panose="02000000000000000000" pitchFamily="2" charset="-78"/>
                <a:cs typeface="Sakkal Majalla" panose="02000000000000000000" pitchFamily="2" charset="-78"/>
              </a:rPr>
              <a:t> من ثلاث امتحانات</a:t>
            </a:r>
          </a:p>
        </p:txBody>
      </p:sp>
      <p:sp>
        <p:nvSpPr>
          <p:cNvPr id="3" name="عنصر نائب للمحتوى 2"/>
          <p:cNvSpPr>
            <a:spLocks noGrp="1"/>
          </p:cNvSpPr>
          <p:nvPr>
            <p:ph idx="1"/>
          </p:nvPr>
        </p:nvSpPr>
        <p:spPr>
          <a:xfrm>
            <a:off x="838200" y="1525587"/>
            <a:ext cx="10515600" cy="4003676"/>
          </a:xfrm>
        </p:spPr>
        <p:txBody>
          <a:bodyPr/>
          <a:lstStyle/>
          <a:p>
            <a:r>
              <a:rPr lang="ar-SA" dirty="0">
                <a:solidFill>
                  <a:schemeClr val="hlink"/>
                </a:solidFill>
              </a:rPr>
              <a:t>مبادئ الحاسب:</a:t>
            </a:r>
          </a:p>
          <a:p>
            <a:pPr>
              <a:buNone/>
            </a:pPr>
            <a:r>
              <a:rPr lang="ar-SA" dirty="0"/>
              <a:t>   المعرفة بمعدات و برمجيات الحاسب بالإضافة الى أساسيات نظم التشغيل</a:t>
            </a:r>
          </a:p>
          <a:p>
            <a:r>
              <a:rPr lang="ar-SA" dirty="0">
                <a:solidFill>
                  <a:schemeClr val="hlink"/>
                </a:solidFill>
              </a:rPr>
              <a:t>التطبيقات الأساسية:</a:t>
            </a:r>
          </a:p>
          <a:p>
            <a:pPr>
              <a:buNone/>
            </a:pPr>
            <a:r>
              <a:rPr lang="ar-SA" dirty="0"/>
              <a:t>   استخدام تطبيق مايكروسوفت وورد و مايكروسوفت اكسل</a:t>
            </a:r>
          </a:p>
          <a:p>
            <a:pPr>
              <a:buNone/>
            </a:pPr>
            <a:r>
              <a:rPr lang="ar-SA" dirty="0"/>
              <a:t>   ومايكروسوفت بوربوينت.</a:t>
            </a:r>
          </a:p>
          <a:p>
            <a:r>
              <a:rPr lang="ar-SA" dirty="0">
                <a:solidFill>
                  <a:schemeClr val="hlink"/>
                </a:solidFill>
              </a:rPr>
              <a:t>التعامل مع الانترنت:</a:t>
            </a:r>
          </a:p>
          <a:p>
            <a:pPr>
              <a:buNone/>
            </a:pPr>
            <a:r>
              <a:rPr lang="ar-SA" dirty="0"/>
              <a:t>   استخدام الشبكات، البريد الالكتروني،الانترنت،برامج </a:t>
            </a:r>
            <a:r>
              <a:rPr lang="ar-SA" dirty="0" smtClean="0"/>
              <a:t>التصفح </a:t>
            </a:r>
            <a:r>
              <a:rPr lang="ar-SA" dirty="0"/>
              <a:t>تأثير الانترنت على </a:t>
            </a:r>
            <a:r>
              <a:rPr lang="ar-SA" dirty="0" smtClean="0"/>
              <a:t>المجتمع</a:t>
            </a:r>
          </a:p>
          <a:p>
            <a:pPr marL="0" indent="0">
              <a:buNone/>
            </a:pPr>
            <a:endParaRPr lang="ar-SA" dirty="0"/>
          </a:p>
        </p:txBody>
      </p:sp>
    </p:spTree>
    <p:extLst>
      <p:ext uri="{BB962C8B-B14F-4D97-AF65-F5344CB8AC3E}">
        <p14:creationId xmlns:p14="http://schemas.microsoft.com/office/powerpoint/2010/main" val="21702046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1528763" y="2079625"/>
            <a:ext cx="3671887" cy="2906713"/>
          </a:xfrm>
        </p:spPr>
        <p:txBody>
          <a:bodyPr>
            <a:normAutofit fontScale="90000"/>
          </a:bodyPr>
          <a:lstStyle/>
          <a:p>
            <a:pPr algn="ctr" rtl="0"/>
            <a:r>
              <a:rPr lang="ar-SA" sz="4000" b="1" dirty="0" smtClean="0">
                <a:solidFill>
                  <a:srgbClr val="B8975B"/>
                </a:solidFill>
                <a:latin typeface="29LT Bukra Bold" panose="000B0903020204020204" pitchFamily="34" charset="-78"/>
                <a:cs typeface="29LT Bukra Bold" panose="000B0903020204020204" pitchFamily="34" charset="-78"/>
              </a:rPr>
              <a:t>الوحدة الأولى</a:t>
            </a:r>
            <a:r>
              <a:rPr lang="ar-SA" sz="5400" b="1" dirty="0" smtClean="0">
                <a:solidFill>
                  <a:srgbClr val="B8975B"/>
                </a:solidFill>
              </a:rPr>
              <a:t/>
            </a:r>
            <a:br>
              <a:rPr lang="ar-SA" sz="5400" b="1" dirty="0" smtClean="0">
                <a:solidFill>
                  <a:srgbClr val="B8975B"/>
                </a:solidFill>
              </a:rPr>
            </a:br>
            <a:r>
              <a:rPr lang="ar-SA" sz="5400" b="1" dirty="0" smtClean="0">
                <a:solidFill>
                  <a:srgbClr val="B8975B"/>
                </a:solidFill>
              </a:rPr>
              <a:t/>
            </a:r>
            <a:br>
              <a:rPr lang="ar-SA" sz="5400" b="1" dirty="0" smtClean="0">
                <a:solidFill>
                  <a:srgbClr val="B8975B"/>
                </a:solidFill>
              </a:rPr>
            </a:br>
            <a:r>
              <a:rPr lang="en-US" sz="16700" b="1" dirty="0" smtClean="0">
                <a:solidFill>
                  <a:srgbClr val="B8975B"/>
                </a:solidFill>
              </a:rPr>
              <a:t>1</a:t>
            </a:r>
            <a:endParaRPr lang="ar-SA" sz="5400" b="1" dirty="0">
              <a:solidFill>
                <a:srgbClr val="B8975B"/>
              </a:solidFill>
            </a:endParaRPr>
          </a:p>
        </p:txBody>
      </p:sp>
      <p:sp>
        <p:nvSpPr>
          <p:cNvPr id="4" name="مستطيل 3"/>
          <p:cNvSpPr/>
          <p:nvPr/>
        </p:nvSpPr>
        <p:spPr>
          <a:xfrm>
            <a:off x="5676900" y="2211387"/>
            <a:ext cx="6096000" cy="1569660"/>
          </a:xfrm>
          <a:prstGeom prst="rect">
            <a:avLst/>
          </a:prstGeom>
        </p:spPr>
        <p:txBody>
          <a:bodyPr>
            <a:spAutoFit/>
          </a:bodyPr>
          <a:lstStyle/>
          <a:p>
            <a:pPr algn="ctr">
              <a:defRPr/>
            </a:pPr>
            <a:r>
              <a:rPr lang="ar-KW" sz="6000" b="1" dirty="0">
                <a:solidFill>
                  <a:srgbClr val="B8975B"/>
                </a:solidFill>
                <a:effectLst>
                  <a:outerShdw blurRad="38100" dist="38100" dir="2700000" algn="tl">
                    <a:srgbClr val="000000"/>
                  </a:outerShdw>
                </a:effectLst>
                <a:latin typeface="Tahoma" panose="020B0604030504040204" pitchFamily="34" charset="0"/>
                <a:cs typeface="PT Bold Heading" panose="02010400000000000000" pitchFamily="2" charset="-78"/>
              </a:rPr>
              <a:t>مبادئ الحاسب</a:t>
            </a:r>
            <a:r>
              <a:rPr lang="ar-KW" sz="3600" b="1" dirty="0">
                <a:solidFill>
                  <a:srgbClr val="FF0000"/>
                </a:solidFill>
                <a:effectLst>
                  <a:outerShdw blurRad="38100" dist="38100" dir="2700000" algn="tl">
                    <a:srgbClr val="000000"/>
                  </a:outerShdw>
                </a:effectLst>
                <a:latin typeface="Tahoma" panose="020B0604030504040204" pitchFamily="34" charset="0"/>
                <a:cs typeface="PT Bold Heading" panose="02010400000000000000" pitchFamily="2" charset="-78"/>
              </a:rPr>
              <a:t/>
            </a:r>
            <a:br>
              <a:rPr lang="ar-KW" sz="3600" b="1" dirty="0">
                <a:solidFill>
                  <a:srgbClr val="FF0000"/>
                </a:solidFill>
                <a:effectLst>
                  <a:outerShdw blurRad="38100" dist="38100" dir="2700000" algn="tl">
                    <a:srgbClr val="000000"/>
                  </a:outerShdw>
                </a:effectLst>
                <a:latin typeface="Tahoma" panose="020B0604030504040204" pitchFamily="34" charset="0"/>
                <a:cs typeface="PT Bold Heading" panose="02010400000000000000" pitchFamily="2" charset="-78"/>
              </a:rPr>
            </a:br>
            <a:r>
              <a:rPr lang="ar-KW" sz="3600" b="1" dirty="0">
                <a:solidFill>
                  <a:srgbClr val="FF0000"/>
                </a:solidFill>
                <a:effectLst>
                  <a:outerShdw blurRad="38100" dist="38100" dir="2700000" algn="tl">
                    <a:srgbClr val="000000"/>
                  </a:outerShdw>
                </a:effectLst>
                <a:latin typeface="Tahoma" panose="020B0604030504040204" pitchFamily="34" charset="0"/>
                <a:cs typeface="PT Bold Heading" panose="02010400000000000000" pitchFamily="2" charset="-78"/>
              </a:rPr>
              <a:t> </a:t>
            </a:r>
            <a:r>
              <a:rPr lang="fr-CA" sz="3200" b="1" dirty="0">
                <a:solidFill>
                  <a:srgbClr val="B8975B"/>
                </a:solidFill>
                <a:effectLst>
                  <a:outerShdw blurRad="38100" dist="38100" dir="2700000" algn="tl">
                    <a:srgbClr val="000000"/>
                  </a:outerShdw>
                </a:effectLst>
                <a:latin typeface="Tahoma" panose="020B0604030504040204" pitchFamily="34" charset="0"/>
                <a:cs typeface="PT Bold Heading" panose="02010400000000000000" pitchFamily="2" charset="-78"/>
              </a:rPr>
              <a:t>Fundamentals</a:t>
            </a:r>
            <a:r>
              <a:rPr lang="ar-KW" sz="3200" b="1" dirty="0">
                <a:solidFill>
                  <a:srgbClr val="B8975B"/>
                </a:solidFill>
                <a:effectLst>
                  <a:outerShdw blurRad="38100" dist="38100" dir="2700000" algn="tl">
                    <a:srgbClr val="000000"/>
                  </a:outerShdw>
                </a:effectLst>
                <a:latin typeface="Tahoma" panose="020B0604030504040204" pitchFamily="34" charset="0"/>
                <a:cs typeface="PT Bold Heading" panose="02010400000000000000" pitchFamily="2" charset="-78"/>
              </a:rPr>
              <a:t> </a:t>
            </a:r>
            <a:r>
              <a:rPr lang="fr-CA" sz="3200" b="1" dirty="0" err="1">
                <a:solidFill>
                  <a:srgbClr val="B8975B"/>
                </a:solidFill>
                <a:effectLst>
                  <a:outerShdw blurRad="38100" dist="38100" dir="2700000" algn="tl">
                    <a:srgbClr val="000000"/>
                  </a:outerShdw>
                </a:effectLst>
                <a:latin typeface="Tahoma" panose="020B0604030504040204" pitchFamily="34" charset="0"/>
                <a:cs typeface="PT Bold Heading" panose="02010400000000000000" pitchFamily="2" charset="-78"/>
              </a:rPr>
              <a:t>Computing</a:t>
            </a:r>
            <a:endParaRPr lang="en-US" sz="3600" b="1" dirty="0">
              <a:solidFill>
                <a:srgbClr val="B8975B"/>
              </a:solidFill>
              <a:effectLst>
                <a:outerShdw blurRad="38100" dist="38100" dir="2700000" algn="tl">
                  <a:srgbClr val="000000"/>
                </a:outerShdw>
              </a:effectLst>
              <a:latin typeface="Tahoma" panose="020B0604030504040204" pitchFamily="34" charset="0"/>
              <a:cs typeface="PT Bold Heading" panose="02010400000000000000" pitchFamily="2" charset="-78"/>
            </a:endParaRPr>
          </a:p>
        </p:txBody>
      </p:sp>
    </p:spTree>
    <p:extLst>
      <p:ext uri="{BB962C8B-B14F-4D97-AF65-F5344CB8AC3E}">
        <p14:creationId xmlns:p14="http://schemas.microsoft.com/office/powerpoint/2010/main" val="359459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7162" y="0"/>
            <a:ext cx="10515600" cy="1325563"/>
          </a:xfrm>
        </p:spPr>
        <p:txBody>
          <a:bodyPr>
            <a:normAutofit/>
          </a:bodyPr>
          <a:lstStyle/>
          <a:p>
            <a:r>
              <a:rPr lang="ar-SA" sz="4500" b="1" dirty="0">
                <a:latin typeface="Sakkal Majalla" panose="02000000000000000000" pitchFamily="2" charset="-78"/>
                <a:cs typeface="Sakkal Majalla" panose="02000000000000000000" pitchFamily="2" charset="-78"/>
              </a:rPr>
              <a:t>محتويات العرض الرئيسية</a:t>
            </a:r>
          </a:p>
        </p:txBody>
      </p:sp>
      <p:sp>
        <p:nvSpPr>
          <p:cNvPr id="3" name="عنصر نائب للمحتوى 2"/>
          <p:cNvSpPr>
            <a:spLocks noGrp="1"/>
          </p:cNvSpPr>
          <p:nvPr>
            <p:ph idx="1"/>
          </p:nvPr>
        </p:nvSpPr>
        <p:spPr/>
        <p:txBody>
          <a:bodyPr>
            <a:normAutofit/>
          </a:bodyPr>
          <a:lstStyle/>
          <a:p>
            <a:pPr marL="381000" indent="-381000">
              <a:lnSpc>
                <a:spcPct val="80000"/>
              </a:lnSpc>
              <a:buClr>
                <a:srgbClr val="800080"/>
              </a:buClr>
              <a:buSzPct val="110000"/>
              <a:buFont typeface="Wingdings" panose="05000000000000000000" pitchFamily="2" charset="2"/>
              <a:buAutoNum type="arabicPeriod"/>
              <a:defRPr/>
            </a:pPr>
            <a:r>
              <a:rPr lang="ar-SA" sz="3600" dirty="0">
                <a:effectLst>
                  <a:outerShdw blurRad="38100" dist="38100" dir="2700000" algn="tl">
                    <a:srgbClr val="FFFFFF"/>
                  </a:outerShdw>
                </a:effectLst>
                <a:hlinkClick r:id="rId2" action="ppaction://hlinksldjump"/>
              </a:rPr>
              <a:t>تقنية المعلومات بشكل عام </a:t>
            </a:r>
            <a:r>
              <a:rPr lang="en-US" dirty="0">
                <a:effectLst>
                  <a:outerShdw blurRad="38100" dist="38100" dir="2700000" algn="tl">
                    <a:srgbClr val="FFFFFF"/>
                  </a:outerShdw>
                </a:effectLst>
                <a:hlinkClick r:id="rId2" action="ppaction://hlinksldjump"/>
              </a:rPr>
              <a:t>Information Technology In General</a:t>
            </a:r>
            <a:endParaRPr lang="en-US" dirty="0">
              <a:effectLst>
                <a:outerShdw blurRad="38100" dist="38100" dir="2700000" algn="tl">
                  <a:srgbClr val="FFFFFF"/>
                </a:outerShdw>
              </a:effectLst>
            </a:endParaRPr>
          </a:p>
          <a:p>
            <a:pPr marL="381000" indent="-381000">
              <a:lnSpc>
                <a:spcPct val="80000"/>
              </a:lnSpc>
              <a:buClr>
                <a:srgbClr val="800080"/>
              </a:buClr>
              <a:buSzPct val="110000"/>
              <a:buFont typeface="Wingdings" panose="05000000000000000000" pitchFamily="2" charset="2"/>
              <a:buAutoNum type="arabicPeriod"/>
              <a:defRPr/>
            </a:pPr>
            <a:endParaRPr lang="en-US" sz="1000" dirty="0">
              <a:effectLst>
                <a:outerShdw blurRad="38100" dist="38100" dir="2700000" algn="tl">
                  <a:srgbClr val="FFFFFF"/>
                </a:outerShdw>
              </a:effectLst>
            </a:endParaRPr>
          </a:p>
          <a:p>
            <a:pPr marL="381000" indent="-381000">
              <a:lnSpc>
                <a:spcPct val="80000"/>
              </a:lnSpc>
              <a:buClr>
                <a:srgbClr val="800080"/>
              </a:buClr>
              <a:buSzPct val="110000"/>
              <a:buFont typeface="Wingdings" panose="05000000000000000000" pitchFamily="2" charset="2"/>
              <a:buAutoNum type="arabicPeriod"/>
              <a:defRPr/>
            </a:pPr>
            <a:r>
              <a:rPr lang="en-US" sz="3600" dirty="0"/>
              <a:t> </a:t>
            </a:r>
            <a:r>
              <a:rPr lang="ar-SA" sz="3600" dirty="0">
                <a:effectLst>
                  <a:outerShdw blurRad="38100" dist="38100" dir="2700000" algn="tl">
                    <a:srgbClr val="FFFFFF"/>
                  </a:outerShdw>
                </a:effectLst>
                <a:hlinkClick r:id="" action="ppaction://noaction"/>
              </a:rPr>
              <a:t>المكونات الصلبة أو الآلية </a:t>
            </a:r>
            <a:r>
              <a:rPr lang="fr-CA" sz="3600" dirty="0">
                <a:effectLst>
                  <a:outerShdw blurRad="38100" dist="38100" dir="2700000" algn="tl">
                    <a:srgbClr val="FFFFFF"/>
                  </a:outerShdw>
                </a:effectLst>
                <a:hlinkClick r:id="" action="ppaction://noaction"/>
              </a:rPr>
              <a:t>Hardware</a:t>
            </a:r>
            <a:r>
              <a:rPr lang="ar-SA" sz="3600" dirty="0">
                <a:effectLst>
                  <a:outerShdw blurRad="38100" dist="38100" dir="2700000" algn="tl">
                    <a:srgbClr val="FFFFFF"/>
                  </a:outerShdw>
                </a:effectLst>
                <a:hlinkClick r:id="" action="ppaction://noaction"/>
              </a:rPr>
              <a:t> </a:t>
            </a:r>
            <a:endParaRPr lang="ar-SA" sz="3600" dirty="0">
              <a:effectLst>
                <a:outerShdw blurRad="38100" dist="38100" dir="2700000" algn="tl">
                  <a:srgbClr val="FFFFFF"/>
                </a:outerShdw>
              </a:effectLst>
            </a:endParaRPr>
          </a:p>
          <a:p>
            <a:pPr marL="381000" indent="-381000">
              <a:lnSpc>
                <a:spcPct val="80000"/>
              </a:lnSpc>
              <a:buClr>
                <a:srgbClr val="800080"/>
              </a:buClr>
              <a:buSzPct val="110000"/>
              <a:buFont typeface="Wingdings" panose="05000000000000000000" pitchFamily="2" charset="2"/>
              <a:buAutoNum type="arabicPeriod"/>
              <a:defRPr/>
            </a:pPr>
            <a:endParaRPr lang="ar-SA" sz="1000" dirty="0">
              <a:effectLst>
                <a:outerShdw blurRad="38100" dist="38100" dir="2700000" algn="tl">
                  <a:srgbClr val="FFFFFF"/>
                </a:outerShdw>
              </a:effectLst>
            </a:endParaRPr>
          </a:p>
          <a:p>
            <a:pPr marL="381000" indent="-381000">
              <a:lnSpc>
                <a:spcPct val="80000"/>
              </a:lnSpc>
              <a:buClr>
                <a:srgbClr val="800080"/>
              </a:buClr>
              <a:buSzPct val="110000"/>
              <a:buFont typeface="Wingdings" panose="05000000000000000000" pitchFamily="2" charset="2"/>
              <a:buAutoNum type="arabicPeriod"/>
              <a:defRPr/>
            </a:pPr>
            <a:r>
              <a:rPr lang="ar-SA" sz="3600" dirty="0">
                <a:effectLst>
                  <a:outerShdw blurRad="38100" dist="38100" dir="2700000" algn="tl">
                    <a:srgbClr val="FFFFFF"/>
                  </a:outerShdw>
                </a:effectLst>
                <a:hlinkClick r:id="" action="ppaction://noaction"/>
              </a:rPr>
              <a:t>تاريخ البرمجيات </a:t>
            </a:r>
            <a:r>
              <a:rPr lang="en-US" sz="3600" dirty="0">
                <a:effectLst>
                  <a:outerShdw blurRad="38100" dist="38100" dir="2700000" algn="tl">
                    <a:srgbClr val="FFFFFF"/>
                  </a:outerShdw>
                </a:effectLst>
                <a:hlinkClick r:id="" action="ppaction://noaction"/>
              </a:rPr>
              <a:t>History </a:t>
            </a:r>
            <a:r>
              <a:rPr lang="en-US" sz="3600" dirty="0" err="1">
                <a:effectLst>
                  <a:outerShdw blurRad="38100" dist="38100" dir="2700000" algn="tl">
                    <a:srgbClr val="FFFFFF"/>
                  </a:outerShdw>
                </a:effectLst>
                <a:hlinkClick r:id="" action="ppaction://noaction"/>
              </a:rPr>
              <a:t>oF</a:t>
            </a:r>
            <a:r>
              <a:rPr lang="en-US" sz="3600" dirty="0">
                <a:effectLst>
                  <a:outerShdw blurRad="38100" dist="38100" dir="2700000" algn="tl">
                    <a:srgbClr val="FFFFFF"/>
                  </a:outerShdw>
                </a:effectLst>
                <a:hlinkClick r:id="" action="ppaction://noaction"/>
              </a:rPr>
              <a:t> Software</a:t>
            </a:r>
            <a:endParaRPr lang="ar-SA" sz="3600" dirty="0">
              <a:effectLst>
                <a:outerShdw blurRad="38100" dist="38100" dir="2700000" algn="tl">
                  <a:srgbClr val="FFFFFF"/>
                </a:outerShdw>
              </a:effectLst>
            </a:endParaRPr>
          </a:p>
          <a:p>
            <a:pPr marL="381000" indent="-381000">
              <a:lnSpc>
                <a:spcPct val="80000"/>
              </a:lnSpc>
              <a:buClr>
                <a:srgbClr val="800080"/>
              </a:buClr>
              <a:buSzPct val="110000"/>
              <a:buNone/>
              <a:defRPr/>
            </a:pPr>
            <a:endParaRPr lang="ar-SA" sz="1000" dirty="0">
              <a:effectLst>
                <a:outerShdw blurRad="38100" dist="38100" dir="2700000" algn="tl">
                  <a:srgbClr val="FFFFFF"/>
                </a:outerShdw>
              </a:effectLst>
            </a:endParaRPr>
          </a:p>
          <a:p>
            <a:pPr marL="381000" indent="-381000">
              <a:lnSpc>
                <a:spcPct val="80000"/>
              </a:lnSpc>
              <a:buClr>
                <a:srgbClr val="800080"/>
              </a:buClr>
              <a:buSzPct val="110000"/>
              <a:buFont typeface="Wingdings" panose="05000000000000000000" pitchFamily="2" charset="2"/>
              <a:buAutoNum type="arabicPeriod" startAt="4"/>
              <a:defRPr/>
            </a:pPr>
            <a:r>
              <a:rPr lang="ar-SA" sz="3600" dirty="0">
                <a:effectLst>
                  <a:outerShdw blurRad="38100" dist="38100" dir="2700000" algn="tl">
                    <a:srgbClr val="FFFFFF"/>
                  </a:outerShdw>
                </a:effectLst>
                <a:hlinkClick r:id="" action="ppaction://noaction"/>
              </a:rPr>
              <a:t>نظم التشغيل </a:t>
            </a:r>
            <a:r>
              <a:rPr lang="en-US" sz="3600" dirty="0">
                <a:effectLst>
                  <a:outerShdw blurRad="38100" dist="38100" dir="2700000" algn="tl">
                    <a:srgbClr val="FFFFFF"/>
                  </a:outerShdw>
                </a:effectLst>
                <a:hlinkClick r:id="" action="ppaction://noaction"/>
              </a:rPr>
              <a:t>Operating Systems</a:t>
            </a:r>
            <a:endParaRPr lang="ar-SA" sz="3600" dirty="0"/>
          </a:p>
        </p:txBody>
      </p:sp>
    </p:spTree>
    <p:extLst>
      <p:ext uri="{BB962C8B-B14F-4D97-AF65-F5344CB8AC3E}">
        <p14:creationId xmlns:p14="http://schemas.microsoft.com/office/powerpoint/2010/main" val="34661692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967" y="734725"/>
            <a:ext cx="12445079" cy="5065047"/>
          </a:xfrm>
          <a:prstGeom prst="rect">
            <a:avLst/>
          </a:prstGeom>
        </p:spPr>
      </p:pic>
      <p:sp>
        <p:nvSpPr>
          <p:cNvPr id="5" name="مستطيل 4"/>
          <p:cNvSpPr/>
          <p:nvPr/>
        </p:nvSpPr>
        <p:spPr>
          <a:xfrm>
            <a:off x="1042321" y="2265723"/>
            <a:ext cx="8686799" cy="206210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4400" b="1" i="0" u="none" strike="noStrike" kern="0" cap="none" spc="0" normalizeH="0" baseline="0" noProof="0" dirty="0" smtClean="0">
                <a:ln>
                  <a:noFill/>
                </a:ln>
                <a:solidFill>
                  <a:prstClr val="black"/>
                </a:solidFill>
                <a:effectLst/>
                <a:uLnTx/>
                <a:uFillTx/>
                <a:latin typeface="Calibri Light" panose="020F0302020204030204"/>
                <a:cs typeface="Times New Roman" panose="02020603050405020304" pitchFamily="18" charset="0"/>
              </a:rPr>
              <a:t>تقنية المعلومات</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smtClean="0">
                <a:ln>
                  <a:noFill/>
                </a:ln>
                <a:solidFill>
                  <a:prstClr val="black"/>
                </a:solidFill>
                <a:effectLst/>
                <a:uLnTx/>
                <a:uFillTx/>
                <a:latin typeface="Calibri Light" panose="020F0302020204030204"/>
              </a:rPr>
              <a:t>Information Technology</a:t>
            </a:r>
            <a:br>
              <a:rPr kumimoji="0" lang="en-US" sz="4000" b="1" i="0" u="none" strike="noStrike" kern="0" cap="none" spc="0" normalizeH="0" baseline="0" noProof="0" dirty="0" smtClean="0">
                <a:ln>
                  <a:noFill/>
                </a:ln>
                <a:solidFill>
                  <a:prstClr val="black"/>
                </a:solidFill>
                <a:effectLst/>
                <a:uLnTx/>
                <a:uFillTx/>
                <a:latin typeface="Calibri Light" panose="020F0302020204030204"/>
              </a:rPr>
            </a:br>
            <a:endParaRPr kumimoji="0" lang="ar-SA" sz="4000" b="1" i="0" u="none" strike="noStrike" kern="0" cap="none" spc="0" normalizeH="0" baseline="0" noProof="0" dirty="0" smtClean="0">
              <a:ln>
                <a:noFill/>
              </a:ln>
              <a:solidFill>
                <a:sysClr val="windowText" lastClr="000000"/>
              </a:solidFill>
              <a:effectLst/>
              <a:uLnTx/>
              <a:uFillTx/>
            </a:endParaRPr>
          </a:p>
        </p:txBody>
      </p:sp>
      <p:sp>
        <p:nvSpPr>
          <p:cNvPr id="12" name="شكل حر 11"/>
          <p:cNvSpPr/>
          <p:nvPr/>
        </p:nvSpPr>
        <p:spPr>
          <a:xfrm>
            <a:off x="3614068" y="0"/>
            <a:ext cx="5572793" cy="428625"/>
          </a:xfrm>
          <a:custGeom>
            <a:avLst/>
            <a:gdLst>
              <a:gd name="connsiteX0" fmla="*/ 0 w 7043738"/>
              <a:gd name="connsiteY0" fmla="*/ 0 h 377974"/>
              <a:gd name="connsiteX1" fmla="*/ 7043738 w 7043738"/>
              <a:gd name="connsiteY1" fmla="*/ 0 h 377974"/>
              <a:gd name="connsiteX2" fmla="*/ 7043738 w 7043738"/>
              <a:gd name="connsiteY2" fmla="*/ 251787 h 377974"/>
              <a:gd name="connsiteX3" fmla="*/ 6917551 w 7043738"/>
              <a:gd name="connsiteY3" fmla="*/ 377974 h 377974"/>
              <a:gd name="connsiteX4" fmla="*/ 126187 w 7043738"/>
              <a:gd name="connsiteY4" fmla="*/ 377974 h 377974"/>
              <a:gd name="connsiteX5" fmla="*/ 0 w 7043738"/>
              <a:gd name="connsiteY5" fmla="*/ 251787 h 37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43738" h="377974">
                <a:moveTo>
                  <a:pt x="0" y="0"/>
                </a:moveTo>
                <a:lnTo>
                  <a:pt x="7043738" y="0"/>
                </a:lnTo>
                <a:lnTo>
                  <a:pt x="7043738" y="251787"/>
                </a:lnTo>
                <a:cubicBezTo>
                  <a:pt x="7043738" y="321478"/>
                  <a:pt x="6987242" y="377974"/>
                  <a:pt x="6917551" y="377974"/>
                </a:cubicBezTo>
                <a:lnTo>
                  <a:pt x="126187" y="377974"/>
                </a:lnTo>
                <a:cubicBezTo>
                  <a:pt x="56496" y="377974"/>
                  <a:pt x="0" y="321478"/>
                  <a:pt x="0" y="251787"/>
                </a:cubicBezTo>
                <a:close/>
              </a:path>
            </a:pathLst>
          </a:custGeom>
          <a:solidFill>
            <a:srgbClr val="2D2B3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شكل حر 12"/>
          <p:cNvSpPr/>
          <p:nvPr/>
        </p:nvSpPr>
        <p:spPr>
          <a:xfrm flipV="1">
            <a:off x="3614068" y="6429374"/>
            <a:ext cx="5572793" cy="428625"/>
          </a:xfrm>
          <a:custGeom>
            <a:avLst/>
            <a:gdLst>
              <a:gd name="connsiteX0" fmla="*/ 0 w 7043738"/>
              <a:gd name="connsiteY0" fmla="*/ 0 h 377974"/>
              <a:gd name="connsiteX1" fmla="*/ 7043738 w 7043738"/>
              <a:gd name="connsiteY1" fmla="*/ 0 h 377974"/>
              <a:gd name="connsiteX2" fmla="*/ 7043738 w 7043738"/>
              <a:gd name="connsiteY2" fmla="*/ 251787 h 377974"/>
              <a:gd name="connsiteX3" fmla="*/ 6917551 w 7043738"/>
              <a:gd name="connsiteY3" fmla="*/ 377974 h 377974"/>
              <a:gd name="connsiteX4" fmla="*/ 126187 w 7043738"/>
              <a:gd name="connsiteY4" fmla="*/ 377974 h 377974"/>
              <a:gd name="connsiteX5" fmla="*/ 0 w 7043738"/>
              <a:gd name="connsiteY5" fmla="*/ 251787 h 37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43738" h="377974">
                <a:moveTo>
                  <a:pt x="0" y="0"/>
                </a:moveTo>
                <a:lnTo>
                  <a:pt x="7043738" y="0"/>
                </a:lnTo>
                <a:lnTo>
                  <a:pt x="7043738" y="251787"/>
                </a:lnTo>
                <a:cubicBezTo>
                  <a:pt x="7043738" y="321478"/>
                  <a:pt x="6987242" y="377974"/>
                  <a:pt x="6917551" y="377974"/>
                </a:cubicBezTo>
                <a:lnTo>
                  <a:pt x="126187" y="377974"/>
                </a:lnTo>
                <a:cubicBezTo>
                  <a:pt x="56496" y="377974"/>
                  <a:pt x="0" y="321478"/>
                  <a:pt x="0" y="251787"/>
                </a:cubicBezTo>
                <a:close/>
              </a:path>
            </a:pathLst>
          </a:custGeom>
          <a:solidFill>
            <a:srgbClr val="2D2B3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436365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1925637"/>
            <a:ext cx="10515600" cy="2660650"/>
          </a:xfrm>
        </p:spPr>
        <p:txBody>
          <a:bodyPr>
            <a:normAutofit/>
          </a:bodyPr>
          <a:lstStyle/>
          <a:p>
            <a:r>
              <a:rPr lang="ar-SA" sz="4000" b="1" dirty="0">
                <a:solidFill>
                  <a:schemeClr val="accent1">
                    <a:lumMod val="75000"/>
                  </a:schemeClr>
                </a:solidFill>
              </a:rPr>
              <a:t>فهم الحاسب</a:t>
            </a:r>
          </a:p>
          <a:p>
            <a:r>
              <a:rPr lang="ar-SA" sz="4000" b="1" dirty="0">
                <a:solidFill>
                  <a:schemeClr val="accent1">
                    <a:lumMod val="75000"/>
                  </a:schemeClr>
                </a:solidFill>
              </a:rPr>
              <a:t>مكونات الحاسب</a:t>
            </a:r>
          </a:p>
          <a:p>
            <a:r>
              <a:rPr lang="ar-SA" sz="4000" b="1" dirty="0">
                <a:solidFill>
                  <a:schemeClr val="accent1">
                    <a:lumMod val="75000"/>
                  </a:schemeClr>
                </a:solidFill>
              </a:rPr>
              <a:t>أنواع الحواسيب</a:t>
            </a:r>
          </a:p>
          <a:p>
            <a:pPr marL="0" indent="0">
              <a:buNone/>
            </a:pPr>
            <a:endParaRPr lang="ar-SA" sz="4800" b="1" dirty="0"/>
          </a:p>
          <a:p>
            <a:endParaRPr lang="ar-SA" sz="4800" b="1" dirty="0"/>
          </a:p>
        </p:txBody>
      </p:sp>
      <p:sp>
        <p:nvSpPr>
          <p:cNvPr id="5" name="مستطيل 4"/>
          <p:cNvSpPr/>
          <p:nvPr/>
        </p:nvSpPr>
        <p:spPr>
          <a:xfrm>
            <a:off x="2667001" y="369493"/>
            <a:ext cx="8686799" cy="2062103"/>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SA" sz="4400" b="1" i="0" u="none" strike="noStrike" kern="0" cap="none" spc="0" normalizeH="0" baseline="0" noProof="0" dirty="0" smtClean="0">
                <a:ln>
                  <a:noFill/>
                </a:ln>
                <a:solidFill>
                  <a:prstClr val="black"/>
                </a:solidFill>
                <a:effectLst/>
                <a:uLnTx/>
                <a:uFillTx/>
                <a:latin typeface="Calibri Light" panose="020F0302020204030204"/>
                <a:cs typeface="Times New Roman" panose="02020603050405020304" pitchFamily="18" charset="0"/>
              </a:rPr>
              <a:t>تقنية المعلومات بشكل عام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smtClean="0">
                <a:ln>
                  <a:noFill/>
                </a:ln>
                <a:solidFill>
                  <a:prstClr val="black"/>
                </a:solidFill>
                <a:effectLst/>
                <a:uLnTx/>
                <a:uFillTx/>
                <a:latin typeface="Calibri Light" panose="020F0302020204030204"/>
              </a:rPr>
              <a:t>Information Technology In General</a:t>
            </a:r>
            <a:br>
              <a:rPr kumimoji="0" lang="en-US" sz="4000" b="1" i="0" u="none" strike="noStrike" kern="0" cap="none" spc="0" normalizeH="0" baseline="0" noProof="0" dirty="0" smtClean="0">
                <a:ln>
                  <a:noFill/>
                </a:ln>
                <a:solidFill>
                  <a:prstClr val="black"/>
                </a:solidFill>
                <a:effectLst/>
                <a:uLnTx/>
                <a:uFillTx/>
                <a:latin typeface="Calibri Light" panose="020F0302020204030204"/>
              </a:rPr>
            </a:br>
            <a:endParaRPr kumimoji="0" lang="ar-SA" sz="4000" b="1"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25100691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algn="just"/>
            <a:r>
              <a:rPr lang="ar-KW" sz="3000" dirty="0" err="1">
                <a:solidFill>
                  <a:schemeClr val="hlink"/>
                </a:solidFill>
              </a:rPr>
              <a:t>ماهو</a:t>
            </a:r>
            <a:r>
              <a:rPr lang="ar-KW" sz="3000" dirty="0">
                <a:solidFill>
                  <a:schemeClr val="hlink"/>
                </a:solidFill>
              </a:rPr>
              <a:t> علم تقنية المعلومات؟</a:t>
            </a:r>
          </a:p>
          <a:p>
            <a:pPr marL="0" indent="0" algn="just">
              <a:buNone/>
              <a:tabLst>
                <a:tab pos="0" algn="l"/>
              </a:tabLst>
            </a:pPr>
            <a:r>
              <a:rPr lang="ar-KW" sz="3000" dirty="0"/>
              <a:t>هو علم استخدام الحاسب في معالجة البيانات. حيث يستخدم هذا المصطلح عادة </a:t>
            </a:r>
            <a:r>
              <a:rPr lang="ar-KW" sz="3000" dirty="0" smtClean="0"/>
              <a:t>لوصف استعمال </a:t>
            </a:r>
            <a:r>
              <a:rPr lang="ar-KW" sz="3000" dirty="0"/>
              <a:t>الحواسيب والأجهزة المرتبطة بها في تحليل , تخزين ,وحتى نقل المعلومات الالكترونية من نصوص وصور وأفلام وملفات الصوت بالإضافة الى معلومات اخرى.</a:t>
            </a:r>
          </a:p>
          <a:p>
            <a:pPr algn="just">
              <a:buNone/>
            </a:pPr>
            <a:r>
              <a:rPr lang="ar-KW" sz="3000" dirty="0"/>
              <a:t>المكونات التي تشكل الحاسب تعني جزئيين أساسيين ، هما المعدات </a:t>
            </a:r>
            <a:r>
              <a:rPr lang="en-US" sz="3000" dirty="0">
                <a:cs typeface="Arial" panose="020B0604020202020204" pitchFamily="34" charset="0"/>
              </a:rPr>
              <a:t>Hardware </a:t>
            </a:r>
            <a:r>
              <a:rPr lang="ar-SA" sz="3000" dirty="0"/>
              <a:t> والبرمجيات </a:t>
            </a:r>
            <a:r>
              <a:rPr lang="en-US" sz="3000" dirty="0">
                <a:cs typeface="Arial" panose="020B0604020202020204" pitchFamily="34" charset="0"/>
              </a:rPr>
              <a:t>Software</a:t>
            </a:r>
            <a:r>
              <a:rPr lang="ar-SA" sz="3000" dirty="0"/>
              <a:t>.</a:t>
            </a:r>
            <a:endParaRPr lang="en-US" sz="3000" dirty="0">
              <a:cs typeface="Arial" panose="020B0604020202020204" pitchFamily="34" charset="0"/>
            </a:endParaRPr>
          </a:p>
          <a:p>
            <a:pPr algn="just"/>
            <a:endParaRPr lang="ar-SA" sz="3000" dirty="0"/>
          </a:p>
        </p:txBody>
      </p:sp>
      <p:sp>
        <p:nvSpPr>
          <p:cNvPr id="7" name="Rectangle 5"/>
          <p:cNvSpPr>
            <a:spLocks noGrp="1" noChangeArrowheads="1"/>
          </p:cNvSpPr>
          <p:nvPr>
            <p:ph type="title"/>
          </p:nvPr>
        </p:nvSpPr>
        <p:spPr>
          <a:xfrm>
            <a:off x="5114925" y="271463"/>
            <a:ext cx="6100764" cy="814388"/>
          </a:xfrm>
          <a:noFill/>
        </p:spPr>
        <p:txBody>
          <a:bodyPr anchor="b">
            <a:noAutofit/>
          </a:bodyPr>
          <a:lstStyle/>
          <a:p>
            <a:pPr algn="r" eaLnBrk="1" hangingPunct="1"/>
            <a:r>
              <a:rPr lang="ar-KW" b="1" dirty="0" smtClean="0">
                <a:latin typeface="Sakkal Majalla" panose="02000000000000000000" pitchFamily="2" charset="-78"/>
                <a:cs typeface="Sakkal Majalla" panose="02000000000000000000" pitchFamily="2" charset="-78"/>
              </a:rPr>
              <a:t>فهم الحاس</a:t>
            </a:r>
            <a:r>
              <a:rPr lang="ar-SA" b="1" dirty="0" smtClean="0">
                <a:latin typeface="Sakkal Majalla" panose="02000000000000000000" pitchFamily="2" charset="-78"/>
                <a:cs typeface="Sakkal Majalla" panose="02000000000000000000" pitchFamily="2" charset="-78"/>
              </a:rPr>
              <a:t>ــــــــــ</a:t>
            </a:r>
            <a:r>
              <a:rPr lang="ar-KW" b="1" dirty="0" smtClean="0">
                <a:latin typeface="Sakkal Majalla" panose="02000000000000000000" pitchFamily="2" charset="-78"/>
                <a:cs typeface="Sakkal Majalla" panose="02000000000000000000" pitchFamily="2" charset="-78"/>
              </a:rPr>
              <a:t>ب </a:t>
            </a:r>
            <a:endParaRPr lang="en-US" b="1" dirty="0" smtClean="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076153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Rectangle 11"/>
          <p:cNvSpPr>
            <a:spLocks noGrp="1" noChangeArrowheads="1"/>
          </p:cNvSpPr>
          <p:nvPr>
            <p:ph type="title"/>
          </p:nvPr>
        </p:nvSpPr>
        <p:spPr>
          <a:xfrm>
            <a:off x="4160520" y="0"/>
            <a:ext cx="7269480" cy="1325563"/>
          </a:xfrm>
        </p:spPr>
        <p:txBody>
          <a:bodyPr rtlCol="0">
            <a:normAutofit/>
          </a:bodyPr>
          <a:lstStyle/>
          <a:p>
            <a:pPr fontAlgn="auto">
              <a:spcAft>
                <a:spcPts val="0"/>
              </a:spcAft>
              <a:defRPr/>
            </a:pPr>
            <a:r>
              <a:rPr lang="ar-KW" b="1" dirty="0">
                <a:latin typeface="Sakkal Majalla" panose="02000000000000000000" pitchFamily="2" charset="-78"/>
                <a:cs typeface="Sakkal Majalla" panose="02000000000000000000" pitchFamily="2" charset="-78"/>
              </a:rPr>
              <a:t>مكونات الحاسب</a:t>
            </a:r>
            <a:endParaRPr lang="en-US" b="1" dirty="0">
              <a:latin typeface="Sakkal Majalla" panose="02000000000000000000" pitchFamily="2" charset="-78"/>
              <a:cs typeface="Sakkal Majalla" panose="02000000000000000000" pitchFamily="2" charset="-78"/>
            </a:endParaRPr>
          </a:p>
        </p:txBody>
      </p:sp>
      <p:sp>
        <p:nvSpPr>
          <p:cNvPr id="27651" name="Rectangle 7"/>
          <p:cNvSpPr>
            <a:spLocks noGrp="1" noChangeArrowheads="1"/>
          </p:cNvSpPr>
          <p:nvPr>
            <p:ph idx="1"/>
          </p:nvPr>
        </p:nvSpPr>
        <p:spPr>
          <a:xfrm>
            <a:off x="1712913" y="1295400"/>
            <a:ext cx="8955087" cy="1258888"/>
          </a:xfrm>
        </p:spPr>
        <p:txBody>
          <a:bodyPr/>
          <a:lstStyle/>
          <a:p>
            <a:pPr algn="ctr" eaLnBrk="1" hangingPunct="1">
              <a:buFontTx/>
              <a:buNone/>
            </a:pPr>
            <a:r>
              <a:rPr lang="ar-KW" sz="3800" smtClean="0"/>
              <a:t>مجموعة من المكونات المادية </a:t>
            </a:r>
            <a:r>
              <a:rPr lang="fr-CA" sz="3800" smtClean="0">
                <a:cs typeface="Arial" panose="020B0604020202020204" pitchFamily="34" charset="0"/>
              </a:rPr>
              <a:t> Hardware </a:t>
            </a:r>
            <a:r>
              <a:rPr lang="ar-KW" sz="3800" smtClean="0"/>
              <a:t>تتحكم في عملها مجموعة من المكونات البرمجية  </a:t>
            </a:r>
            <a:r>
              <a:rPr lang="en-US" sz="3800" smtClean="0">
                <a:cs typeface="Arial" panose="020B0604020202020204" pitchFamily="34" charset="0"/>
              </a:rPr>
              <a:t>Software</a:t>
            </a:r>
          </a:p>
        </p:txBody>
      </p:sp>
      <p:sp>
        <p:nvSpPr>
          <p:cNvPr id="2765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7CD66C8-6956-471F-9344-D9EAD589CC18}" type="slidenum">
              <a:rPr lang="ar-SA" sz="1200" smtClean="0">
                <a:latin typeface="Arial" panose="020B0604020202020204" pitchFamily="34" charset="0"/>
              </a:rPr>
              <a:pPr algn="l">
                <a:lnSpc>
                  <a:spcPct val="100000"/>
                </a:lnSpc>
                <a:spcBef>
                  <a:spcPct val="0"/>
                </a:spcBef>
                <a:buFontTx/>
                <a:buNone/>
              </a:pPr>
              <a:t>8</a:t>
            </a:fld>
            <a:endParaRPr lang="en-US" sz="1200" smtClean="0">
              <a:latin typeface="Arial" panose="020B0604020202020204" pitchFamily="34" charset="0"/>
            </a:endParaRPr>
          </a:p>
        </p:txBody>
      </p:sp>
      <p:sp>
        <p:nvSpPr>
          <p:cNvPr id="27653" name="Text Box 9"/>
          <p:cNvSpPr txBox="1">
            <a:spLocks noChangeArrowheads="1"/>
          </p:cNvSpPr>
          <p:nvPr/>
        </p:nvSpPr>
        <p:spPr bwMode="auto">
          <a:xfrm>
            <a:off x="6019800" y="2667000"/>
            <a:ext cx="4343400" cy="3656013"/>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50000"/>
              </a:spcBef>
              <a:buFontTx/>
              <a:buNone/>
            </a:pPr>
            <a:r>
              <a:rPr lang="ar-KW" sz="4400">
                <a:solidFill>
                  <a:schemeClr val="hlink"/>
                </a:solidFill>
                <a:latin typeface="Tahoma" panose="020B0604030504040204" pitchFamily="34" charset="0"/>
              </a:rPr>
              <a:t>المعدات  </a:t>
            </a:r>
            <a:r>
              <a:rPr lang="fr-CA" sz="4400">
                <a:solidFill>
                  <a:schemeClr val="hlink"/>
                </a:solidFill>
                <a:latin typeface="Tahoma" panose="020B0604030504040204" pitchFamily="34" charset="0"/>
              </a:rPr>
              <a:t>Hardware</a:t>
            </a:r>
            <a:endParaRPr lang="ar-SA" sz="4400">
              <a:solidFill>
                <a:schemeClr val="hlink"/>
              </a:solidFill>
              <a:latin typeface="Tahoma" panose="020B0604030504040204" pitchFamily="34" charset="0"/>
            </a:endParaRPr>
          </a:p>
          <a:p>
            <a:pPr eaLnBrk="1" hangingPunct="1">
              <a:lnSpc>
                <a:spcPct val="100000"/>
              </a:lnSpc>
              <a:spcBef>
                <a:spcPct val="50000"/>
              </a:spcBef>
              <a:buFontTx/>
              <a:buNone/>
            </a:pPr>
            <a:r>
              <a:rPr lang="ar-KW" sz="4400">
                <a:latin typeface="Tahoma" panose="020B0604030504040204" pitchFamily="34" charset="0"/>
              </a:rPr>
              <a:t>تعني كل المكونات </a:t>
            </a:r>
            <a:r>
              <a:rPr lang="ar-KW" sz="4000">
                <a:latin typeface="Tahoma" panose="020B0604030504040204" pitchFamily="34" charset="0"/>
              </a:rPr>
              <a:t>الالكترونية</a:t>
            </a:r>
            <a:r>
              <a:rPr lang="ar-KW" sz="4400">
                <a:latin typeface="Tahoma" panose="020B0604030504040204" pitchFamily="34" charset="0"/>
              </a:rPr>
              <a:t> والميكانيكية التي تكون الحاسب.</a:t>
            </a:r>
            <a:endParaRPr lang="en-US" sz="4400">
              <a:latin typeface="Tahoma" panose="020B0604030504040204" pitchFamily="34" charset="0"/>
            </a:endParaRPr>
          </a:p>
        </p:txBody>
      </p:sp>
      <p:sp>
        <p:nvSpPr>
          <p:cNvPr id="27654" name="Text Box 10"/>
          <p:cNvSpPr txBox="1">
            <a:spLocks noChangeArrowheads="1"/>
          </p:cNvSpPr>
          <p:nvPr/>
        </p:nvSpPr>
        <p:spPr bwMode="auto">
          <a:xfrm>
            <a:off x="1828800" y="2667000"/>
            <a:ext cx="4114800" cy="3656013"/>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50000"/>
              </a:spcBef>
              <a:buFontTx/>
              <a:buNone/>
            </a:pPr>
            <a:r>
              <a:rPr lang="ar-KW" sz="4000">
                <a:solidFill>
                  <a:schemeClr val="hlink"/>
                </a:solidFill>
                <a:latin typeface="Tahoma" panose="020B0604030504040204" pitchFamily="34" charset="0"/>
              </a:rPr>
              <a:t>البرمجيات</a:t>
            </a:r>
            <a:r>
              <a:rPr lang="fr-CA" sz="4000">
                <a:solidFill>
                  <a:schemeClr val="hlink"/>
                </a:solidFill>
                <a:latin typeface="Tahoma" panose="020B0604030504040204" pitchFamily="34" charset="0"/>
              </a:rPr>
              <a:t>Software</a:t>
            </a:r>
            <a:r>
              <a:rPr lang="ar-KW" sz="4000">
                <a:solidFill>
                  <a:schemeClr val="hlink"/>
                </a:solidFill>
                <a:latin typeface="Tahoma" panose="020B0604030504040204" pitchFamily="34" charset="0"/>
              </a:rPr>
              <a:t> </a:t>
            </a:r>
            <a:r>
              <a:rPr lang="ar-KW" sz="4000">
                <a:latin typeface="Tahoma" panose="020B0604030504040204" pitchFamily="34" charset="0"/>
              </a:rPr>
              <a:t>تتضمن كل التطبيقات والبرامج الضرورية التي تمكن الحاسب من معالجة وتحليل البيانات.</a:t>
            </a:r>
            <a:endParaRPr lang="en-US" sz="4000">
              <a:latin typeface="Tahoma" panose="020B0604030504040204" pitchFamily="34" charset="0"/>
            </a:endParaRPr>
          </a:p>
        </p:txBody>
      </p:sp>
      <p:sp>
        <p:nvSpPr>
          <p:cNvPr id="8205" name="Oval 13"/>
          <p:cNvSpPr>
            <a:spLocks noChangeArrowheads="1"/>
          </p:cNvSpPr>
          <p:nvPr/>
        </p:nvSpPr>
        <p:spPr bwMode="auto">
          <a:xfrm>
            <a:off x="2819400" y="5657850"/>
            <a:ext cx="6705600" cy="1143000"/>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3200" b="1">
                <a:latin typeface="Arial" panose="020B0604020202020204" pitchFamily="34" charset="0"/>
              </a:rPr>
              <a:t>لا يمكن أن يعمل الحاسب بمعدات دون برمجيات </a:t>
            </a:r>
          </a:p>
          <a:p>
            <a:pPr algn="ctr" eaLnBrk="1" hangingPunct="1">
              <a:lnSpc>
                <a:spcPct val="100000"/>
              </a:lnSpc>
              <a:spcBef>
                <a:spcPct val="0"/>
              </a:spcBef>
              <a:buFontTx/>
              <a:buNone/>
            </a:pPr>
            <a:r>
              <a:rPr lang="ar-SA" sz="3200" b="1">
                <a:latin typeface="Arial" panose="020B0604020202020204" pitchFamily="34" charset="0"/>
              </a:rPr>
              <a:t>ولا برمجيات دون معدات</a:t>
            </a:r>
            <a:endParaRPr lang="en-US" sz="3200" b="1">
              <a:latin typeface="Arial" panose="020B0604020202020204" pitchFamily="34" charset="0"/>
            </a:endParaRPr>
          </a:p>
        </p:txBody>
      </p:sp>
    </p:spTree>
    <p:extLst>
      <p:ext uri="{BB962C8B-B14F-4D97-AF65-F5344CB8AC3E}">
        <p14:creationId xmlns:p14="http://schemas.microsoft.com/office/powerpoint/2010/main" val="7678063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205"/>
                                        </p:tgtEl>
                                        <p:attrNameLst>
                                          <p:attrName>style.visibility</p:attrName>
                                        </p:attrNameLst>
                                      </p:cBhvr>
                                      <p:to>
                                        <p:strVal val="visible"/>
                                      </p:to>
                                    </p:set>
                                    <p:anim calcmode="lin" valueType="num">
                                      <p:cBhvr additive="base">
                                        <p:cTn id="7" dur="500" fill="hold"/>
                                        <p:tgtEl>
                                          <p:spTgt spid="8205"/>
                                        </p:tgtEl>
                                        <p:attrNameLst>
                                          <p:attrName>ppt_x</p:attrName>
                                        </p:attrNameLst>
                                      </p:cBhvr>
                                      <p:tavLst>
                                        <p:tav tm="0">
                                          <p:val>
                                            <p:strVal val="#ppt_x"/>
                                          </p:val>
                                        </p:tav>
                                        <p:tav tm="100000">
                                          <p:val>
                                            <p:strVal val="#ppt_x"/>
                                          </p:val>
                                        </p:tav>
                                      </p:tavLst>
                                    </p:anim>
                                    <p:anim calcmode="lin" valueType="num">
                                      <p:cBhvr additive="base">
                                        <p:cTn id="8" dur="500" fill="hold"/>
                                        <p:tgtEl>
                                          <p:spTgt spid="82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933700" y="51261"/>
            <a:ext cx="8229600" cy="1143000"/>
          </a:xfrm>
        </p:spPr>
        <p:txBody>
          <a:bodyPr rtlCol="0">
            <a:normAutofit/>
          </a:bodyPr>
          <a:lstStyle/>
          <a:p>
            <a:pPr>
              <a:defRPr/>
            </a:pPr>
            <a:r>
              <a:rPr lang="ar-KW" b="1" dirty="0">
                <a:latin typeface="Sakkal Majalla" panose="02000000000000000000" pitchFamily="2" charset="-78"/>
                <a:cs typeface="Sakkal Majalla" panose="02000000000000000000" pitchFamily="2" charset="-78"/>
              </a:rPr>
              <a:t>أنواع الحواسيب</a:t>
            </a:r>
            <a:endParaRPr lang="en-US" b="1" dirty="0">
              <a:latin typeface="Sakkal Majalla" panose="02000000000000000000" pitchFamily="2" charset="-78"/>
              <a:cs typeface="Sakkal Majalla" panose="02000000000000000000" pitchFamily="2" charset="-78"/>
            </a:endParaRPr>
          </a:p>
        </p:txBody>
      </p:sp>
      <p:sp>
        <p:nvSpPr>
          <p:cNvPr id="28675"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900E5324-FA98-4075-AE12-81900F5B2D9A}" type="slidenum">
              <a:rPr lang="ar-SA" sz="1200" smtClean="0">
                <a:latin typeface="Arial" panose="020B0604020202020204" pitchFamily="34" charset="0"/>
              </a:rPr>
              <a:pPr algn="l">
                <a:lnSpc>
                  <a:spcPct val="100000"/>
                </a:lnSpc>
                <a:spcBef>
                  <a:spcPct val="0"/>
                </a:spcBef>
                <a:buFontTx/>
                <a:buNone/>
              </a:pPr>
              <a:t>9</a:t>
            </a:fld>
            <a:endParaRPr lang="en-US" sz="1200" smtClean="0">
              <a:latin typeface="Arial" panose="020B0604020202020204" pitchFamily="34" charset="0"/>
            </a:endParaRPr>
          </a:p>
        </p:txBody>
      </p:sp>
      <p:pic>
        <p:nvPicPr>
          <p:cNvPr id="28676" name="Picture 3" descr="LAPTOP"/>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57082">
            <a:off x="8229600" y="4876800"/>
            <a:ext cx="183832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4" descr="pc assista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30363"/>
            <a:ext cx="3048000"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5" descr="pen based pc"/>
          <p:cNvPicPr>
            <a:picLocks noChangeAspect="1" noChangeArrowheads="1"/>
          </p:cNvPicPr>
          <p:nvPr/>
        </p:nvPicPr>
        <p:blipFill>
          <a:blip r:embed="rId4">
            <a:clrChange>
              <a:clrFrom>
                <a:srgbClr val="DEF7F7"/>
              </a:clrFrom>
              <a:clrTo>
                <a:srgbClr val="DEF7F7">
                  <a:alpha val="0"/>
                </a:srgbClr>
              </a:clrTo>
            </a:clrChange>
            <a:extLst>
              <a:ext uri="{28A0092B-C50C-407E-A947-70E740481C1C}">
                <a14:useLocalDpi xmlns:a14="http://schemas.microsoft.com/office/drawing/2010/main" val="0"/>
              </a:ext>
            </a:extLst>
          </a:blip>
          <a:srcRect/>
          <a:stretch>
            <a:fillRect/>
          </a:stretch>
        </p:blipFill>
        <p:spPr bwMode="auto">
          <a:xfrm>
            <a:off x="7924800" y="1752600"/>
            <a:ext cx="24003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6" descr="computer22"/>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00600" y="1371600"/>
            <a:ext cx="3276600" cy="243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7" descr="organize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80884">
            <a:off x="1905000" y="3962400"/>
            <a:ext cx="2057400"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Picture 8" descr="LAPTOP3"/>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840073">
            <a:off x="3932238" y="4100513"/>
            <a:ext cx="16764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2" name="Picture 9" descr="notebook10"/>
          <p:cNvPicPr>
            <a:picLocks noChangeAspect="1" noChangeArrowheads="1"/>
          </p:cNvPicPr>
          <p:nvPr/>
        </p:nvPicPr>
        <p:blipFill>
          <a:blip r:embed="rId8">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rot="357428">
            <a:off x="8534400" y="3657600"/>
            <a:ext cx="14478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3" name="Picture 10" descr="MINI_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393296">
            <a:off x="5867400" y="4343400"/>
            <a:ext cx="1981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632341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a:spLocks noGrp="1" noChangeArrowheads="1"/>
          </p:cNvSpPr>
          <p:nvPr>
            <p:ph type="title"/>
          </p:nvPr>
        </p:nvSpPr>
        <p:spPr>
          <a:xfrm>
            <a:off x="4316095" y="71438"/>
            <a:ext cx="6778625" cy="1079500"/>
          </a:xfrm>
        </p:spPr>
        <p:txBody>
          <a:bodyPr>
            <a:normAutofit/>
          </a:bodyPr>
          <a:lstStyle/>
          <a:p>
            <a:pPr>
              <a:defRPr/>
            </a:pPr>
            <a:r>
              <a:rPr lang="ar-KW" b="1" dirty="0">
                <a:latin typeface="Sakkal Majalla" panose="02000000000000000000" pitchFamily="2" charset="-78"/>
                <a:cs typeface="Sakkal Majalla" panose="02000000000000000000" pitchFamily="2" charset="-78"/>
              </a:rPr>
              <a:t>الحاسب المكتبي(الشخصي) </a:t>
            </a:r>
            <a:r>
              <a:rPr lang="fr-CA" b="1" dirty="0">
                <a:latin typeface="Sakkal Majalla" panose="02000000000000000000" pitchFamily="2" charset="-78"/>
                <a:cs typeface="Sakkal Majalla" panose="02000000000000000000" pitchFamily="2" charset="-78"/>
              </a:rPr>
              <a:t>Desktop</a:t>
            </a:r>
            <a:endParaRPr lang="en-US" b="1" dirty="0">
              <a:latin typeface="Sakkal Majalla" panose="02000000000000000000" pitchFamily="2" charset="-78"/>
              <a:cs typeface="Sakkal Majalla" panose="02000000000000000000" pitchFamily="2" charset="-78"/>
            </a:endParaRPr>
          </a:p>
        </p:txBody>
      </p:sp>
      <p:sp>
        <p:nvSpPr>
          <p:cNvPr id="29699" name="Rectangle 6"/>
          <p:cNvSpPr>
            <a:spLocks noGrp="1" noChangeArrowheads="1"/>
          </p:cNvSpPr>
          <p:nvPr>
            <p:ph idx="1"/>
          </p:nvPr>
        </p:nvSpPr>
        <p:spPr>
          <a:xfrm>
            <a:off x="1524000" y="1676400"/>
            <a:ext cx="8955088" cy="4154488"/>
          </a:xfrm>
        </p:spPr>
        <p:txBody>
          <a:bodyPr/>
          <a:lstStyle/>
          <a:p>
            <a:pPr eaLnBrk="1" hangingPunct="1"/>
            <a:r>
              <a:rPr lang="ar-KW" sz="3000" smtClean="0"/>
              <a:t>هي النوع التقليدي من الحاسب الشخصي المخصص لمستخدم واحد فقط وهي منتشرة بشكل واسع الان في كل مكان بما فيها المكاتب والمدارس والبيوت.</a:t>
            </a:r>
          </a:p>
          <a:p>
            <a:pPr eaLnBrk="1" hangingPunct="1"/>
            <a:r>
              <a:rPr lang="ar-KW" sz="3000" smtClean="0"/>
              <a:t>يمكن تخصيص اعدادات هذه الحواسيب بحيث يمكن الاستفادة منها من قبل شريحة واسعة من المستخدمين فقد تستخدم للأغراض التعليمية , الترفيهية , لتصفح الانترنت أو كجزء مكمل لمهام العمل.</a:t>
            </a:r>
          </a:p>
          <a:p>
            <a:pPr eaLnBrk="1" hangingPunct="1"/>
            <a:r>
              <a:rPr lang="ar-KW" sz="3000" smtClean="0"/>
              <a:t>تسمى كذلك (</a:t>
            </a:r>
            <a:r>
              <a:rPr lang="fr-CA" sz="3000" b="1" smtClean="0">
                <a:solidFill>
                  <a:schemeClr val="hlink"/>
                </a:solidFill>
                <a:cs typeface="Arial" panose="020B0604020202020204" pitchFamily="34" charset="0"/>
              </a:rPr>
              <a:t>PC</a:t>
            </a:r>
            <a:r>
              <a:rPr lang="ar-KW" sz="3000" smtClean="0"/>
              <a:t>)</a:t>
            </a:r>
            <a:r>
              <a:rPr lang="fr-CA" sz="3000" smtClean="0">
                <a:solidFill>
                  <a:schemeClr val="hlink"/>
                </a:solidFill>
                <a:cs typeface="Arial" panose="020B0604020202020204" pitchFamily="34" charset="0"/>
              </a:rPr>
              <a:t>P</a:t>
            </a:r>
            <a:r>
              <a:rPr lang="fr-CA" sz="3000" smtClean="0">
                <a:cs typeface="Arial" panose="020B0604020202020204" pitchFamily="34" charset="0"/>
              </a:rPr>
              <a:t>ersonal </a:t>
            </a:r>
            <a:r>
              <a:rPr lang="fr-CA" sz="3000" smtClean="0">
                <a:solidFill>
                  <a:schemeClr val="hlink"/>
                </a:solidFill>
                <a:cs typeface="Arial" panose="020B0604020202020204" pitchFamily="34" charset="0"/>
              </a:rPr>
              <a:t>C</a:t>
            </a:r>
            <a:r>
              <a:rPr lang="fr-CA" sz="3000" smtClean="0">
                <a:cs typeface="Arial" panose="020B0604020202020204" pitchFamily="34" charset="0"/>
              </a:rPr>
              <a:t>omputer</a:t>
            </a:r>
          </a:p>
          <a:p>
            <a:pPr eaLnBrk="1" hangingPunct="1">
              <a:buFontTx/>
              <a:buNone/>
            </a:pPr>
            <a:r>
              <a:rPr lang="fr-CA" sz="3000" smtClean="0">
                <a:cs typeface="Arial" panose="020B0604020202020204" pitchFamily="34" charset="0"/>
              </a:rPr>
              <a:t>or MicroComputer</a:t>
            </a:r>
            <a:endParaRPr lang="en-US" sz="3000" smtClean="0">
              <a:cs typeface="Arial" panose="020B0604020202020204" pitchFamily="34" charset="0"/>
            </a:endParaRPr>
          </a:p>
        </p:txBody>
      </p:sp>
      <p:sp>
        <p:nvSpPr>
          <p:cNvPr id="2970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6EC39765-8B5E-4E02-A9E0-A96EA19B65B9}" type="slidenum">
              <a:rPr lang="ar-SA" sz="1200" smtClean="0">
                <a:latin typeface="Arial" panose="020B0604020202020204" pitchFamily="34" charset="0"/>
              </a:rPr>
              <a:pPr algn="l">
                <a:lnSpc>
                  <a:spcPct val="100000"/>
                </a:lnSpc>
                <a:spcBef>
                  <a:spcPct val="0"/>
                </a:spcBef>
                <a:buFontTx/>
                <a:buNone/>
              </a:pPr>
              <a:t>10</a:t>
            </a:fld>
            <a:endParaRPr lang="en-US" sz="1200" smtClean="0">
              <a:latin typeface="Arial" panose="020B0604020202020204" pitchFamily="34" charset="0"/>
            </a:endParaRPr>
          </a:p>
        </p:txBody>
      </p:sp>
      <p:pic>
        <p:nvPicPr>
          <p:cNvPr id="29701" name="Picture 7" descr="j02857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648200"/>
            <a:ext cx="2514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8" descr="dell_s_dimen_4600_model"/>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95800" y="4992688"/>
            <a:ext cx="2362200" cy="17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63941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3432175" y="381000"/>
            <a:ext cx="6778625" cy="633413"/>
          </a:xfrm>
        </p:spPr>
        <p:txBody>
          <a:bodyPr rtlCol="0">
            <a:noAutofit/>
          </a:bodyPr>
          <a:lstStyle/>
          <a:p>
            <a:pPr>
              <a:defRPr/>
            </a:pPr>
            <a:r>
              <a:rPr lang="ar-KW" b="1" dirty="0">
                <a:latin typeface="Sakkal Majalla" panose="02000000000000000000" pitchFamily="2" charset="-78"/>
                <a:cs typeface="Sakkal Majalla" panose="02000000000000000000" pitchFamily="2" charset="-78"/>
              </a:rPr>
              <a:t>الحاسب المتنقل (المحمول)</a:t>
            </a:r>
            <a:r>
              <a:rPr lang="fr-CA" b="1" dirty="0" err="1">
                <a:latin typeface="Sakkal Majalla" panose="02000000000000000000" pitchFamily="2" charset="-78"/>
                <a:cs typeface="Sakkal Majalla" panose="02000000000000000000" pitchFamily="2" charset="-78"/>
              </a:rPr>
              <a:t>Laptop</a:t>
            </a:r>
            <a:endParaRPr lang="en-US" b="1" dirty="0">
              <a:latin typeface="Sakkal Majalla" panose="02000000000000000000" pitchFamily="2" charset="-78"/>
              <a:cs typeface="Sakkal Majalla" panose="02000000000000000000" pitchFamily="2" charset="-78"/>
            </a:endParaRPr>
          </a:p>
        </p:txBody>
      </p:sp>
      <p:sp>
        <p:nvSpPr>
          <p:cNvPr id="30723" name="Rectangle 3"/>
          <p:cNvSpPr>
            <a:spLocks noGrp="1" noChangeArrowheads="1"/>
          </p:cNvSpPr>
          <p:nvPr>
            <p:ph idx="1"/>
          </p:nvPr>
        </p:nvSpPr>
        <p:spPr>
          <a:xfrm>
            <a:off x="1828800" y="1295400"/>
            <a:ext cx="8610600" cy="4114800"/>
          </a:xfrm>
        </p:spPr>
        <p:txBody>
          <a:bodyPr/>
          <a:lstStyle/>
          <a:p>
            <a:pPr eaLnBrk="1" hangingPunct="1"/>
            <a:r>
              <a:rPr lang="ar-KW" sz="4000" smtClean="0"/>
              <a:t>سهولة نقله</a:t>
            </a:r>
            <a:r>
              <a:rPr lang="ar-SA" sz="4000" smtClean="0"/>
              <a:t> </a:t>
            </a:r>
            <a:r>
              <a:rPr lang="ar-KW" sz="4000" smtClean="0"/>
              <a:t>من مكان لآخر</a:t>
            </a:r>
            <a:endParaRPr lang="ar-SA" sz="4000" smtClean="0"/>
          </a:p>
          <a:p>
            <a:pPr eaLnBrk="1" hangingPunct="1"/>
            <a:r>
              <a:rPr lang="ar-SA" sz="4000" smtClean="0"/>
              <a:t>يتميز بصغر الحجم</a:t>
            </a:r>
            <a:r>
              <a:rPr lang="ar-KW" sz="4000" smtClean="0"/>
              <a:t> وخفة </a:t>
            </a:r>
            <a:r>
              <a:rPr lang="ar-SA" sz="4000" smtClean="0"/>
              <a:t>ال</a:t>
            </a:r>
            <a:r>
              <a:rPr lang="ar-KW" sz="4000" smtClean="0"/>
              <a:t>وزن</a:t>
            </a:r>
            <a:endParaRPr lang="ar-SA" sz="4000" smtClean="0"/>
          </a:p>
          <a:p>
            <a:pPr eaLnBrk="1" hangingPunct="1"/>
            <a:r>
              <a:rPr lang="ar-KW" sz="4000" smtClean="0"/>
              <a:t>تستخدم بشكل عام لأغراض العمل من قبل أصحاب المهن ,</a:t>
            </a:r>
            <a:endParaRPr lang="ar-SA" sz="4000" smtClean="0"/>
          </a:p>
          <a:p>
            <a:pPr eaLnBrk="1" hangingPunct="1"/>
            <a:r>
              <a:rPr lang="ar-KW" sz="4000" smtClean="0"/>
              <a:t> </a:t>
            </a:r>
            <a:r>
              <a:rPr lang="ar-SA" sz="4000" smtClean="0"/>
              <a:t>ي</a:t>
            </a:r>
            <a:r>
              <a:rPr lang="ar-KW" sz="4000" smtClean="0"/>
              <a:t>ملك مصدر طاقة داخلي  والذي يعني عدم الحاجة للتواجد قرب مزود طاقة</a:t>
            </a:r>
            <a:endParaRPr lang="en-US" sz="4000" smtClean="0">
              <a:cs typeface="Arial" panose="020B0604020202020204" pitchFamily="34" charset="0"/>
            </a:endParaRPr>
          </a:p>
        </p:txBody>
      </p:sp>
      <p:sp>
        <p:nvSpPr>
          <p:cNvPr id="3072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36EC2F4E-8A80-4E2C-9C3E-722E0478DD40}" type="slidenum">
              <a:rPr lang="ar-SA" sz="1200" smtClean="0">
                <a:latin typeface="Arial" panose="020B0604020202020204" pitchFamily="34" charset="0"/>
              </a:rPr>
              <a:pPr algn="l">
                <a:lnSpc>
                  <a:spcPct val="100000"/>
                </a:lnSpc>
                <a:spcBef>
                  <a:spcPct val="0"/>
                </a:spcBef>
                <a:buFontTx/>
                <a:buNone/>
              </a:pPr>
              <a:t>11</a:t>
            </a:fld>
            <a:endParaRPr lang="en-US" sz="1200" smtClean="0">
              <a:latin typeface="Arial" panose="020B0604020202020204" pitchFamily="34" charset="0"/>
            </a:endParaRPr>
          </a:p>
        </p:txBody>
      </p:sp>
      <p:pic>
        <p:nvPicPr>
          <p:cNvPr id="30725" name="Picture 4" descr="LAPTOP"/>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10609">
            <a:off x="1984375" y="4716463"/>
            <a:ext cx="16652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5" descr="LAPTOP"/>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6200" y="4953000"/>
            <a:ext cx="183832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523490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a:xfrm>
            <a:off x="716280" y="50006"/>
            <a:ext cx="10515600" cy="1325563"/>
          </a:xfrm>
        </p:spPr>
        <p:txBody>
          <a:bodyPr>
            <a:normAutofit/>
          </a:bodyPr>
          <a:lstStyle/>
          <a:p>
            <a:pPr>
              <a:defRPr/>
            </a:pPr>
            <a:r>
              <a:rPr lang="ar-KW" b="1" dirty="0">
                <a:latin typeface="Sakkal Majalla" panose="02000000000000000000" pitchFamily="2" charset="-78"/>
                <a:cs typeface="Sakkal Majalla" panose="02000000000000000000" pitchFamily="2" charset="-78"/>
              </a:rPr>
              <a:t>الحاسب المفكرة</a:t>
            </a:r>
            <a:r>
              <a:rPr lang="en-US" b="1" dirty="0">
                <a:latin typeface="Sakkal Majalla" panose="02000000000000000000" pitchFamily="2" charset="-78"/>
                <a:cs typeface="Sakkal Majalla" panose="02000000000000000000" pitchFamily="2" charset="-78"/>
              </a:rPr>
              <a:t>Notebook</a:t>
            </a:r>
          </a:p>
        </p:txBody>
      </p:sp>
      <p:sp>
        <p:nvSpPr>
          <p:cNvPr id="15365" name="Rectangle 5"/>
          <p:cNvSpPr>
            <a:spLocks noGrp="1" noChangeArrowheads="1"/>
          </p:cNvSpPr>
          <p:nvPr>
            <p:ph idx="1"/>
          </p:nvPr>
        </p:nvSpPr>
        <p:spPr>
          <a:xfrm>
            <a:off x="2057400" y="1447800"/>
            <a:ext cx="8610600" cy="4114800"/>
          </a:xfrm>
        </p:spPr>
        <p:txBody>
          <a:bodyPr rtlCol="0">
            <a:normAutofit fontScale="92500" lnSpcReduction="10000"/>
          </a:bodyPr>
          <a:lstStyle/>
          <a:p>
            <a:pPr eaLnBrk="1" fontAlgn="auto" hangingPunct="1">
              <a:spcAft>
                <a:spcPts val="0"/>
              </a:spcAft>
              <a:defRPr/>
            </a:pPr>
            <a:r>
              <a:rPr lang="ar-KW" sz="5400"/>
              <a:t>ل</a:t>
            </a:r>
            <a:r>
              <a:rPr lang="ar-SA" sz="5400"/>
              <a:t>ه</a:t>
            </a:r>
            <a:r>
              <a:rPr lang="ar-KW" sz="5400"/>
              <a:t> نفس خصائص الحواسيب المتنقلة ولكنه أصغر حجما</a:t>
            </a:r>
            <a:endParaRPr lang="ar-SA" sz="5400"/>
          </a:p>
          <a:p>
            <a:pPr eaLnBrk="1" fontAlgn="auto" hangingPunct="1">
              <a:spcAft>
                <a:spcPts val="0"/>
              </a:spcAft>
              <a:defRPr/>
            </a:pPr>
            <a:r>
              <a:rPr lang="ar-KW" sz="5400"/>
              <a:t>يستخدم هذا النوع من الحواسيب الكثير من مندوبي المبيعات في تنقلاتهم والأشخاص الذين يقدمون عروضا تقديمية.</a:t>
            </a:r>
            <a:endParaRPr lang="en-US" sz="5400"/>
          </a:p>
        </p:txBody>
      </p:sp>
      <p:sp>
        <p:nvSpPr>
          <p:cNvPr id="3174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C694E6C-5B14-4052-B159-CDEC8AB8BB9C}" type="slidenum">
              <a:rPr lang="ar-SA" sz="1200" smtClean="0">
                <a:latin typeface="Arial" panose="020B0604020202020204" pitchFamily="34" charset="0"/>
              </a:rPr>
              <a:pPr algn="l">
                <a:lnSpc>
                  <a:spcPct val="100000"/>
                </a:lnSpc>
                <a:spcBef>
                  <a:spcPct val="0"/>
                </a:spcBef>
                <a:buFontTx/>
                <a:buNone/>
              </a:pPr>
              <a:t>12</a:t>
            </a:fld>
            <a:endParaRPr lang="en-US" sz="1200" smtClean="0">
              <a:latin typeface="Arial" panose="020B0604020202020204" pitchFamily="34" charset="0"/>
            </a:endParaRPr>
          </a:p>
        </p:txBody>
      </p:sp>
    </p:spTree>
    <p:extLst>
      <p:ext uri="{BB962C8B-B14F-4D97-AF65-F5344CB8AC3E}">
        <p14:creationId xmlns:p14="http://schemas.microsoft.com/office/powerpoint/2010/main" val="189405562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3651250" y="304800"/>
            <a:ext cx="6559550" cy="738188"/>
          </a:xfrm>
        </p:spPr>
        <p:txBody>
          <a:bodyPr rtlCol="0">
            <a:normAutofit/>
          </a:bodyPr>
          <a:lstStyle/>
          <a:p>
            <a:pPr eaLnBrk="1" fontAlgn="auto" hangingPunct="1">
              <a:spcAft>
                <a:spcPts val="0"/>
              </a:spcAft>
              <a:defRPr/>
            </a:pPr>
            <a:r>
              <a:rPr lang="ar-KW" b="1" dirty="0">
                <a:latin typeface="Sakkal Majalla" panose="02000000000000000000" pitchFamily="2" charset="-78"/>
                <a:cs typeface="Sakkal Majalla" panose="02000000000000000000" pitchFamily="2" charset="-78"/>
              </a:rPr>
              <a:t>الحاسب </a:t>
            </a:r>
            <a:r>
              <a:rPr lang="ar-KW" b="1" dirty="0" err="1">
                <a:latin typeface="Sakkal Majalla" panose="02000000000000000000" pitchFamily="2" charset="-78"/>
                <a:cs typeface="Sakkal Majalla" panose="02000000000000000000" pitchFamily="2" charset="-78"/>
              </a:rPr>
              <a:t>القلمي</a:t>
            </a:r>
            <a:r>
              <a:rPr lang="fr-CA" b="1" dirty="0" err="1">
                <a:latin typeface="Sakkal Majalla" panose="02000000000000000000" pitchFamily="2" charset="-78"/>
                <a:cs typeface="Sakkal Majalla" panose="02000000000000000000" pitchFamily="2" charset="-78"/>
              </a:rPr>
              <a:t>Penbook</a:t>
            </a:r>
            <a:endParaRPr lang="en-US" b="1" dirty="0">
              <a:latin typeface="Sakkal Majalla" panose="02000000000000000000" pitchFamily="2" charset="-78"/>
              <a:cs typeface="Sakkal Majalla" panose="02000000000000000000" pitchFamily="2" charset="-78"/>
            </a:endParaRPr>
          </a:p>
        </p:txBody>
      </p:sp>
      <p:sp>
        <p:nvSpPr>
          <p:cNvPr id="16388" name="Rectangle 3"/>
          <p:cNvSpPr>
            <a:spLocks noGrp="1" noChangeArrowheads="1"/>
          </p:cNvSpPr>
          <p:nvPr>
            <p:ph idx="1"/>
          </p:nvPr>
        </p:nvSpPr>
        <p:spPr>
          <a:xfrm>
            <a:off x="1905000" y="1143000"/>
            <a:ext cx="8610600" cy="4114800"/>
          </a:xfrm>
        </p:spPr>
        <p:txBody>
          <a:bodyPr rtlCol="0">
            <a:normAutofit fontScale="92500" lnSpcReduction="10000"/>
          </a:bodyPr>
          <a:lstStyle/>
          <a:p>
            <a:pPr eaLnBrk="1" fontAlgn="auto" hangingPunct="1">
              <a:spcAft>
                <a:spcPts val="0"/>
              </a:spcAft>
              <a:defRPr/>
            </a:pPr>
            <a:r>
              <a:rPr lang="ar-KW" sz="4400"/>
              <a:t>صغيرة جدا في حجم اليد تقريبا.</a:t>
            </a:r>
            <a:endParaRPr lang="ar-SA" sz="4400"/>
          </a:p>
          <a:p>
            <a:pPr eaLnBrk="1" fontAlgn="auto" hangingPunct="1">
              <a:spcAft>
                <a:spcPts val="0"/>
              </a:spcAft>
              <a:defRPr/>
            </a:pPr>
            <a:r>
              <a:rPr lang="ar-KW" sz="4400"/>
              <a:t>لا تأتي معها لوحة مفاتيح ولكن تستخدم مع قلم خفيف يستعمل للتفاعل مع الحاسب عن طريق شاشة العرض.</a:t>
            </a:r>
            <a:endParaRPr lang="ar-SA" sz="4400"/>
          </a:p>
          <a:p>
            <a:pPr eaLnBrk="1" fontAlgn="auto" hangingPunct="1">
              <a:spcAft>
                <a:spcPts val="0"/>
              </a:spcAft>
              <a:buFontTx/>
              <a:buNone/>
              <a:defRPr/>
            </a:pPr>
            <a:r>
              <a:rPr lang="ar-SA" sz="4400"/>
              <a:t>(كتابة مباشرة على الشاشة)</a:t>
            </a:r>
            <a:endParaRPr lang="ar-KW" sz="4400"/>
          </a:p>
          <a:p>
            <a:pPr eaLnBrk="1" fontAlgn="auto" hangingPunct="1">
              <a:spcAft>
                <a:spcPts val="0"/>
              </a:spcAft>
              <a:defRPr/>
            </a:pPr>
            <a:r>
              <a:rPr lang="ar-KW" sz="4400"/>
              <a:t>ويمكن ربط هذه الحواسيب بحاسب</a:t>
            </a:r>
          </a:p>
          <a:p>
            <a:pPr eaLnBrk="1" fontAlgn="auto" hangingPunct="1">
              <a:spcAft>
                <a:spcPts val="0"/>
              </a:spcAft>
              <a:buFontTx/>
              <a:buNone/>
              <a:defRPr/>
            </a:pPr>
            <a:r>
              <a:rPr lang="ar-KW" sz="4400"/>
              <a:t> شخصي لتنزيل المعلومات وعمليات أخرى.</a:t>
            </a:r>
            <a:endParaRPr lang="en-US" sz="4400"/>
          </a:p>
        </p:txBody>
      </p:sp>
      <p:sp>
        <p:nvSpPr>
          <p:cNvPr id="3277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AD8EA49-401C-4EC7-BB11-8989EA5166A1}" type="slidenum">
              <a:rPr lang="ar-SA" sz="1200" smtClean="0">
                <a:latin typeface="Arial" panose="020B0604020202020204" pitchFamily="34" charset="0"/>
              </a:rPr>
              <a:pPr algn="l">
                <a:lnSpc>
                  <a:spcPct val="100000"/>
                </a:lnSpc>
                <a:spcBef>
                  <a:spcPct val="0"/>
                </a:spcBef>
                <a:buFontTx/>
                <a:buNone/>
              </a:pPr>
              <a:t>13</a:t>
            </a:fld>
            <a:endParaRPr lang="en-US" sz="1200" smtClean="0">
              <a:latin typeface="Arial" panose="020B0604020202020204" pitchFamily="34" charset="0"/>
            </a:endParaRPr>
          </a:p>
        </p:txBody>
      </p:sp>
    </p:spTree>
    <p:extLst>
      <p:ext uri="{BB962C8B-B14F-4D97-AF65-F5344CB8AC3E}">
        <p14:creationId xmlns:p14="http://schemas.microsoft.com/office/powerpoint/2010/main" val="32951683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4835208" y="307340"/>
            <a:ext cx="6488112" cy="571500"/>
          </a:xfrm>
        </p:spPr>
        <p:txBody>
          <a:bodyPr rtlCol="0">
            <a:noAutofit/>
          </a:bodyPr>
          <a:lstStyle/>
          <a:p>
            <a:pPr eaLnBrk="1" fontAlgn="auto" hangingPunct="1">
              <a:spcAft>
                <a:spcPts val="0"/>
              </a:spcAft>
              <a:defRPr/>
            </a:pPr>
            <a:r>
              <a:rPr lang="ar-KW" b="1" dirty="0">
                <a:latin typeface="Sakkal Majalla" panose="02000000000000000000" pitchFamily="2" charset="-78"/>
                <a:cs typeface="Sakkal Majalla" panose="02000000000000000000" pitchFamily="2" charset="-78"/>
              </a:rPr>
              <a:t>الحاسب اليدوي </a:t>
            </a:r>
            <a:r>
              <a:rPr lang="fr-CA" b="1" dirty="0" err="1">
                <a:latin typeface="Sakkal Majalla" panose="02000000000000000000" pitchFamily="2" charset="-78"/>
                <a:cs typeface="Sakkal Majalla" panose="02000000000000000000" pitchFamily="2" charset="-78"/>
              </a:rPr>
              <a:t>Palmtop</a:t>
            </a:r>
            <a:endParaRPr lang="en-US" b="1" dirty="0">
              <a:latin typeface="Sakkal Majalla" panose="02000000000000000000" pitchFamily="2" charset="-78"/>
              <a:cs typeface="Sakkal Majalla" panose="02000000000000000000" pitchFamily="2" charset="-78"/>
            </a:endParaRPr>
          </a:p>
        </p:txBody>
      </p:sp>
      <p:sp>
        <p:nvSpPr>
          <p:cNvPr id="17412" name="Rectangle 3"/>
          <p:cNvSpPr>
            <a:spLocks noGrp="1" noChangeArrowheads="1"/>
          </p:cNvSpPr>
          <p:nvPr>
            <p:ph idx="1"/>
          </p:nvPr>
        </p:nvSpPr>
        <p:spPr>
          <a:xfrm>
            <a:off x="2042160" y="1417320"/>
            <a:ext cx="9494520" cy="4114800"/>
          </a:xfrm>
        </p:spPr>
        <p:txBody>
          <a:bodyPr rtlCol="0">
            <a:normAutofit lnSpcReduction="10000"/>
          </a:bodyPr>
          <a:lstStyle/>
          <a:p>
            <a:pPr eaLnBrk="1" fontAlgn="auto" hangingPunct="1">
              <a:spcAft>
                <a:spcPts val="0"/>
              </a:spcAft>
              <a:defRPr/>
            </a:pPr>
            <a:r>
              <a:rPr lang="ar-KW" sz="4000" dirty="0"/>
              <a:t>نفس الحواسيب القلمية ولكن تم تجهيزها بلوحة مفاتيح مصغرة تجعل منها أسهل للاستخدام وخاصة في معالجة الكلمات</a:t>
            </a:r>
            <a:r>
              <a:rPr lang="ar-SA" sz="4000" dirty="0" smtClean="0"/>
              <a:t>.</a:t>
            </a:r>
            <a:endParaRPr lang="ar-SA" sz="4000" dirty="0"/>
          </a:p>
          <a:p>
            <a:pPr eaLnBrk="1" fontAlgn="auto" hangingPunct="1">
              <a:spcAft>
                <a:spcPts val="0"/>
              </a:spcAft>
              <a:defRPr/>
            </a:pPr>
            <a:r>
              <a:rPr lang="ar-KW" sz="4000" dirty="0"/>
              <a:t> وتأتي معها إصدارات من البرمجيات التي تمت تهيئتها لتعمل مع هذا النوع من الحواسيب</a:t>
            </a:r>
            <a:endParaRPr lang="ar-SA" sz="4000" dirty="0"/>
          </a:p>
          <a:p>
            <a:pPr eaLnBrk="1" fontAlgn="auto" hangingPunct="1">
              <a:spcAft>
                <a:spcPts val="0"/>
              </a:spcAft>
              <a:defRPr/>
            </a:pPr>
            <a:r>
              <a:rPr lang="ar-KW" sz="4000" dirty="0"/>
              <a:t> ويمكن كذلك ربطها بحاسب شخصي</a:t>
            </a:r>
            <a:endParaRPr lang="ar-SA" sz="4000" dirty="0"/>
          </a:p>
          <a:p>
            <a:pPr eaLnBrk="1" fontAlgn="auto" hangingPunct="1">
              <a:spcAft>
                <a:spcPts val="0"/>
              </a:spcAft>
              <a:buFontTx/>
              <a:buNone/>
              <a:defRPr/>
            </a:pPr>
            <a:r>
              <a:rPr lang="ar-KW" sz="4000" dirty="0"/>
              <a:t> بواسطة</a:t>
            </a:r>
            <a:r>
              <a:rPr lang="ar-SA" sz="4000" dirty="0"/>
              <a:t> </a:t>
            </a:r>
            <a:r>
              <a:rPr lang="ar-KW" sz="4000" dirty="0"/>
              <a:t>سلك تسلسلي.</a:t>
            </a:r>
            <a:endParaRPr lang="en-US" sz="4000" dirty="0"/>
          </a:p>
        </p:txBody>
      </p:sp>
      <p:sp>
        <p:nvSpPr>
          <p:cNvPr id="3379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A3EB3D9C-A214-40B4-9595-1165000EF26D}" type="slidenum">
              <a:rPr lang="ar-SA" sz="1200" smtClean="0">
                <a:latin typeface="Arial" panose="020B0604020202020204" pitchFamily="34" charset="0"/>
              </a:rPr>
              <a:pPr algn="l">
                <a:lnSpc>
                  <a:spcPct val="100000"/>
                </a:lnSpc>
                <a:spcBef>
                  <a:spcPct val="0"/>
                </a:spcBef>
                <a:buFontTx/>
                <a:buNone/>
              </a:pPr>
              <a:t>14</a:t>
            </a:fld>
            <a:endParaRPr lang="en-US" sz="1200" smtClean="0">
              <a:latin typeface="Arial" panose="020B0604020202020204" pitchFamily="34" charset="0"/>
            </a:endParaRPr>
          </a:p>
        </p:txBody>
      </p:sp>
    </p:spTree>
    <p:extLst>
      <p:ext uri="{BB962C8B-B14F-4D97-AF65-F5344CB8AC3E}">
        <p14:creationId xmlns:p14="http://schemas.microsoft.com/office/powerpoint/2010/main" val="22918558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002280" y="0"/>
            <a:ext cx="8229600" cy="1371600"/>
          </a:xfrm>
        </p:spPr>
        <p:txBody>
          <a:bodyPr>
            <a:normAutofit/>
          </a:bodyPr>
          <a:lstStyle/>
          <a:p>
            <a:pPr eaLnBrk="1" hangingPunct="1">
              <a:spcBef>
                <a:spcPts val="600"/>
              </a:spcBef>
              <a:spcAft>
                <a:spcPts val="1200"/>
              </a:spcAft>
            </a:pPr>
            <a:r>
              <a:rPr lang="ar-SA" b="1" dirty="0">
                <a:latin typeface="Sakkal Majalla" panose="02000000000000000000" pitchFamily="2" charset="-78"/>
                <a:cs typeface="Sakkal Majalla" panose="02000000000000000000" pitchFamily="2" charset="-78"/>
              </a:rPr>
              <a:t>المساعد الرقمي </a:t>
            </a:r>
            <a:r>
              <a:rPr lang="ar-JO" b="1" dirty="0">
                <a:latin typeface="Sakkal Majalla" panose="02000000000000000000" pitchFamily="2" charset="-78"/>
                <a:cs typeface="Sakkal Majalla" panose="02000000000000000000" pitchFamily="2" charset="-78"/>
              </a:rPr>
              <a:t> </a:t>
            </a:r>
            <a:r>
              <a:rPr lang="en-US" b="1" dirty="0">
                <a:latin typeface="Sakkal Majalla" panose="02000000000000000000" pitchFamily="2" charset="-78"/>
                <a:cs typeface="Sakkal Majalla" panose="02000000000000000000" pitchFamily="2" charset="-78"/>
              </a:rPr>
              <a:t>PDA</a:t>
            </a:r>
          </a:p>
        </p:txBody>
      </p:sp>
      <p:sp>
        <p:nvSpPr>
          <p:cNvPr id="34819" name="Rectangle 3"/>
          <p:cNvSpPr>
            <a:spLocks noGrp="1" noChangeArrowheads="1"/>
          </p:cNvSpPr>
          <p:nvPr>
            <p:ph idx="1"/>
          </p:nvPr>
        </p:nvSpPr>
        <p:spPr>
          <a:xfrm>
            <a:off x="1432560" y="1557338"/>
            <a:ext cx="8778240" cy="3548062"/>
          </a:xfrm>
        </p:spPr>
        <p:txBody>
          <a:bodyPr/>
          <a:lstStyle/>
          <a:p>
            <a:pPr indent="19050" algn="just" eaLnBrk="1" hangingPunct="1">
              <a:lnSpc>
                <a:spcPct val="80000"/>
              </a:lnSpc>
              <a:buFont typeface="Arial" panose="020B0604020202020204" pitchFamily="34" charset="0"/>
              <a:buNone/>
            </a:pPr>
            <a:r>
              <a:rPr lang="ar-JO" dirty="0" smtClean="0"/>
              <a:t>المساعد الرقمي الشخصي </a:t>
            </a:r>
            <a:r>
              <a:rPr lang="en-US" dirty="0" smtClean="0">
                <a:cs typeface="Arial" panose="020B0604020202020204" pitchFamily="34" charset="0"/>
              </a:rPr>
              <a:t>(Personal Digital Assistance (PDA))</a:t>
            </a:r>
            <a:r>
              <a:rPr lang="ar-JO" dirty="0" smtClean="0"/>
              <a:t> هو أحد أشكال الكمبيوتر ويصنف على أنه كمبيوتر يحمل على كفة اليد </a:t>
            </a:r>
            <a:r>
              <a:rPr lang="en-US" dirty="0" smtClean="0">
                <a:cs typeface="Arial" panose="020B0604020202020204" pitchFamily="34" charset="0"/>
              </a:rPr>
              <a:t>(Hand Held)</a:t>
            </a:r>
            <a:r>
              <a:rPr lang="ar-SA" dirty="0" smtClean="0"/>
              <a:t> ويستخدم لنقل المعلومات بشكل إلكتروني مثل : جهات </a:t>
            </a:r>
            <a:r>
              <a:rPr lang="ar-SA" dirty="0" err="1" smtClean="0"/>
              <a:t>الإتصال</a:t>
            </a:r>
            <a:r>
              <a:rPr lang="ar-SA" dirty="0" smtClean="0"/>
              <a:t>، الملاحظات الشخصية، التقويم، المنبه، أوقات الصلاة، وبرامج أخرى صغيرة تتناسب مع كمبيوتر الجيب أو المساعد الرقمي. </a:t>
            </a:r>
            <a:endParaRPr lang="ar-SA" noProof="1" smtClean="0"/>
          </a:p>
        </p:txBody>
      </p:sp>
      <p:sp>
        <p:nvSpPr>
          <p:cNvPr id="3482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47838B9F-1A59-495D-B504-7D5379042390}" type="slidenum">
              <a:rPr lang="ar-SA" sz="1200" smtClean="0">
                <a:latin typeface="Arial" panose="020B0604020202020204" pitchFamily="34" charset="0"/>
              </a:rPr>
              <a:pPr algn="l">
                <a:lnSpc>
                  <a:spcPct val="100000"/>
                </a:lnSpc>
                <a:spcBef>
                  <a:spcPct val="0"/>
                </a:spcBef>
                <a:buFontTx/>
                <a:buNone/>
              </a:pPr>
              <a:t>15</a:t>
            </a:fld>
            <a:endParaRPr lang="en-US" sz="1200" smtClean="0">
              <a:latin typeface="Arial" panose="020B0604020202020204" pitchFamily="34" charset="0"/>
            </a:endParaRPr>
          </a:p>
        </p:txBody>
      </p:sp>
    </p:spTree>
    <p:extLst>
      <p:ext uri="{BB962C8B-B14F-4D97-AF65-F5344CB8AC3E}">
        <p14:creationId xmlns:p14="http://schemas.microsoft.com/office/powerpoint/2010/main" val="241270244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373880" y="509587"/>
            <a:ext cx="6657975" cy="465138"/>
          </a:xfrm>
        </p:spPr>
        <p:txBody>
          <a:bodyPr rtlCol="0">
            <a:noAutofit/>
          </a:bodyPr>
          <a:lstStyle/>
          <a:p>
            <a:pPr eaLnBrk="1" fontAlgn="auto" hangingPunct="1">
              <a:spcAft>
                <a:spcPts val="0"/>
              </a:spcAft>
              <a:defRPr/>
            </a:pPr>
            <a:r>
              <a:rPr lang="ar-KW" b="1" dirty="0">
                <a:latin typeface="Sakkal Majalla" panose="02000000000000000000" pitchFamily="2" charset="-78"/>
                <a:cs typeface="Sakkal Majalla" panose="02000000000000000000" pitchFamily="2" charset="-78"/>
              </a:rPr>
              <a:t>محطة عمل </a:t>
            </a:r>
            <a:r>
              <a:rPr lang="fr-CA" b="1" dirty="0">
                <a:latin typeface="Sakkal Majalla" panose="02000000000000000000" pitchFamily="2" charset="-78"/>
                <a:cs typeface="Sakkal Majalla" panose="02000000000000000000" pitchFamily="2" charset="-78"/>
              </a:rPr>
              <a:t>Workstation </a:t>
            </a:r>
            <a:endParaRPr lang="en-US" b="1" dirty="0">
              <a:latin typeface="Sakkal Majalla" panose="02000000000000000000" pitchFamily="2" charset="-78"/>
              <a:cs typeface="Sakkal Majalla" panose="02000000000000000000" pitchFamily="2" charset="-78"/>
            </a:endParaRPr>
          </a:p>
        </p:txBody>
      </p:sp>
      <p:sp>
        <p:nvSpPr>
          <p:cNvPr id="35843" name="Rectangle 3"/>
          <p:cNvSpPr>
            <a:spLocks noGrp="1" noChangeArrowheads="1"/>
          </p:cNvSpPr>
          <p:nvPr>
            <p:ph idx="1"/>
          </p:nvPr>
        </p:nvSpPr>
        <p:spPr>
          <a:xfrm>
            <a:off x="1828800" y="1143000"/>
            <a:ext cx="8610600" cy="3429000"/>
          </a:xfrm>
        </p:spPr>
        <p:txBody>
          <a:bodyPr/>
          <a:lstStyle/>
          <a:p>
            <a:pPr eaLnBrk="1" hangingPunct="1">
              <a:lnSpc>
                <a:spcPct val="80000"/>
              </a:lnSpc>
            </a:pPr>
            <a:r>
              <a:rPr lang="ar-KW" sz="4400" smtClean="0"/>
              <a:t>تظهر محطة العمل بأنها حاسب شخصي عادي, ولكنها تتميز عنها بمكوناتها التي تفوق الحاسب الشخصي (وحدة المعالجة المركزية, الذاكرة ,الفيديو) والتي يمكن استخدامها في أعمال التصميم , التصميم المطبعي وتطوير المشاريع,الخ.</a:t>
            </a:r>
            <a:endParaRPr lang="en-US" sz="4400" smtClean="0">
              <a:cs typeface="Arial" panose="020B0604020202020204" pitchFamily="34" charset="0"/>
            </a:endParaRPr>
          </a:p>
        </p:txBody>
      </p:sp>
      <p:sp>
        <p:nvSpPr>
          <p:cNvPr id="3584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2A4658E1-C22F-4FF7-8CE8-0C22F0D3A8BC}" type="slidenum">
              <a:rPr lang="ar-SA" sz="1200" smtClean="0">
                <a:latin typeface="Arial" panose="020B0604020202020204" pitchFamily="34" charset="0"/>
              </a:rPr>
              <a:pPr algn="l">
                <a:lnSpc>
                  <a:spcPct val="100000"/>
                </a:lnSpc>
                <a:spcBef>
                  <a:spcPct val="0"/>
                </a:spcBef>
                <a:buFontTx/>
                <a:buNone/>
              </a:pPr>
              <a:t>16</a:t>
            </a:fld>
            <a:endParaRPr lang="en-US" sz="1200" smtClean="0">
              <a:latin typeface="Arial" panose="020B0604020202020204" pitchFamily="34" charset="0"/>
            </a:endParaRPr>
          </a:p>
        </p:txBody>
      </p:sp>
      <p:pic>
        <p:nvPicPr>
          <p:cNvPr id="35845" name="Picture 6" descr="computer2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28800" y="3962400"/>
            <a:ext cx="7315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190377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2971800" y="377825"/>
            <a:ext cx="8229600" cy="635000"/>
          </a:xfrm>
        </p:spPr>
        <p:txBody>
          <a:bodyPr rtlCol="0">
            <a:noAutofit/>
          </a:bodyPr>
          <a:lstStyle/>
          <a:p>
            <a:pPr eaLnBrk="1" fontAlgn="auto" hangingPunct="1">
              <a:spcAft>
                <a:spcPts val="0"/>
              </a:spcAft>
              <a:defRPr/>
            </a:pPr>
            <a:r>
              <a:rPr lang="ar-KW" b="1" dirty="0">
                <a:latin typeface="Sakkal Majalla" panose="02000000000000000000" pitchFamily="2" charset="-78"/>
                <a:cs typeface="Sakkal Majalla" panose="02000000000000000000" pitchFamily="2" charset="-78"/>
              </a:rPr>
              <a:t>الحاسب الصغير </a:t>
            </a:r>
            <a:r>
              <a:rPr lang="fr-CA" b="1" dirty="0" err="1">
                <a:latin typeface="Sakkal Majalla" panose="02000000000000000000" pitchFamily="2" charset="-78"/>
                <a:cs typeface="Sakkal Majalla" panose="02000000000000000000" pitchFamily="2" charset="-78"/>
              </a:rPr>
              <a:t>Minicomputer</a:t>
            </a:r>
            <a:endParaRPr lang="en-US" b="1" dirty="0">
              <a:latin typeface="Sakkal Majalla" panose="02000000000000000000" pitchFamily="2" charset="-78"/>
              <a:cs typeface="Sakkal Majalla" panose="02000000000000000000" pitchFamily="2" charset="-78"/>
            </a:endParaRPr>
          </a:p>
        </p:txBody>
      </p:sp>
      <p:sp>
        <p:nvSpPr>
          <p:cNvPr id="36867" name="Rectangle 3"/>
          <p:cNvSpPr>
            <a:spLocks noGrp="1" noChangeArrowheads="1"/>
          </p:cNvSpPr>
          <p:nvPr>
            <p:ph idx="1"/>
          </p:nvPr>
        </p:nvSpPr>
        <p:spPr>
          <a:xfrm>
            <a:off x="3886200" y="1143000"/>
            <a:ext cx="6553200" cy="5181600"/>
          </a:xfrm>
        </p:spPr>
        <p:txBody>
          <a:bodyPr/>
          <a:lstStyle/>
          <a:p>
            <a:pPr eaLnBrk="1" hangingPunct="1"/>
            <a:r>
              <a:rPr lang="ar-KW" sz="4400" smtClean="0"/>
              <a:t>صممت لإدارة قواعد البيانات الكبيرة في الشركات الكبيرة والمتوسطة الحجم و مشاركة البيانات بين اعداد كبيرة من المستخدمين.</a:t>
            </a:r>
          </a:p>
          <a:p>
            <a:pPr eaLnBrk="1" hangingPunct="1"/>
            <a:r>
              <a:rPr lang="ar-KW" sz="4400" smtClean="0"/>
              <a:t>ومثال عليها الخوادم </a:t>
            </a:r>
            <a:r>
              <a:rPr lang="en-US" sz="4400" smtClean="0">
                <a:cs typeface="Arial" panose="020B0604020202020204" pitchFamily="34" charset="0"/>
              </a:rPr>
              <a:t>Servers</a:t>
            </a:r>
            <a:r>
              <a:rPr lang="ar-KW" sz="4400" smtClean="0"/>
              <a:t> التي تستخدمها الشركات لإدارة شبكات البيانات</a:t>
            </a:r>
            <a:endParaRPr lang="en-US" sz="4400" smtClean="0">
              <a:cs typeface="Arial" panose="020B0604020202020204" pitchFamily="34" charset="0"/>
            </a:endParaRPr>
          </a:p>
        </p:txBody>
      </p:sp>
      <p:sp>
        <p:nvSpPr>
          <p:cNvPr id="3686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DE7BD145-ABD1-4BA9-B956-B55A286ABFAB}" type="slidenum">
              <a:rPr lang="ar-SA" sz="1200" smtClean="0">
                <a:latin typeface="Arial" panose="020B0604020202020204" pitchFamily="34" charset="0"/>
              </a:rPr>
              <a:pPr algn="l">
                <a:lnSpc>
                  <a:spcPct val="100000"/>
                </a:lnSpc>
                <a:spcBef>
                  <a:spcPct val="0"/>
                </a:spcBef>
                <a:buFontTx/>
                <a:buNone/>
              </a:pPr>
              <a:t>17</a:t>
            </a:fld>
            <a:endParaRPr lang="en-US" sz="1200" smtClean="0">
              <a:latin typeface="Arial" panose="020B0604020202020204" pitchFamily="34" charset="0"/>
            </a:endParaRPr>
          </a:p>
        </p:txBody>
      </p:sp>
      <p:pic>
        <p:nvPicPr>
          <p:cNvPr id="36869"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828800"/>
            <a:ext cx="2286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784704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3581400" y="363537"/>
            <a:ext cx="7404100" cy="633413"/>
          </a:xfrm>
        </p:spPr>
        <p:txBody>
          <a:bodyPr rtlCol="0">
            <a:noAutofit/>
          </a:bodyPr>
          <a:lstStyle/>
          <a:p>
            <a:pPr eaLnBrk="1" fontAlgn="auto" hangingPunct="1">
              <a:spcAft>
                <a:spcPts val="0"/>
              </a:spcAft>
              <a:defRPr/>
            </a:pPr>
            <a:r>
              <a:rPr lang="ar-KW" b="1" dirty="0">
                <a:latin typeface="Sakkal Majalla" panose="02000000000000000000" pitchFamily="2" charset="-78"/>
                <a:cs typeface="Sakkal Majalla" panose="02000000000000000000" pitchFamily="2" charset="-78"/>
              </a:rPr>
              <a:t>الحاسب الرئيسي</a:t>
            </a:r>
            <a:r>
              <a:rPr lang="fr-CA" b="1" dirty="0">
                <a:latin typeface="Sakkal Majalla" panose="02000000000000000000" pitchFamily="2" charset="-78"/>
                <a:cs typeface="Sakkal Majalla" panose="02000000000000000000" pitchFamily="2" charset="-78"/>
              </a:rPr>
              <a:t>Mainframe</a:t>
            </a:r>
            <a:endParaRPr lang="en-US" b="1" dirty="0">
              <a:latin typeface="Sakkal Majalla" panose="02000000000000000000" pitchFamily="2" charset="-78"/>
              <a:cs typeface="Sakkal Majalla" panose="02000000000000000000" pitchFamily="2" charset="-78"/>
            </a:endParaRPr>
          </a:p>
        </p:txBody>
      </p:sp>
      <p:sp>
        <p:nvSpPr>
          <p:cNvPr id="21508" name="Rectangle 3"/>
          <p:cNvSpPr>
            <a:spLocks noGrp="1" noChangeArrowheads="1"/>
          </p:cNvSpPr>
          <p:nvPr>
            <p:ph idx="1"/>
          </p:nvPr>
        </p:nvSpPr>
        <p:spPr>
          <a:xfrm>
            <a:off x="3429000" y="1143000"/>
            <a:ext cx="7010400" cy="4114800"/>
          </a:xfrm>
        </p:spPr>
        <p:txBody>
          <a:bodyPr rtlCol="0">
            <a:normAutofit fontScale="92500" lnSpcReduction="20000"/>
          </a:bodyPr>
          <a:lstStyle/>
          <a:p>
            <a:pPr eaLnBrk="1" fontAlgn="auto" hangingPunct="1">
              <a:spcAft>
                <a:spcPts val="0"/>
              </a:spcAft>
              <a:defRPr/>
            </a:pPr>
            <a:r>
              <a:rPr lang="ar-KW" sz="4000"/>
              <a:t>الحواسيب الكبيرة أكثر قوة من الحواسيب الصغيرة </a:t>
            </a:r>
          </a:p>
          <a:p>
            <a:pPr eaLnBrk="1" fontAlgn="auto" hangingPunct="1">
              <a:spcAft>
                <a:spcPts val="0"/>
              </a:spcAft>
              <a:defRPr/>
            </a:pPr>
            <a:r>
              <a:rPr lang="ar-KW" sz="4000"/>
              <a:t>يتم استخدامها بشكل أساسي في ادارة قواعد البيانات الضخمة للحكومة والوكالات الخاصة, ويمكن استعمالها من قبل العديد من الأشخاص الذين يمكنهم الوصول اليه من خلال حواسيب شخصية( طرفية - </a:t>
            </a:r>
            <a:r>
              <a:rPr lang="en-US" sz="4000"/>
              <a:t>Terminals</a:t>
            </a:r>
            <a:r>
              <a:rPr lang="ar-SA" sz="4000"/>
              <a:t>)</a:t>
            </a:r>
            <a:endParaRPr lang="ar-KW" sz="4000"/>
          </a:p>
          <a:p>
            <a:pPr eaLnBrk="1" fontAlgn="auto" hangingPunct="1">
              <a:spcAft>
                <a:spcPts val="0"/>
              </a:spcAft>
              <a:buFontTx/>
              <a:buNone/>
              <a:defRPr/>
            </a:pPr>
            <a:r>
              <a:rPr lang="ar-KW" sz="4000"/>
              <a:t>  </a:t>
            </a:r>
            <a:endParaRPr lang="fr-CA" sz="4000"/>
          </a:p>
        </p:txBody>
      </p:sp>
      <p:sp>
        <p:nvSpPr>
          <p:cNvPr id="3789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358CAF0C-FC78-44D8-B87C-029A10F86618}" type="slidenum">
              <a:rPr lang="ar-SA" sz="1200" smtClean="0">
                <a:latin typeface="Arial" panose="020B0604020202020204" pitchFamily="34" charset="0"/>
              </a:rPr>
              <a:pPr algn="l">
                <a:lnSpc>
                  <a:spcPct val="100000"/>
                </a:lnSpc>
                <a:spcBef>
                  <a:spcPct val="0"/>
                </a:spcBef>
                <a:buFontTx/>
                <a:buNone/>
              </a:pPr>
              <a:t>18</a:t>
            </a:fld>
            <a:endParaRPr lang="en-US" sz="1200" smtClean="0">
              <a:latin typeface="Arial" panose="020B0604020202020204" pitchFamily="34" charset="0"/>
            </a:endParaRPr>
          </a:p>
        </p:txBody>
      </p:sp>
      <p:pic>
        <p:nvPicPr>
          <p:cNvPr id="37893" name="Picture 4" descr="MINI_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2286000"/>
            <a:ext cx="182880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6" name="Oval 6"/>
          <p:cNvSpPr>
            <a:spLocks noChangeArrowheads="1"/>
          </p:cNvSpPr>
          <p:nvPr/>
        </p:nvSpPr>
        <p:spPr bwMode="auto">
          <a:xfrm>
            <a:off x="2895600" y="1447800"/>
            <a:ext cx="6781800" cy="4014788"/>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b="1">
                <a:latin typeface="Arial" panose="020B0604020202020204" pitchFamily="34" charset="0"/>
              </a:rPr>
              <a:t>نستخدم الأجهزة التي تعمل على</a:t>
            </a:r>
          </a:p>
          <a:p>
            <a:pPr algn="ctr" eaLnBrk="1" hangingPunct="1">
              <a:lnSpc>
                <a:spcPct val="100000"/>
              </a:lnSpc>
              <a:spcBef>
                <a:spcPct val="0"/>
              </a:spcBef>
              <a:buFontTx/>
              <a:buNone/>
            </a:pPr>
            <a:r>
              <a:rPr lang="ar-SA" b="1">
                <a:latin typeface="Arial" panose="020B0604020202020204" pitchFamily="34" charset="0"/>
              </a:rPr>
              <a:t> الأجهزة الرئيسية أو الصغيرة </a:t>
            </a:r>
          </a:p>
          <a:p>
            <a:pPr algn="ctr" eaLnBrk="1" hangingPunct="1">
              <a:lnSpc>
                <a:spcPct val="100000"/>
              </a:lnSpc>
              <a:spcBef>
                <a:spcPct val="0"/>
              </a:spcBef>
              <a:buFontTx/>
              <a:buNone/>
            </a:pPr>
            <a:r>
              <a:rPr lang="ar-SA" b="1">
                <a:latin typeface="Arial" panose="020B0604020202020204" pitchFamily="34" charset="0"/>
              </a:rPr>
              <a:t>للبنوك والمستشفيات وشركات الطيران</a:t>
            </a:r>
          </a:p>
          <a:p>
            <a:pPr algn="ctr" eaLnBrk="1" hangingPunct="1">
              <a:lnSpc>
                <a:spcPct val="100000"/>
              </a:lnSpc>
              <a:spcBef>
                <a:spcPct val="0"/>
              </a:spcBef>
              <a:buFontTx/>
              <a:buNone/>
            </a:pPr>
            <a:r>
              <a:rPr lang="ar-SA" b="1">
                <a:latin typeface="Arial" panose="020B0604020202020204" pitchFamily="34" charset="0"/>
              </a:rPr>
              <a:t>ونحدد النوع الذي سنستخدمه بناء على كمية الضغط</a:t>
            </a:r>
          </a:p>
          <a:p>
            <a:pPr algn="ctr" eaLnBrk="1" hangingPunct="1">
              <a:lnSpc>
                <a:spcPct val="100000"/>
              </a:lnSpc>
              <a:spcBef>
                <a:spcPct val="0"/>
              </a:spcBef>
              <a:buFontTx/>
              <a:buNone/>
            </a:pPr>
            <a:r>
              <a:rPr lang="ar-SA" b="1">
                <a:latin typeface="Arial" panose="020B0604020202020204" pitchFamily="34" charset="0"/>
              </a:rPr>
              <a:t>والعمليات التي يتم إنجازها</a:t>
            </a:r>
            <a:endParaRPr lang="en-US" b="1">
              <a:latin typeface="Arial" panose="020B0604020202020204" pitchFamily="34" charset="0"/>
            </a:endParaRPr>
          </a:p>
        </p:txBody>
      </p:sp>
    </p:spTree>
    <p:extLst>
      <p:ext uri="{BB962C8B-B14F-4D97-AF65-F5344CB8AC3E}">
        <p14:creationId xmlns:p14="http://schemas.microsoft.com/office/powerpoint/2010/main" val="28761220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6326"/>
                                        </p:tgtEl>
                                        <p:attrNameLst>
                                          <p:attrName>style.visibility</p:attrName>
                                        </p:attrNameLst>
                                      </p:cBhvr>
                                      <p:to>
                                        <p:strVal val="visible"/>
                                      </p:to>
                                    </p:set>
                                    <p:animEffect transition="in" filter="checkerboard(across)">
                                      <p:cBhvr>
                                        <p:cTn id="7" dur="500"/>
                                        <p:tgtEl>
                                          <p:spTgt spid="56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3048000" y="508000"/>
            <a:ext cx="8229600" cy="635000"/>
          </a:xfrm>
        </p:spPr>
        <p:txBody>
          <a:bodyPr rtlCol="0">
            <a:noAutofit/>
          </a:bodyPr>
          <a:lstStyle/>
          <a:p>
            <a:pPr eaLnBrk="1" fontAlgn="auto" hangingPunct="1">
              <a:spcAft>
                <a:spcPts val="0"/>
              </a:spcAft>
              <a:defRPr/>
            </a:pPr>
            <a:r>
              <a:rPr lang="ar-KW" b="1" dirty="0">
                <a:latin typeface="Sakkal Majalla" panose="02000000000000000000" pitchFamily="2" charset="-78"/>
                <a:cs typeface="Sakkal Majalla" panose="02000000000000000000" pitchFamily="2" charset="-78"/>
              </a:rPr>
              <a:t>الحاسب الفائق </a:t>
            </a:r>
            <a:r>
              <a:rPr lang="fr-CA" b="1" dirty="0">
                <a:latin typeface="Sakkal Majalla" panose="02000000000000000000" pitchFamily="2" charset="-78"/>
                <a:cs typeface="Sakkal Majalla" panose="02000000000000000000" pitchFamily="2" charset="-78"/>
              </a:rPr>
              <a:t>Super</a:t>
            </a:r>
            <a:r>
              <a:rPr lang="en-US" b="1" dirty="0">
                <a:latin typeface="Sakkal Majalla" panose="02000000000000000000" pitchFamily="2" charset="-78"/>
                <a:cs typeface="Sakkal Majalla" panose="02000000000000000000" pitchFamily="2" charset="-78"/>
              </a:rPr>
              <a:t> </a:t>
            </a:r>
            <a:r>
              <a:rPr lang="fr-CA" b="1" dirty="0">
                <a:latin typeface="Sakkal Majalla" panose="02000000000000000000" pitchFamily="2" charset="-78"/>
                <a:cs typeface="Sakkal Majalla" panose="02000000000000000000" pitchFamily="2" charset="-78"/>
              </a:rPr>
              <a:t>Computer</a:t>
            </a:r>
            <a:endParaRPr lang="en-US" b="1" dirty="0">
              <a:latin typeface="Sakkal Majalla" panose="02000000000000000000" pitchFamily="2" charset="-78"/>
              <a:cs typeface="Sakkal Majalla" panose="02000000000000000000" pitchFamily="2" charset="-78"/>
            </a:endParaRPr>
          </a:p>
        </p:txBody>
      </p:sp>
      <p:sp>
        <p:nvSpPr>
          <p:cNvPr id="22532" name="Rectangle 3"/>
          <p:cNvSpPr>
            <a:spLocks noGrp="1" noChangeArrowheads="1"/>
          </p:cNvSpPr>
          <p:nvPr>
            <p:ph idx="1"/>
          </p:nvPr>
        </p:nvSpPr>
        <p:spPr>
          <a:xfrm>
            <a:off x="1524000" y="1143000"/>
            <a:ext cx="8915400" cy="3886200"/>
          </a:xfrm>
        </p:spPr>
        <p:txBody>
          <a:bodyPr rtlCol="0">
            <a:normAutofit fontScale="92500" lnSpcReduction="10000"/>
          </a:bodyPr>
          <a:lstStyle/>
          <a:p>
            <a:pPr eaLnBrk="1" fontAlgn="auto" hangingPunct="1">
              <a:spcAft>
                <a:spcPts val="0"/>
              </a:spcAft>
              <a:defRPr/>
            </a:pPr>
            <a:r>
              <a:rPr lang="ar-SA" sz="4000"/>
              <a:t>هو حاسب رئيسي تمت عليه </a:t>
            </a:r>
            <a:r>
              <a:rPr lang="ar-KW" sz="4000"/>
              <a:t>عملية تطور معقدة وتكاليفها عالية جدا وتستخدم هيكلية متوازية وهي أن مصادر متعددة هي التي تشارك مهام معالجة البيانات.</a:t>
            </a:r>
          </a:p>
          <a:p>
            <a:pPr eaLnBrk="1" fontAlgn="auto" hangingPunct="1">
              <a:spcAft>
                <a:spcPts val="0"/>
              </a:spcAft>
              <a:defRPr/>
            </a:pPr>
            <a:r>
              <a:rPr lang="ar-KW" sz="4000"/>
              <a:t>تكلفة انتاج وصيانة هذا النوع</a:t>
            </a:r>
            <a:endParaRPr lang="ar-SA" sz="4000"/>
          </a:p>
          <a:p>
            <a:pPr eaLnBrk="1" fontAlgn="auto" hangingPunct="1">
              <a:spcAft>
                <a:spcPts val="0"/>
              </a:spcAft>
              <a:buFontTx/>
              <a:buNone/>
              <a:defRPr/>
            </a:pPr>
            <a:r>
              <a:rPr lang="ar-KW" sz="4000"/>
              <a:t> من الحواسيب مرتفعة</a:t>
            </a:r>
            <a:endParaRPr lang="ar-SA" sz="4000"/>
          </a:p>
          <a:p>
            <a:pPr eaLnBrk="1" fontAlgn="auto" hangingPunct="1">
              <a:spcAft>
                <a:spcPts val="0"/>
              </a:spcAft>
              <a:buFontTx/>
              <a:buNone/>
              <a:defRPr/>
            </a:pPr>
            <a:r>
              <a:rPr lang="ar-SA" sz="4000"/>
              <a:t>لا يوجد منها في العالم إلا</a:t>
            </a:r>
          </a:p>
          <a:p>
            <a:pPr eaLnBrk="1" fontAlgn="auto" hangingPunct="1">
              <a:spcAft>
                <a:spcPts val="0"/>
              </a:spcAft>
              <a:buFontTx/>
              <a:buNone/>
              <a:defRPr/>
            </a:pPr>
            <a:r>
              <a:rPr lang="ar-SA" sz="4000"/>
              <a:t>عدد قليل.</a:t>
            </a:r>
            <a:endParaRPr lang="en-US" sz="4000"/>
          </a:p>
        </p:txBody>
      </p:sp>
      <p:sp>
        <p:nvSpPr>
          <p:cNvPr id="3891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D08F3380-A5AB-473C-992A-ADD2BC6FC970}" type="slidenum">
              <a:rPr lang="ar-SA" sz="1200" smtClean="0">
                <a:latin typeface="Arial" panose="020B0604020202020204" pitchFamily="34" charset="0"/>
              </a:rPr>
              <a:pPr algn="l">
                <a:lnSpc>
                  <a:spcPct val="100000"/>
                </a:lnSpc>
                <a:spcBef>
                  <a:spcPct val="0"/>
                </a:spcBef>
                <a:buFontTx/>
                <a:buNone/>
              </a:pPr>
              <a:t>19</a:t>
            </a:fld>
            <a:endParaRPr lang="en-US" sz="1200" smtClean="0">
              <a:latin typeface="Arial" panose="020B0604020202020204" pitchFamily="34" charset="0"/>
            </a:endParaRPr>
          </a:p>
        </p:txBody>
      </p:sp>
      <p:pic>
        <p:nvPicPr>
          <p:cNvPr id="38917" name="Picture 4" descr="MANFRME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3048000"/>
            <a:ext cx="36576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17188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2714625" y="640080"/>
            <a:ext cx="8639175" cy="838200"/>
          </a:xfrm>
        </p:spPr>
        <p:txBody>
          <a:bodyPr rtlCol="0">
            <a:noAutofit/>
          </a:bodyPr>
          <a:lstStyle/>
          <a:p>
            <a:pPr eaLnBrk="1" fontAlgn="auto" hangingPunct="1">
              <a:spcBef>
                <a:spcPts val="600"/>
              </a:spcBef>
              <a:spcAft>
                <a:spcPts val="1200"/>
              </a:spcAft>
              <a:defRPr/>
            </a:pPr>
            <a:r>
              <a:rPr lang="ar-JO" b="1" dirty="0">
                <a:latin typeface="Sakkal Majalla" panose="02000000000000000000" pitchFamily="2" charset="-78"/>
                <a:cs typeface="Sakkal Majalla" panose="02000000000000000000" pitchFamily="2" charset="-78"/>
              </a:rPr>
              <a:t>الكتب التفاعلية</a:t>
            </a:r>
            <a:r>
              <a:rPr lang="ar-KW" b="1" dirty="0">
                <a:latin typeface="Sakkal Majalla" panose="02000000000000000000" pitchFamily="2" charset="-78"/>
                <a:cs typeface="Sakkal Majalla" panose="02000000000000000000" pitchFamily="2" charset="-78"/>
              </a:rPr>
              <a:t> </a:t>
            </a:r>
            <a:r>
              <a:rPr lang="en-US" b="1" dirty="0">
                <a:latin typeface="Sakkal Majalla" panose="02000000000000000000" pitchFamily="2" charset="-78"/>
                <a:cs typeface="Sakkal Majalla" panose="02000000000000000000" pitchFamily="2" charset="-78"/>
              </a:rPr>
              <a:t>Interactive Books</a:t>
            </a:r>
            <a:r>
              <a:rPr lang="ar-JO" b="1" dirty="0">
                <a:latin typeface="Sakkal Majalla" panose="02000000000000000000" pitchFamily="2" charset="-78"/>
                <a:cs typeface="Sakkal Majalla" panose="02000000000000000000" pitchFamily="2" charset="-78"/>
              </a:rPr>
              <a:t> </a:t>
            </a:r>
            <a:br>
              <a:rPr lang="ar-JO" b="1" dirty="0">
                <a:latin typeface="Sakkal Majalla" panose="02000000000000000000" pitchFamily="2" charset="-78"/>
                <a:cs typeface="Sakkal Majalla" panose="02000000000000000000" pitchFamily="2" charset="-78"/>
              </a:rPr>
            </a:br>
            <a:endParaRPr lang="en-US" b="1" dirty="0">
              <a:latin typeface="Sakkal Majalla" panose="02000000000000000000" pitchFamily="2" charset="-78"/>
              <a:cs typeface="Sakkal Majalla" panose="02000000000000000000" pitchFamily="2" charset="-78"/>
            </a:endParaRPr>
          </a:p>
        </p:txBody>
      </p:sp>
      <p:sp>
        <p:nvSpPr>
          <p:cNvPr id="39939" name="Rectangle 3"/>
          <p:cNvSpPr>
            <a:spLocks noGrp="1" noChangeArrowheads="1"/>
          </p:cNvSpPr>
          <p:nvPr>
            <p:ph idx="1"/>
          </p:nvPr>
        </p:nvSpPr>
        <p:spPr/>
        <p:txBody>
          <a:bodyPr/>
          <a:lstStyle/>
          <a:p>
            <a:pPr indent="22225" algn="just" eaLnBrk="1" hangingPunct="1">
              <a:buFont typeface="Arial" panose="020B0604020202020204" pitchFamily="34" charset="0"/>
              <a:buNone/>
            </a:pPr>
            <a:r>
              <a:rPr lang="ar-SA" sz="2400" smtClean="0"/>
              <a:t>الكتب التفاعلية هي تكنولوجيا جديدة في عالم الكتب حيث أنها توفر مجموعة من الميزات لجعل القارئ (المستخدم) يتفاعل مع محتويات الكتب وبشكل إلكتروني، حيث أن هناك جهاز إلكتروني خاص يوضع عليه نسخة إلكترونية من الكتاب ويسمح للمستخدم بالتحكم بميزات القراءة مثل : تشغيل الأصوات، تشغيل مقاطع الفيديو، وتستخدم الكتب التفاعلية في قصص الأطفال والألعاب حيث يستطيع الطفل النظر إلى الصور والرسومات التي يحتويها الكتاب والتفاعل معها مثل : إصدار الأصوات أو تحريك الصورة ... الخ</a:t>
            </a:r>
            <a:endParaRPr lang="en-US" sz="2400" i="1" smtClean="0">
              <a:cs typeface="Arial" panose="020B0604020202020204" pitchFamily="34" charset="0"/>
            </a:endParaRPr>
          </a:p>
          <a:p>
            <a:pPr indent="22225" eaLnBrk="1" hangingPunct="1">
              <a:buFont typeface="Arial" panose="020B0604020202020204" pitchFamily="34" charset="0"/>
              <a:buNone/>
            </a:pPr>
            <a:endParaRPr lang="en-US" sz="2400" i="1" smtClean="0">
              <a:cs typeface="Arial" panose="020B0604020202020204" pitchFamily="34" charset="0"/>
            </a:endParaRPr>
          </a:p>
        </p:txBody>
      </p:sp>
      <p:sp>
        <p:nvSpPr>
          <p:cNvPr id="3994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2BFB0E4B-7838-4D67-BF5F-688690B4922F}" type="slidenum">
              <a:rPr lang="ar-SA" sz="1200" smtClean="0">
                <a:latin typeface="Arial" panose="020B0604020202020204" pitchFamily="34" charset="0"/>
              </a:rPr>
              <a:pPr algn="l">
                <a:lnSpc>
                  <a:spcPct val="100000"/>
                </a:lnSpc>
                <a:spcBef>
                  <a:spcPct val="0"/>
                </a:spcBef>
                <a:buFontTx/>
                <a:buNone/>
              </a:pPr>
              <a:t>20</a:t>
            </a:fld>
            <a:endParaRPr lang="en-US" sz="1200" smtClean="0">
              <a:latin typeface="Arial" panose="020B0604020202020204" pitchFamily="34" charset="0"/>
            </a:endParaRPr>
          </a:p>
        </p:txBody>
      </p:sp>
      <p:pic>
        <p:nvPicPr>
          <p:cNvPr id="3994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4495800"/>
            <a:ext cx="2381250"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59494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95300" y="136525"/>
            <a:ext cx="10972800" cy="1143000"/>
          </a:xfrm>
        </p:spPr>
        <p:txBody>
          <a:bodyPr>
            <a:normAutofit/>
          </a:bodyPr>
          <a:lstStyle/>
          <a:p>
            <a:pPr eaLnBrk="1" hangingPunct="1"/>
            <a:r>
              <a:rPr lang="ar-SA" b="1" dirty="0">
                <a:latin typeface="Sakkal Majalla" panose="02000000000000000000" pitchFamily="2" charset="-78"/>
                <a:cs typeface="Sakkal Majalla" panose="02000000000000000000" pitchFamily="2" charset="-78"/>
              </a:rPr>
              <a:t>حواسب الماكنتوش</a:t>
            </a:r>
            <a:endParaRPr lang="en-US" b="1" dirty="0">
              <a:latin typeface="Sakkal Majalla" panose="02000000000000000000" pitchFamily="2" charset="-78"/>
              <a:cs typeface="Sakkal Majalla" panose="02000000000000000000" pitchFamily="2" charset="-78"/>
            </a:endParaRPr>
          </a:p>
        </p:txBody>
      </p:sp>
      <p:sp>
        <p:nvSpPr>
          <p:cNvPr id="40963" name="Rectangle 3"/>
          <p:cNvSpPr>
            <a:spLocks noGrp="1" noChangeArrowheads="1"/>
          </p:cNvSpPr>
          <p:nvPr>
            <p:ph type="body" sz="half" idx="1"/>
          </p:nvPr>
        </p:nvSpPr>
        <p:spPr>
          <a:xfrm>
            <a:off x="1981200" y="1447800"/>
            <a:ext cx="8001000" cy="1905000"/>
          </a:xfrm>
        </p:spPr>
        <p:txBody>
          <a:bodyPr/>
          <a:lstStyle/>
          <a:p>
            <a:pPr algn="ctr" eaLnBrk="1" hangingPunct="1"/>
            <a:r>
              <a:rPr lang="ar-SA" smtClean="0"/>
              <a:t>هي حواسب من إنتاج شركة آبل ماكنتوش وتتميز بأنها الحواسب التي تعمل عليها أنظمة الماكنتوش وتتميز بالشكل الذي يشبه التفاحة.</a:t>
            </a:r>
            <a:endParaRPr lang="en-US" smtClean="0">
              <a:cs typeface="Arial" panose="020B0604020202020204" pitchFamily="34" charset="0"/>
            </a:endParaRPr>
          </a:p>
        </p:txBody>
      </p:sp>
      <p:pic>
        <p:nvPicPr>
          <p:cNvPr id="40964" name="Picture 4" descr="images"/>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248400" y="3657600"/>
            <a:ext cx="3657600" cy="23622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65" name="Picture 6" descr="images1"/>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2133600" y="3733800"/>
            <a:ext cx="3200400" cy="2454275"/>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66" name="عنصر نائب لرقم الشريحة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6A9361CF-6257-4349-86EC-2AFCEF49D2CF}" type="slidenum">
              <a:rPr lang="ar-SA" sz="1200" smtClean="0">
                <a:latin typeface="Arial" panose="020B0604020202020204" pitchFamily="34" charset="0"/>
              </a:rPr>
              <a:pPr algn="l">
                <a:lnSpc>
                  <a:spcPct val="100000"/>
                </a:lnSpc>
                <a:spcBef>
                  <a:spcPct val="0"/>
                </a:spcBef>
                <a:buFontTx/>
                <a:buNone/>
              </a:pPr>
              <a:t>21</a:t>
            </a:fld>
            <a:endParaRPr lang="en-US" sz="1200" smtClean="0">
              <a:latin typeface="Arial" panose="020B0604020202020204" pitchFamily="34" charset="0"/>
            </a:endParaRPr>
          </a:p>
        </p:txBody>
      </p:sp>
    </p:spTree>
    <p:extLst>
      <p:ext uri="{BB962C8B-B14F-4D97-AF65-F5344CB8AC3E}">
        <p14:creationId xmlns:p14="http://schemas.microsoft.com/office/powerpoint/2010/main" val="33355118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362200" y="274638"/>
            <a:ext cx="8229600" cy="698500"/>
          </a:xfrm>
        </p:spPr>
        <p:txBody>
          <a:bodyPr>
            <a:normAutofit/>
          </a:bodyPr>
          <a:lstStyle/>
          <a:p>
            <a:pPr eaLnBrk="1" hangingPunct="1"/>
            <a:r>
              <a:rPr lang="ar-KW" b="1" dirty="0">
                <a:latin typeface="Sakkal Majalla" panose="02000000000000000000" pitchFamily="2" charset="-78"/>
                <a:cs typeface="Sakkal Majalla" panose="02000000000000000000" pitchFamily="2" charset="-78"/>
              </a:rPr>
              <a:t>الوحدات التي تعبر عن عمل الحاسب</a:t>
            </a:r>
            <a:endParaRPr lang="en-US" b="1" dirty="0">
              <a:latin typeface="Sakkal Majalla" panose="02000000000000000000" pitchFamily="2" charset="-78"/>
              <a:cs typeface="Sakkal Majalla" panose="02000000000000000000" pitchFamily="2" charset="-78"/>
            </a:endParaRPr>
          </a:p>
        </p:txBody>
      </p:sp>
      <p:sp>
        <p:nvSpPr>
          <p:cNvPr id="25604" name="Rectangle 3"/>
          <p:cNvSpPr>
            <a:spLocks noGrp="1" noChangeArrowheads="1"/>
          </p:cNvSpPr>
          <p:nvPr>
            <p:ph idx="1"/>
          </p:nvPr>
        </p:nvSpPr>
        <p:spPr>
          <a:xfrm>
            <a:off x="1828800" y="1295400"/>
            <a:ext cx="8610600" cy="4114800"/>
          </a:xfrm>
        </p:spPr>
        <p:txBody>
          <a:bodyPr rtlCol="0">
            <a:normAutofit fontScale="92500" lnSpcReduction="10000"/>
          </a:bodyPr>
          <a:lstStyle/>
          <a:p>
            <a:pPr eaLnBrk="1" fontAlgn="auto" hangingPunct="1">
              <a:spcAft>
                <a:spcPts val="0"/>
              </a:spcAft>
              <a:defRPr/>
            </a:pPr>
            <a:r>
              <a:rPr lang="ar-KW" sz="4000">
                <a:solidFill>
                  <a:schemeClr val="hlink"/>
                </a:solidFill>
              </a:rPr>
              <a:t>وحدات الادخال:-</a:t>
            </a:r>
            <a:r>
              <a:rPr lang="ar-KW" sz="4000"/>
              <a:t> تتيح لك إدخال البيانات الى الحاسوب مثل لوحة المفاتيح والفأرة.</a:t>
            </a:r>
          </a:p>
          <a:p>
            <a:pPr eaLnBrk="1" fontAlgn="auto" hangingPunct="1">
              <a:spcAft>
                <a:spcPts val="0"/>
              </a:spcAft>
              <a:defRPr/>
            </a:pPr>
            <a:r>
              <a:rPr lang="ar-KW" sz="4000">
                <a:solidFill>
                  <a:schemeClr val="hlink"/>
                </a:solidFill>
              </a:rPr>
              <a:t>وحدات الاخراج:- </a:t>
            </a:r>
            <a:r>
              <a:rPr lang="ar-KW" sz="4000"/>
              <a:t>تسمح بإخراج البيانات من الحاسوب مثال الطابعة والشاشة.</a:t>
            </a:r>
          </a:p>
          <a:p>
            <a:pPr eaLnBrk="1" fontAlgn="auto" hangingPunct="1">
              <a:spcAft>
                <a:spcPts val="0"/>
              </a:spcAft>
              <a:defRPr/>
            </a:pPr>
            <a:r>
              <a:rPr lang="ar-KW" sz="4000">
                <a:solidFill>
                  <a:schemeClr val="hlink"/>
                </a:solidFill>
              </a:rPr>
              <a:t>وحدات المعالجة:-</a:t>
            </a:r>
            <a:r>
              <a:rPr lang="ar-KW" sz="4000"/>
              <a:t> وهي التي تسمح بمعالجة البيانات وتكون تابعة للمعالج المركزي</a:t>
            </a:r>
            <a:r>
              <a:rPr lang="fr-CA" sz="4000"/>
              <a:t>CPU </a:t>
            </a:r>
          </a:p>
          <a:p>
            <a:pPr eaLnBrk="1" fontAlgn="auto" hangingPunct="1">
              <a:spcAft>
                <a:spcPts val="0"/>
              </a:spcAft>
              <a:defRPr/>
            </a:pPr>
            <a:r>
              <a:rPr lang="ar-KW" sz="4000">
                <a:solidFill>
                  <a:schemeClr val="hlink"/>
                </a:solidFill>
              </a:rPr>
              <a:t>الذاكرة:-</a:t>
            </a:r>
            <a:r>
              <a:rPr lang="ar-KW" sz="4000"/>
              <a:t> مكونات الذاكرة تقوم بتسجيل المعلومات التي يستعملها الحاسب لأداء مختلف مهامه.</a:t>
            </a:r>
          </a:p>
          <a:p>
            <a:pPr eaLnBrk="1" fontAlgn="auto" hangingPunct="1">
              <a:spcAft>
                <a:spcPts val="0"/>
              </a:spcAft>
              <a:defRPr/>
            </a:pPr>
            <a:endParaRPr lang="en-US" sz="4000"/>
          </a:p>
        </p:txBody>
      </p:sp>
      <p:sp>
        <p:nvSpPr>
          <p:cNvPr id="4198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BA5B7C41-D763-41D4-9F83-24A7426683EF}" type="slidenum">
              <a:rPr lang="ar-SA" sz="1200" smtClean="0">
                <a:latin typeface="Arial" panose="020B0604020202020204" pitchFamily="34" charset="0"/>
              </a:rPr>
              <a:pPr algn="l">
                <a:lnSpc>
                  <a:spcPct val="100000"/>
                </a:lnSpc>
                <a:spcBef>
                  <a:spcPct val="0"/>
                </a:spcBef>
                <a:buFontTx/>
                <a:buNone/>
              </a:pPr>
              <a:t>22</a:t>
            </a:fld>
            <a:endParaRPr lang="en-US" sz="1200" smtClean="0">
              <a:latin typeface="Arial" panose="020B0604020202020204" pitchFamily="34" charset="0"/>
            </a:endParaRPr>
          </a:p>
        </p:txBody>
      </p:sp>
    </p:spTree>
    <p:extLst>
      <p:ext uri="{BB962C8B-B14F-4D97-AF65-F5344CB8AC3E}">
        <p14:creationId xmlns:p14="http://schemas.microsoft.com/office/powerpoint/2010/main" val="270013202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203325" y="85726"/>
            <a:ext cx="10515600" cy="1325563"/>
          </a:xfrm>
        </p:spPr>
        <p:txBody>
          <a:bodyPr>
            <a:normAutofit/>
          </a:bodyPr>
          <a:lstStyle/>
          <a:p>
            <a:pPr algn="r" eaLnBrk="1" hangingPunct="1"/>
            <a:r>
              <a:rPr lang="ar-SA" b="1" dirty="0">
                <a:latin typeface="Sakkal Majalla" panose="02000000000000000000" pitchFamily="2" charset="-78"/>
                <a:cs typeface="Sakkal Majalla" panose="02000000000000000000" pitchFamily="2" charset="-78"/>
              </a:rPr>
              <a:t>رسم توضيحي لمراحل انتقال البيانات داخل الحاسب</a:t>
            </a:r>
            <a:endParaRPr lang="en-US" b="1" dirty="0">
              <a:latin typeface="Sakkal Majalla" panose="02000000000000000000" pitchFamily="2" charset="-78"/>
              <a:cs typeface="Sakkal Majalla" panose="02000000000000000000" pitchFamily="2" charset="-78"/>
            </a:endParaRPr>
          </a:p>
        </p:txBody>
      </p:sp>
      <p:sp>
        <p:nvSpPr>
          <p:cNvPr id="43011"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67C84286-89FD-46E3-BA86-14F9F08770C8}" type="slidenum">
              <a:rPr lang="ar-SA" sz="1200" smtClean="0">
                <a:latin typeface="Arial" panose="020B0604020202020204" pitchFamily="34" charset="0"/>
              </a:rPr>
              <a:pPr algn="l">
                <a:lnSpc>
                  <a:spcPct val="100000"/>
                </a:lnSpc>
                <a:spcBef>
                  <a:spcPct val="0"/>
                </a:spcBef>
                <a:buFontTx/>
                <a:buNone/>
              </a:pPr>
              <a:t>23</a:t>
            </a:fld>
            <a:endParaRPr lang="en-US" sz="1200" smtClean="0">
              <a:latin typeface="Arial" panose="020B0604020202020204" pitchFamily="34" charset="0"/>
            </a:endParaRPr>
          </a:p>
        </p:txBody>
      </p:sp>
      <p:sp>
        <p:nvSpPr>
          <p:cNvPr id="43012" name="Rectangle 5"/>
          <p:cNvSpPr>
            <a:spLocks noChangeArrowheads="1"/>
          </p:cNvSpPr>
          <p:nvPr/>
        </p:nvSpPr>
        <p:spPr bwMode="auto">
          <a:xfrm>
            <a:off x="1905000" y="1752600"/>
            <a:ext cx="8229600" cy="4648200"/>
          </a:xfrm>
          <a:prstGeom prst="rect">
            <a:avLst/>
          </a:prstGeom>
          <a:solidFill>
            <a:srgbClr val="FFFFFF"/>
          </a:solidFill>
          <a:ln w="28575">
            <a:solidFill>
              <a:srgbClr val="000000"/>
            </a:solidFill>
            <a:miter lim="800000"/>
            <a:headEnd/>
            <a:tailEnd/>
          </a:ln>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43013" name="Rectangle 6"/>
          <p:cNvSpPr>
            <a:spLocks noChangeArrowheads="1"/>
          </p:cNvSpPr>
          <p:nvPr/>
        </p:nvSpPr>
        <p:spPr bwMode="auto">
          <a:xfrm>
            <a:off x="2057400" y="3581400"/>
            <a:ext cx="1504950" cy="1395413"/>
          </a:xfrm>
          <a:prstGeom prst="rect">
            <a:avLst/>
          </a:prstGeom>
          <a:solidFill>
            <a:srgbClr val="FFFFFF"/>
          </a:solidFill>
          <a:ln w="28575">
            <a:solidFill>
              <a:srgbClr val="000000"/>
            </a:solidFill>
            <a:miter lim="800000"/>
            <a:headEnd/>
            <a:tailEnd/>
          </a:ln>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rtl="0" eaLnBrk="1" hangingPunct="1">
              <a:lnSpc>
                <a:spcPct val="100000"/>
              </a:lnSpc>
              <a:spcBef>
                <a:spcPct val="0"/>
              </a:spcBef>
              <a:buFontTx/>
              <a:buNone/>
            </a:pPr>
            <a:endParaRPr lang="ar-SA" sz="1600" b="1">
              <a:latin typeface="Times New Roman" panose="02020603050405020304" pitchFamily="18" charset="0"/>
              <a:cs typeface="Times New Roman" panose="02020603050405020304" pitchFamily="18" charset="0"/>
            </a:endParaRPr>
          </a:p>
          <a:p>
            <a:pPr algn="ctr" rtl="0" eaLnBrk="1" hangingPunct="1">
              <a:lnSpc>
                <a:spcPct val="100000"/>
              </a:lnSpc>
              <a:spcBef>
                <a:spcPct val="0"/>
              </a:spcBef>
              <a:buFontTx/>
              <a:buNone/>
            </a:pPr>
            <a:endParaRPr lang="ar-SA" sz="1600" b="1">
              <a:latin typeface="Times New Roman" panose="02020603050405020304" pitchFamily="18" charset="0"/>
              <a:cs typeface="Times New Roman" panose="02020603050405020304" pitchFamily="18" charset="0"/>
            </a:endParaRPr>
          </a:p>
          <a:p>
            <a:pPr algn="ctr" rtl="0" eaLnBrk="1" hangingPunct="1">
              <a:lnSpc>
                <a:spcPct val="100000"/>
              </a:lnSpc>
              <a:spcBef>
                <a:spcPct val="0"/>
              </a:spcBef>
              <a:buFontTx/>
              <a:buNone/>
            </a:pPr>
            <a:r>
              <a:rPr lang="ar-SA" sz="3200" b="1">
                <a:latin typeface="Times New Roman" panose="02020603050405020304" pitchFamily="18" charset="0"/>
                <a:cs typeface="Times New Roman" panose="02020603050405020304" pitchFamily="18" charset="0"/>
              </a:rPr>
              <a:t>إدخال</a:t>
            </a:r>
            <a:endParaRPr lang="en-US" sz="3200">
              <a:latin typeface="Arial" panose="020B0604020202020204" pitchFamily="34" charset="0"/>
            </a:endParaRPr>
          </a:p>
        </p:txBody>
      </p:sp>
      <p:sp>
        <p:nvSpPr>
          <p:cNvPr id="43014" name="Rectangle 7"/>
          <p:cNvSpPr>
            <a:spLocks noChangeArrowheads="1"/>
          </p:cNvSpPr>
          <p:nvPr/>
        </p:nvSpPr>
        <p:spPr bwMode="auto">
          <a:xfrm>
            <a:off x="4660900" y="3613150"/>
            <a:ext cx="1663700" cy="1392238"/>
          </a:xfrm>
          <a:prstGeom prst="rect">
            <a:avLst/>
          </a:prstGeom>
          <a:solidFill>
            <a:srgbClr val="FFFFFF"/>
          </a:solidFill>
          <a:ln w="28575">
            <a:solidFill>
              <a:srgbClr val="000000"/>
            </a:solidFill>
            <a:miter lim="800000"/>
            <a:headEnd/>
            <a:tailEnd/>
          </a:ln>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rtl="0" eaLnBrk="1" hangingPunct="1">
              <a:lnSpc>
                <a:spcPct val="100000"/>
              </a:lnSpc>
              <a:spcBef>
                <a:spcPct val="0"/>
              </a:spcBef>
              <a:buFontTx/>
              <a:buNone/>
            </a:pPr>
            <a:endParaRPr lang="ar-SA" sz="1600" b="1">
              <a:latin typeface="Times New Roman" panose="02020603050405020304" pitchFamily="18" charset="0"/>
              <a:cs typeface="Times New Roman" panose="02020603050405020304" pitchFamily="18" charset="0"/>
            </a:endParaRPr>
          </a:p>
          <a:p>
            <a:pPr algn="ctr" rtl="0" eaLnBrk="1" hangingPunct="1">
              <a:lnSpc>
                <a:spcPct val="100000"/>
              </a:lnSpc>
              <a:spcBef>
                <a:spcPct val="0"/>
              </a:spcBef>
              <a:buFontTx/>
              <a:buNone/>
            </a:pPr>
            <a:endParaRPr lang="ar-SA" sz="1600" b="1">
              <a:latin typeface="Times New Roman" panose="02020603050405020304" pitchFamily="18" charset="0"/>
              <a:cs typeface="Times New Roman" panose="02020603050405020304" pitchFamily="18" charset="0"/>
            </a:endParaRPr>
          </a:p>
          <a:p>
            <a:pPr algn="ctr" rtl="0" eaLnBrk="1" hangingPunct="1">
              <a:lnSpc>
                <a:spcPct val="100000"/>
              </a:lnSpc>
              <a:spcBef>
                <a:spcPct val="0"/>
              </a:spcBef>
              <a:buFontTx/>
              <a:buNone/>
            </a:pPr>
            <a:r>
              <a:rPr lang="ar-SA" sz="3200" b="1">
                <a:latin typeface="Times New Roman" panose="02020603050405020304" pitchFamily="18" charset="0"/>
                <a:cs typeface="Times New Roman" panose="02020603050405020304" pitchFamily="18" charset="0"/>
              </a:rPr>
              <a:t>معالجة</a:t>
            </a:r>
            <a:endParaRPr lang="en-US" sz="3200" b="1">
              <a:latin typeface="Times New Roman" panose="02020603050405020304" pitchFamily="18" charset="0"/>
            </a:endParaRPr>
          </a:p>
          <a:p>
            <a:pPr eaLnBrk="1" hangingPunct="1">
              <a:lnSpc>
                <a:spcPct val="100000"/>
              </a:lnSpc>
              <a:spcBef>
                <a:spcPct val="0"/>
              </a:spcBef>
              <a:buFontTx/>
              <a:buNone/>
            </a:pPr>
            <a:endParaRPr lang="en-US" sz="1800">
              <a:latin typeface="Arial" panose="020B0604020202020204" pitchFamily="34" charset="0"/>
            </a:endParaRPr>
          </a:p>
        </p:txBody>
      </p:sp>
      <p:sp>
        <p:nvSpPr>
          <p:cNvPr id="43015" name="Rectangle 8"/>
          <p:cNvSpPr>
            <a:spLocks noChangeArrowheads="1"/>
          </p:cNvSpPr>
          <p:nvPr/>
        </p:nvSpPr>
        <p:spPr bwMode="auto">
          <a:xfrm>
            <a:off x="7848600" y="4137025"/>
            <a:ext cx="1905000" cy="1833563"/>
          </a:xfrm>
          <a:prstGeom prst="rect">
            <a:avLst/>
          </a:prstGeom>
          <a:solidFill>
            <a:srgbClr val="FFFFFF"/>
          </a:solidFill>
          <a:ln w="28575">
            <a:solidFill>
              <a:srgbClr val="000000"/>
            </a:solidFill>
            <a:miter lim="800000"/>
            <a:headEnd/>
            <a:tailEnd/>
          </a:ln>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rtl="0" eaLnBrk="1" hangingPunct="1">
              <a:lnSpc>
                <a:spcPct val="100000"/>
              </a:lnSpc>
              <a:spcBef>
                <a:spcPct val="0"/>
              </a:spcBef>
              <a:buFontTx/>
              <a:buNone/>
            </a:pPr>
            <a:endParaRPr lang="ar-SA" sz="1600" b="1">
              <a:latin typeface="Times New Roman" panose="02020603050405020304" pitchFamily="18" charset="0"/>
              <a:cs typeface="Times New Roman" panose="02020603050405020304" pitchFamily="18" charset="0"/>
            </a:endParaRPr>
          </a:p>
          <a:p>
            <a:pPr algn="ctr" rtl="0" eaLnBrk="1" hangingPunct="1">
              <a:lnSpc>
                <a:spcPct val="100000"/>
              </a:lnSpc>
              <a:spcBef>
                <a:spcPct val="0"/>
              </a:spcBef>
              <a:buFontTx/>
              <a:buNone/>
            </a:pPr>
            <a:endParaRPr lang="ar-SA" sz="1600" b="1">
              <a:latin typeface="Times New Roman" panose="02020603050405020304" pitchFamily="18" charset="0"/>
              <a:cs typeface="Times New Roman" panose="02020603050405020304" pitchFamily="18" charset="0"/>
            </a:endParaRPr>
          </a:p>
          <a:p>
            <a:pPr algn="ctr" rtl="0" eaLnBrk="1" hangingPunct="1">
              <a:lnSpc>
                <a:spcPct val="100000"/>
              </a:lnSpc>
              <a:spcBef>
                <a:spcPct val="0"/>
              </a:spcBef>
              <a:buFontTx/>
              <a:buNone/>
            </a:pPr>
            <a:endParaRPr lang="ar-SA" sz="1600" b="1">
              <a:latin typeface="Times New Roman" panose="02020603050405020304" pitchFamily="18" charset="0"/>
              <a:cs typeface="Times New Roman" panose="02020603050405020304" pitchFamily="18" charset="0"/>
            </a:endParaRPr>
          </a:p>
          <a:p>
            <a:pPr algn="ctr" rtl="0" eaLnBrk="1" hangingPunct="1">
              <a:lnSpc>
                <a:spcPct val="100000"/>
              </a:lnSpc>
              <a:spcBef>
                <a:spcPct val="0"/>
              </a:spcBef>
              <a:buFontTx/>
              <a:buNone/>
            </a:pPr>
            <a:r>
              <a:rPr lang="ar-SA" sz="3200" b="1">
                <a:latin typeface="Times New Roman" panose="02020603050405020304" pitchFamily="18" charset="0"/>
                <a:cs typeface="Times New Roman" panose="02020603050405020304" pitchFamily="18" charset="0"/>
              </a:rPr>
              <a:t>إخراج</a:t>
            </a:r>
            <a:endParaRPr lang="en-US" sz="3200" b="1">
              <a:latin typeface="Times New Roman" panose="02020603050405020304" pitchFamily="18" charset="0"/>
            </a:endParaRPr>
          </a:p>
          <a:p>
            <a:pPr eaLnBrk="1" hangingPunct="1">
              <a:lnSpc>
                <a:spcPct val="100000"/>
              </a:lnSpc>
              <a:spcBef>
                <a:spcPct val="0"/>
              </a:spcBef>
              <a:buFontTx/>
              <a:buNone/>
            </a:pPr>
            <a:endParaRPr lang="en-US" sz="1800">
              <a:latin typeface="Arial" panose="020B0604020202020204" pitchFamily="34" charset="0"/>
            </a:endParaRPr>
          </a:p>
        </p:txBody>
      </p:sp>
      <p:sp>
        <p:nvSpPr>
          <p:cNvPr id="43016" name="Line 9"/>
          <p:cNvSpPr>
            <a:spLocks noChangeShapeType="1"/>
          </p:cNvSpPr>
          <p:nvPr/>
        </p:nvSpPr>
        <p:spPr bwMode="auto">
          <a:xfrm>
            <a:off x="3538538" y="4078288"/>
            <a:ext cx="109696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43017" name="Line 10"/>
          <p:cNvSpPr>
            <a:spLocks noChangeShapeType="1"/>
          </p:cNvSpPr>
          <p:nvPr/>
        </p:nvSpPr>
        <p:spPr bwMode="auto">
          <a:xfrm flipV="1">
            <a:off x="6461125" y="2651125"/>
            <a:ext cx="1463675" cy="1395413"/>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43018" name="Line 11"/>
          <p:cNvSpPr>
            <a:spLocks noChangeShapeType="1"/>
          </p:cNvSpPr>
          <p:nvPr/>
        </p:nvSpPr>
        <p:spPr bwMode="auto">
          <a:xfrm>
            <a:off x="6461125" y="4046538"/>
            <a:ext cx="1463675" cy="9302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43019" name="Rectangle 12"/>
          <p:cNvSpPr>
            <a:spLocks noChangeArrowheads="1"/>
          </p:cNvSpPr>
          <p:nvPr/>
        </p:nvSpPr>
        <p:spPr bwMode="auto">
          <a:xfrm>
            <a:off x="7937500" y="1938338"/>
            <a:ext cx="1739900" cy="1395412"/>
          </a:xfrm>
          <a:prstGeom prst="rect">
            <a:avLst/>
          </a:prstGeom>
          <a:solidFill>
            <a:srgbClr val="FFFFFF"/>
          </a:solidFill>
          <a:ln w="28575">
            <a:solidFill>
              <a:srgbClr val="000000"/>
            </a:solidFill>
            <a:miter lim="800000"/>
            <a:headEnd/>
            <a:tailEnd/>
          </a:ln>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rtl="0" eaLnBrk="1" hangingPunct="1">
              <a:lnSpc>
                <a:spcPct val="100000"/>
              </a:lnSpc>
              <a:spcBef>
                <a:spcPct val="0"/>
              </a:spcBef>
              <a:buFontTx/>
              <a:buNone/>
            </a:pPr>
            <a:endParaRPr lang="ar-SA" sz="1600" b="1">
              <a:latin typeface="Times New Roman" panose="02020603050405020304" pitchFamily="18" charset="0"/>
              <a:cs typeface="Times New Roman" panose="02020603050405020304" pitchFamily="18" charset="0"/>
            </a:endParaRPr>
          </a:p>
          <a:p>
            <a:pPr algn="ctr" rtl="0" eaLnBrk="1" hangingPunct="1">
              <a:lnSpc>
                <a:spcPct val="100000"/>
              </a:lnSpc>
              <a:spcBef>
                <a:spcPct val="0"/>
              </a:spcBef>
              <a:buFontTx/>
              <a:buNone/>
            </a:pPr>
            <a:endParaRPr lang="ar-SA" sz="1600" b="1">
              <a:latin typeface="Times New Roman" panose="02020603050405020304" pitchFamily="18" charset="0"/>
              <a:cs typeface="Times New Roman" panose="02020603050405020304" pitchFamily="18" charset="0"/>
            </a:endParaRPr>
          </a:p>
          <a:p>
            <a:pPr algn="ctr" rtl="0" eaLnBrk="1" hangingPunct="1">
              <a:lnSpc>
                <a:spcPct val="100000"/>
              </a:lnSpc>
              <a:spcBef>
                <a:spcPct val="0"/>
              </a:spcBef>
              <a:buFontTx/>
              <a:buNone/>
            </a:pPr>
            <a:r>
              <a:rPr lang="ar-SA" sz="3200" b="1">
                <a:latin typeface="Times New Roman" panose="02020603050405020304" pitchFamily="18" charset="0"/>
                <a:cs typeface="Times New Roman" panose="02020603050405020304" pitchFamily="18" charset="0"/>
              </a:rPr>
              <a:t>تخزين</a:t>
            </a:r>
            <a:endParaRPr lang="en-US" sz="3200">
              <a:latin typeface="Arial" panose="020B0604020202020204" pitchFamily="34" charset="0"/>
            </a:endParaRPr>
          </a:p>
        </p:txBody>
      </p:sp>
    </p:spTree>
    <p:extLst>
      <p:ext uri="{BB962C8B-B14F-4D97-AF65-F5344CB8AC3E}">
        <p14:creationId xmlns:p14="http://schemas.microsoft.com/office/powerpoint/2010/main" val="5597766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4186" y="0"/>
            <a:ext cx="13097210" cy="6356350"/>
          </a:xfrm>
          <a:prstGeom prst="rect">
            <a:avLst/>
          </a:prstGeom>
        </p:spPr>
      </p:pic>
      <p:sp>
        <p:nvSpPr>
          <p:cNvPr id="60420" name="Rectangle 4"/>
          <p:cNvSpPr>
            <a:spLocks noGrp="1" noChangeArrowheads="1"/>
          </p:cNvSpPr>
          <p:nvPr>
            <p:ph type="title"/>
          </p:nvPr>
        </p:nvSpPr>
        <p:spPr>
          <a:xfrm>
            <a:off x="1645920" y="1264920"/>
            <a:ext cx="8174038" cy="3352800"/>
          </a:xfrm>
        </p:spPr>
        <p:txBody>
          <a:bodyPr rtlCol="0">
            <a:normAutofit/>
          </a:bodyPr>
          <a:lstStyle/>
          <a:p>
            <a:pPr algn="ctr" eaLnBrk="1" fontAlgn="auto" hangingPunct="1">
              <a:spcAft>
                <a:spcPts val="0"/>
              </a:spcAft>
              <a:defRPr/>
            </a:pPr>
            <a:r>
              <a:rPr lang="ar-SA" sz="6600" b="1" dirty="0">
                <a:effectLst>
                  <a:outerShdw blurRad="38100" dist="38100" dir="2700000" algn="tl">
                    <a:srgbClr val="FFFFFF"/>
                  </a:outerShdw>
                </a:effectLst>
              </a:rPr>
              <a:t>المكونات الصلبة أو الآلية</a:t>
            </a:r>
            <a:br>
              <a:rPr lang="ar-SA" sz="6600" b="1" dirty="0">
                <a:effectLst>
                  <a:outerShdw blurRad="38100" dist="38100" dir="2700000" algn="tl">
                    <a:srgbClr val="FFFFFF"/>
                  </a:outerShdw>
                </a:effectLst>
              </a:rPr>
            </a:br>
            <a:r>
              <a:rPr lang="fr-CA" sz="7200" b="1" dirty="0">
                <a:effectLst>
                  <a:outerShdw blurRad="38100" dist="38100" dir="2700000" algn="tl">
                    <a:srgbClr val="FFFFFF"/>
                  </a:outerShdw>
                </a:effectLst>
              </a:rPr>
              <a:t>Hardware</a:t>
            </a:r>
            <a:endParaRPr lang="en-US" sz="7200" b="1" dirty="0">
              <a:effectLst>
                <a:outerShdw blurRad="38100" dist="38100" dir="2700000" algn="tl">
                  <a:srgbClr val="FFFFFF"/>
                </a:outerShdw>
              </a:effectLst>
            </a:endParaRPr>
          </a:p>
        </p:txBody>
      </p:sp>
      <p:sp>
        <p:nvSpPr>
          <p:cNvPr id="44035" name="عنصر نائب لرقم الشريحة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D5C88600-B58D-4487-BD47-87106DD35122}" type="slidenum">
              <a:rPr lang="ar-SA" sz="1200" smtClean="0">
                <a:latin typeface="Arial" panose="020B0604020202020204" pitchFamily="34" charset="0"/>
              </a:rPr>
              <a:pPr algn="l">
                <a:lnSpc>
                  <a:spcPct val="100000"/>
                </a:lnSpc>
                <a:spcBef>
                  <a:spcPct val="0"/>
                </a:spcBef>
                <a:buFontTx/>
                <a:buNone/>
              </a:pPr>
              <a:t>24</a:t>
            </a:fld>
            <a:endParaRPr lang="en-US" sz="1200" smtClean="0">
              <a:latin typeface="Arial" panose="020B0604020202020204" pitchFamily="34" charset="0"/>
            </a:endParaRPr>
          </a:p>
        </p:txBody>
      </p:sp>
    </p:spTree>
    <p:extLst>
      <p:ext uri="{BB962C8B-B14F-4D97-AF65-F5344CB8AC3E}">
        <p14:creationId xmlns:p14="http://schemas.microsoft.com/office/powerpoint/2010/main" val="896607535"/>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640080" y="0"/>
            <a:ext cx="10515600" cy="1325563"/>
          </a:xfrm>
        </p:spPr>
        <p:txBody>
          <a:bodyPr rtlCol="0">
            <a:normAutofit/>
          </a:bodyPr>
          <a:lstStyle/>
          <a:p>
            <a:pPr eaLnBrk="1" fontAlgn="auto" hangingPunct="1">
              <a:spcAft>
                <a:spcPts val="0"/>
              </a:spcAft>
              <a:defRPr/>
            </a:pPr>
            <a:r>
              <a:rPr lang="ar-SA" sz="4000" b="1" dirty="0">
                <a:latin typeface="Sakkal Majalla" panose="02000000000000000000" pitchFamily="2" charset="-78"/>
                <a:cs typeface="Sakkal Majalla" panose="02000000000000000000" pitchFamily="2" charset="-78"/>
              </a:rPr>
              <a:t>المحتويــات</a:t>
            </a:r>
            <a:endParaRPr lang="en-US" sz="4000" b="1" dirty="0">
              <a:latin typeface="Sakkal Majalla" panose="02000000000000000000" pitchFamily="2" charset="-78"/>
              <a:cs typeface="Sakkal Majalla" panose="02000000000000000000" pitchFamily="2" charset="-78"/>
            </a:endParaRPr>
          </a:p>
        </p:txBody>
      </p:sp>
      <p:sp>
        <p:nvSpPr>
          <p:cNvPr id="207875" name="Rectangle 3"/>
          <p:cNvSpPr>
            <a:spLocks noGrp="1" noChangeArrowheads="1"/>
          </p:cNvSpPr>
          <p:nvPr>
            <p:ph idx="1"/>
          </p:nvPr>
        </p:nvSpPr>
        <p:spPr>
          <a:xfrm>
            <a:off x="6355080" y="1250950"/>
            <a:ext cx="4800600" cy="5105400"/>
          </a:xfrm>
        </p:spPr>
        <p:txBody>
          <a:bodyPr rtlCol="0">
            <a:normAutofit/>
          </a:bodyPr>
          <a:lstStyle/>
          <a:p>
            <a:pPr marL="533400" indent="-533400" eaLnBrk="1" fontAlgn="auto" hangingPunct="1">
              <a:spcAft>
                <a:spcPts val="0"/>
              </a:spcAft>
              <a:buFont typeface="Wingdings" panose="05000000000000000000" pitchFamily="2" charset="2"/>
              <a:buAutoNum type="arabicPeriod"/>
              <a:defRPr/>
            </a:pPr>
            <a:r>
              <a:rPr lang="ar-KW" sz="2500" dirty="0">
                <a:hlinkClick r:id="rId2" action="ppaction://hlinksldjump"/>
              </a:rPr>
              <a:t>الغطاء الخارجي (العلبة)</a:t>
            </a:r>
            <a:r>
              <a:rPr lang="fr-CA" sz="2500" dirty="0">
                <a:hlinkClick r:id="rId2" action="ppaction://hlinksldjump"/>
              </a:rPr>
              <a:t>Case-</a:t>
            </a:r>
            <a:endParaRPr lang="ar-SA" sz="2500" dirty="0">
              <a:effectLst>
                <a:outerShdw blurRad="38100" dist="38100" dir="2700000" algn="tl">
                  <a:srgbClr val="FFFFFF"/>
                </a:outerShdw>
              </a:effectLst>
            </a:endParaRPr>
          </a:p>
          <a:p>
            <a:pPr marL="533400" indent="-533400" eaLnBrk="1" fontAlgn="auto" hangingPunct="1">
              <a:spcAft>
                <a:spcPts val="0"/>
              </a:spcAft>
              <a:buFont typeface="Wingdings" panose="05000000000000000000" pitchFamily="2" charset="2"/>
              <a:buAutoNum type="arabicPeriod"/>
              <a:defRPr/>
            </a:pPr>
            <a:r>
              <a:rPr lang="ar-KW" sz="2500" dirty="0">
                <a:hlinkClick r:id="rId3" action="ppaction://hlinksldjump"/>
              </a:rPr>
              <a:t>مصدر الطاقة</a:t>
            </a:r>
            <a:r>
              <a:rPr lang="fr-CA" sz="2500" dirty="0">
                <a:hlinkClick r:id="rId3" action="ppaction://hlinksldjump"/>
              </a:rPr>
              <a:t>Power </a:t>
            </a:r>
            <a:r>
              <a:rPr lang="fr-CA" sz="2500" dirty="0" err="1">
                <a:hlinkClick r:id="rId3" action="ppaction://hlinksldjump"/>
              </a:rPr>
              <a:t>Supply</a:t>
            </a:r>
            <a:endParaRPr lang="ar-SA" sz="2500" dirty="0"/>
          </a:p>
          <a:p>
            <a:pPr marL="533400" indent="-533400" eaLnBrk="1" fontAlgn="auto" hangingPunct="1">
              <a:spcAft>
                <a:spcPts val="0"/>
              </a:spcAft>
              <a:buFont typeface="Wingdings" panose="05000000000000000000" pitchFamily="2" charset="2"/>
              <a:buAutoNum type="arabicPeriod"/>
              <a:defRPr/>
            </a:pPr>
            <a:r>
              <a:rPr lang="ar-KW" sz="2500" dirty="0">
                <a:hlinkClick r:id="rId4" action="ppaction://hlinksldjump"/>
              </a:rPr>
              <a:t>اللوحة الأم </a:t>
            </a:r>
            <a:r>
              <a:rPr lang="fr-CA" sz="2500" dirty="0" err="1">
                <a:hlinkClick r:id="rId4" action="ppaction://hlinksldjump"/>
              </a:rPr>
              <a:t>Mother</a:t>
            </a:r>
            <a:r>
              <a:rPr lang="fr-CA" sz="2500" dirty="0">
                <a:hlinkClick r:id="rId4" action="ppaction://hlinksldjump"/>
              </a:rPr>
              <a:t> </a:t>
            </a:r>
            <a:r>
              <a:rPr lang="fr-CA" sz="2500" dirty="0" err="1">
                <a:hlinkClick r:id="rId4" action="ppaction://hlinksldjump"/>
              </a:rPr>
              <a:t>boaard</a:t>
            </a:r>
            <a:endParaRPr lang="ar-SA" sz="2500" dirty="0"/>
          </a:p>
          <a:p>
            <a:pPr marL="533400" indent="-533400" eaLnBrk="1" fontAlgn="auto" hangingPunct="1">
              <a:spcAft>
                <a:spcPts val="0"/>
              </a:spcAft>
              <a:buFont typeface="Wingdings" panose="05000000000000000000" pitchFamily="2" charset="2"/>
              <a:buAutoNum type="arabicPeriod"/>
              <a:defRPr/>
            </a:pPr>
            <a:r>
              <a:rPr lang="ar-KW" sz="2500" dirty="0">
                <a:hlinkClick r:id="rId5" action="ppaction://hlinksldjump"/>
              </a:rPr>
              <a:t>وحدة المعالجة المركزية</a:t>
            </a:r>
            <a:r>
              <a:rPr lang="fr-CA" sz="2500" dirty="0">
                <a:hlinkClick r:id="rId5" action="ppaction://hlinksldjump"/>
              </a:rPr>
              <a:t>CPU</a:t>
            </a:r>
            <a:endParaRPr lang="ar-SA" sz="2500" dirty="0"/>
          </a:p>
          <a:p>
            <a:pPr marL="533400" indent="-533400" eaLnBrk="1" fontAlgn="auto" hangingPunct="1">
              <a:spcAft>
                <a:spcPts val="0"/>
              </a:spcAft>
              <a:buFont typeface="Wingdings" panose="05000000000000000000" pitchFamily="2" charset="2"/>
              <a:buAutoNum type="arabicPeriod"/>
              <a:defRPr/>
            </a:pPr>
            <a:r>
              <a:rPr lang="ar-KW" sz="2500" dirty="0">
                <a:hlinkClick r:id="rId6" action="ppaction://hlinksldjump"/>
              </a:rPr>
              <a:t>الساعة أو مولد الإشارات الدورية </a:t>
            </a:r>
            <a:r>
              <a:rPr lang="fr-CA" sz="2500" dirty="0" err="1">
                <a:hlinkClick r:id="rId6" action="ppaction://hlinksldjump"/>
              </a:rPr>
              <a:t>Clock</a:t>
            </a:r>
            <a:endParaRPr lang="ar-SA" sz="2500" dirty="0"/>
          </a:p>
          <a:p>
            <a:pPr marL="533400" indent="-533400" eaLnBrk="1" fontAlgn="auto" hangingPunct="1">
              <a:spcAft>
                <a:spcPts val="0"/>
              </a:spcAft>
              <a:buFont typeface="Wingdings" panose="05000000000000000000" pitchFamily="2" charset="2"/>
              <a:buAutoNum type="arabicPeriod"/>
              <a:defRPr/>
            </a:pPr>
            <a:r>
              <a:rPr lang="ar-KW" sz="2500" dirty="0">
                <a:hlinkClick r:id="rId7" action="ppaction://hlinksldjump"/>
              </a:rPr>
              <a:t>الفتحات أو ثقوب  التوسعة – </a:t>
            </a:r>
            <a:r>
              <a:rPr lang="en-US" sz="2500" dirty="0">
                <a:hlinkClick r:id="rId7" action="ppaction://hlinksldjump"/>
              </a:rPr>
              <a:t>Slots</a:t>
            </a:r>
            <a:endParaRPr lang="ar-SA" sz="2500" dirty="0"/>
          </a:p>
          <a:p>
            <a:pPr marL="533400" indent="-533400" eaLnBrk="1" fontAlgn="auto" hangingPunct="1">
              <a:spcAft>
                <a:spcPts val="0"/>
              </a:spcAft>
              <a:buFont typeface="Wingdings" panose="05000000000000000000" pitchFamily="2" charset="2"/>
              <a:buAutoNum type="arabicPeriod"/>
              <a:defRPr/>
            </a:pPr>
            <a:r>
              <a:rPr lang="ar-KW" sz="2500" dirty="0">
                <a:hlinkClick r:id="rId8" action="ppaction://hlinksldjump"/>
              </a:rPr>
              <a:t>فتحات التوسعة</a:t>
            </a:r>
            <a:endParaRPr lang="ar-KW" sz="2500" dirty="0"/>
          </a:p>
          <a:p>
            <a:pPr marL="533400" indent="-533400" eaLnBrk="1" fontAlgn="auto" hangingPunct="1">
              <a:spcAft>
                <a:spcPts val="0"/>
              </a:spcAft>
              <a:buFont typeface="Wingdings" panose="05000000000000000000" pitchFamily="2" charset="2"/>
              <a:buAutoNum type="arabicPeriod"/>
              <a:defRPr/>
            </a:pPr>
            <a:r>
              <a:rPr lang="ar-KW" sz="2500" dirty="0">
                <a:hlinkClick r:id="rId9" action="ppaction://hlinksldjump"/>
              </a:rPr>
              <a:t>الناقل خط التوزيع </a:t>
            </a:r>
            <a:r>
              <a:rPr lang="en-US" sz="2500" dirty="0">
                <a:hlinkClick r:id="rId9" action="ppaction://hlinksldjump"/>
              </a:rPr>
              <a:t>Bus</a:t>
            </a:r>
            <a:endParaRPr lang="en-US" sz="2500" dirty="0"/>
          </a:p>
          <a:p>
            <a:pPr marL="533400" indent="-533400" eaLnBrk="1" fontAlgn="auto" hangingPunct="1">
              <a:spcAft>
                <a:spcPts val="0"/>
              </a:spcAft>
              <a:buFont typeface="Wingdings" panose="05000000000000000000" pitchFamily="2" charset="2"/>
              <a:buAutoNum type="arabicPeriod"/>
              <a:defRPr/>
            </a:pPr>
            <a:r>
              <a:rPr lang="ar-KW" sz="2500" dirty="0">
                <a:hlinkClick r:id="rId10" action="ppaction://hlinksldjump"/>
              </a:rPr>
              <a:t>نظام الادخال والإخراج الاساسي</a:t>
            </a:r>
            <a:endParaRPr lang="ar-KW" sz="2500" dirty="0"/>
          </a:p>
          <a:p>
            <a:pPr marL="533400" indent="-533400" eaLnBrk="1" fontAlgn="auto" hangingPunct="1">
              <a:spcAft>
                <a:spcPts val="0"/>
              </a:spcAft>
              <a:buFont typeface="Wingdings" panose="05000000000000000000" pitchFamily="2" charset="2"/>
              <a:buAutoNum type="arabicPeriod"/>
              <a:defRPr/>
            </a:pPr>
            <a:endParaRPr lang="ar-KW" sz="2500" dirty="0">
              <a:effectLst>
                <a:outerShdw blurRad="38100" dist="38100" dir="2700000" algn="tl">
                  <a:srgbClr val="FFFFFF"/>
                </a:outerShdw>
              </a:effectLst>
            </a:endParaRPr>
          </a:p>
          <a:p>
            <a:pPr marL="533400" indent="-533400" eaLnBrk="1" fontAlgn="auto" hangingPunct="1">
              <a:spcAft>
                <a:spcPts val="0"/>
              </a:spcAft>
              <a:buFont typeface="Wingdings" panose="05000000000000000000" pitchFamily="2" charset="2"/>
              <a:buAutoNum type="arabicPeriod"/>
              <a:defRPr/>
            </a:pPr>
            <a:endParaRPr lang="en-US" sz="2500" dirty="0"/>
          </a:p>
        </p:txBody>
      </p:sp>
      <p:sp>
        <p:nvSpPr>
          <p:cNvPr id="4506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244FA95F-CE4D-4F2A-A4A4-132427108ED1}" type="slidenum">
              <a:rPr lang="ar-SA" sz="1200" smtClean="0">
                <a:latin typeface="Arial" panose="020B0604020202020204" pitchFamily="34" charset="0"/>
              </a:rPr>
              <a:pPr algn="l">
                <a:lnSpc>
                  <a:spcPct val="100000"/>
                </a:lnSpc>
                <a:spcBef>
                  <a:spcPct val="0"/>
                </a:spcBef>
                <a:buFontTx/>
                <a:buNone/>
              </a:pPr>
              <a:t>25</a:t>
            </a:fld>
            <a:endParaRPr lang="en-US" sz="1200" smtClean="0">
              <a:latin typeface="Arial" panose="020B0604020202020204" pitchFamily="34" charset="0"/>
            </a:endParaRPr>
          </a:p>
        </p:txBody>
      </p:sp>
      <p:sp>
        <p:nvSpPr>
          <p:cNvPr id="45061" name="Rectangle 4"/>
          <p:cNvSpPr>
            <a:spLocks noChangeArrowheads="1"/>
          </p:cNvSpPr>
          <p:nvPr/>
        </p:nvSpPr>
        <p:spPr bwMode="auto">
          <a:xfrm>
            <a:off x="960120" y="1066800"/>
            <a:ext cx="4572000" cy="466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800100" indent="-34290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257300" indent="-3429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714500" indent="-3429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171700" indent="-3429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628900" indent="-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3086100" indent="-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543300" indent="-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4000500" indent="-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Clr>
                <a:srgbClr val="9900FF"/>
              </a:buClr>
              <a:buFontTx/>
              <a:buAutoNum type="arabicPeriod" startAt="10"/>
            </a:pPr>
            <a:r>
              <a:rPr lang="ar-KW" sz="2500" dirty="0">
                <a:latin typeface="Tahoma" panose="020B0604030504040204" pitchFamily="34" charset="0"/>
                <a:hlinkClick r:id="rId11" action="ppaction://hlinksldjump"/>
              </a:rPr>
              <a:t>انواع القوابس </a:t>
            </a:r>
            <a:endParaRPr lang="ar-KW" sz="2500" dirty="0">
              <a:latin typeface="Tahoma" panose="020B0604030504040204" pitchFamily="34" charset="0"/>
            </a:endParaRPr>
          </a:p>
          <a:p>
            <a:pPr eaLnBrk="1" hangingPunct="1">
              <a:lnSpc>
                <a:spcPct val="100000"/>
              </a:lnSpc>
              <a:spcBef>
                <a:spcPct val="0"/>
              </a:spcBef>
              <a:buClr>
                <a:srgbClr val="9900FF"/>
              </a:buClr>
              <a:buFontTx/>
              <a:buAutoNum type="arabicPeriod" startAt="10"/>
            </a:pPr>
            <a:r>
              <a:rPr lang="ar-KW" sz="2500" dirty="0">
                <a:latin typeface="Tahoma" panose="020B0604030504040204" pitchFamily="34" charset="0"/>
                <a:hlinkClick r:id="rId12" action="ppaction://hlinksldjump"/>
              </a:rPr>
              <a:t>الذاكرة </a:t>
            </a:r>
            <a:r>
              <a:rPr lang="en-US" sz="2500" dirty="0">
                <a:latin typeface="Tahoma" panose="020B0604030504040204" pitchFamily="34" charset="0"/>
                <a:hlinkClick r:id="rId12" action="ppaction://hlinksldjump"/>
              </a:rPr>
              <a:t>Memory</a:t>
            </a:r>
            <a:endParaRPr lang="ar-SA" sz="2500" dirty="0">
              <a:latin typeface="Tahoma" panose="020B0604030504040204" pitchFamily="34" charset="0"/>
            </a:endParaRPr>
          </a:p>
          <a:p>
            <a:pPr eaLnBrk="1" hangingPunct="1">
              <a:lnSpc>
                <a:spcPct val="100000"/>
              </a:lnSpc>
              <a:spcBef>
                <a:spcPct val="0"/>
              </a:spcBef>
              <a:buClr>
                <a:srgbClr val="9900FF"/>
              </a:buClr>
              <a:buFontTx/>
              <a:buAutoNum type="arabicPeriod" startAt="10"/>
            </a:pPr>
            <a:r>
              <a:rPr lang="ar-SA" sz="2500" dirty="0">
                <a:latin typeface="Tahoma" panose="020B0604030504040204" pitchFamily="34" charset="0"/>
                <a:hlinkClick r:id="rId13" action="ppaction://hlinksldjump"/>
              </a:rPr>
              <a:t>وحدات التخزين الدائم</a:t>
            </a:r>
            <a:r>
              <a:rPr lang="en-US" sz="2500" dirty="0">
                <a:latin typeface="Tahoma" panose="020B0604030504040204" pitchFamily="34" charset="0"/>
                <a:hlinkClick r:id="rId13" action="ppaction://hlinksldjump"/>
              </a:rPr>
              <a:t>Storage devices</a:t>
            </a:r>
            <a:endParaRPr lang="ar-SA" sz="2500" dirty="0">
              <a:latin typeface="Tahoma" panose="020B0604030504040204" pitchFamily="34" charset="0"/>
            </a:endParaRPr>
          </a:p>
          <a:p>
            <a:pPr eaLnBrk="1" hangingPunct="1">
              <a:lnSpc>
                <a:spcPct val="100000"/>
              </a:lnSpc>
              <a:spcBef>
                <a:spcPct val="0"/>
              </a:spcBef>
              <a:buClr>
                <a:srgbClr val="9900FF"/>
              </a:buClr>
              <a:buFontTx/>
              <a:buAutoNum type="arabicPeriod" startAt="10"/>
            </a:pPr>
            <a:r>
              <a:rPr lang="ar-SA" sz="2500" dirty="0">
                <a:latin typeface="Tahoma" panose="020B0604030504040204" pitchFamily="34" charset="0"/>
                <a:hlinkClick r:id="rId14" action="ppaction://hlinksldjump"/>
              </a:rPr>
              <a:t>إزالة تجزئة الملفات </a:t>
            </a:r>
            <a:r>
              <a:rPr lang="en-US" sz="2500" dirty="0">
                <a:latin typeface="Tahoma" panose="020B0604030504040204" pitchFamily="34" charset="0"/>
                <a:hlinkClick r:id="rId14" action="ppaction://hlinksldjump"/>
              </a:rPr>
              <a:t>Defragmentation</a:t>
            </a:r>
            <a:endParaRPr lang="ar-SA" sz="2500" dirty="0">
              <a:latin typeface="Tahoma" panose="020B0604030504040204" pitchFamily="34" charset="0"/>
            </a:endParaRPr>
          </a:p>
          <a:p>
            <a:pPr eaLnBrk="1" hangingPunct="1">
              <a:lnSpc>
                <a:spcPct val="100000"/>
              </a:lnSpc>
              <a:spcBef>
                <a:spcPct val="0"/>
              </a:spcBef>
              <a:buClr>
                <a:srgbClr val="9900FF"/>
              </a:buClr>
              <a:buFontTx/>
              <a:buAutoNum type="arabicPeriod" startAt="10"/>
            </a:pPr>
            <a:r>
              <a:rPr lang="ar-SA" sz="2500" dirty="0">
                <a:latin typeface="Tahoma" panose="020B0604030504040204" pitchFamily="34" charset="0"/>
                <a:hlinkClick r:id="rId15" action="ppaction://hlinksldjump"/>
              </a:rPr>
              <a:t>الضغط </a:t>
            </a:r>
            <a:r>
              <a:rPr lang="en-US" sz="2500" dirty="0">
                <a:latin typeface="Tahoma" panose="020B0604030504040204" pitchFamily="34" charset="0"/>
                <a:hlinkClick r:id="rId15" action="ppaction://hlinksldjump"/>
              </a:rPr>
              <a:t>Compression</a:t>
            </a:r>
            <a:endParaRPr lang="en-US" sz="2500" dirty="0">
              <a:latin typeface="Tahoma" panose="020B0604030504040204" pitchFamily="34" charset="0"/>
            </a:endParaRPr>
          </a:p>
          <a:p>
            <a:pPr eaLnBrk="1" hangingPunct="1">
              <a:lnSpc>
                <a:spcPct val="100000"/>
              </a:lnSpc>
              <a:spcBef>
                <a:spcPct val="0"/>
              </a:spcBef>
              <a:buClr>
                <a:srgbClr val="9900FF"/>
              </a:buClr>
              <a:buFontTx/>
              <a:buAutoNum type="arabicPeriod" startAt="10"/>
            </a:pPr>
            <a:r>
              <a:rPr lang="ar-SA" sz="2500" dirty="0">
                <a:latin typeface="Tahoma" panose="020B0604030504040204" pitchFamily="34" charset="0"/>
                <a:hlinkClick r:id="rId16" action="ppaction://hlinksldjump"/>
              </a:rPr>
              <a:t>البطاقات </a:t>
            </a:r>
            <a:r>
              <a:rPr lang="en-US" sz="2500" dirty="0">
                <a:latin typeface="Tahoma" panose="020B0604030504040204" pitchFamily="34" charset="0"/>
                <a:hlinkClick r:id="rId16" action="ppaction://hlinksldjump"/>
              </a:rPr>
              <a:t>Cards</a:t>
            </a:r>
            <a:endParaRPr lang="en-US" sz="2500" dirty="0">
              <a:latin typeface="Tahoma" panose="020B0604030504040204" pitchFamily="34" charset="0"/>
            </a:endParaRPr>
          </a:p>
          <a:p>
            <a:pPr eaLnBrk="1" hangingPunct="1">
              <a:lnSpc>
                <a:spcPct val="100000"/>
              </a:lnSpc>
              <a:spcBef>
                <a:spcPct val="0"/>
              </a:spcBef>
              <a:buClr>
                <a:srgbClr val="9900FF"/>
              </a:buClr>
              <a:buFontTx/>
              <a:buAutoNum type="arabicPeriod" startAt="10"/>
            </a:pPr>
            <a:r>
              <a:rPr lang="ar-SA" sz="2500" dirty="0">
                <a:latin typeface="Tahoma" panose="020B0604030504040204" pitchFamily="34" charset="0"/>
                <a:hlinkClick r:id="rId17" action="ppaction://hlinksldjump"/>
              </a:rPr>
              <a:t>وحدات </a:t>
            </a:r>
            <a:r>
              <a:rPr lang="ar-KW" sz="2500" dirty="0">
                <a:latin typeface="Tahoma" panose="020B0604030504040204" pitchFamily="34" charset="0"/>
                <a:hlinkClick r:id="rId17" action="ppaction://hlinksldjump"/>
              </a:rPr>
              <a:t>الإدخال </a:t>
            </a:r>
            <a:r>
              <a:rPr lang="en-US" sz="2500" dirty="0">
                <a:latin typeface="Tahoma" panose="020B0604030504040204" pitchFamily="34" charset="0"/>
                <a:hlinkClick r:id="rId17" action="ppaction://hlinksldjump"/>
              </a:rPr>
              <a:t>Input devices</a:t>
            </a:r>
            <a:endParaRPr lang="en-US" sz="2500" dirty="0">
              <a:latin typeface="Tahoma" panose="020B0604030504040204" pitchFamily="34" charset="0"/>
            </a:endParaRPr>
          </a:p>
          <a:p>
            <a:pPr eaLnBrk="1" hangingPunct="1">
              <a:lnSpc>
                <a:spcPct val="100000"/>
              </a:lnSpc>
              <a:spcBef>
                <a:spcPct val="0"/>
              </a:spcBef>
              <a:buClr>
                <a:srgbClr val="9900FF"/>
              </a:buClr>
              <a:buFontTx/>
              <a:buAutoNum type="arabicPeriod" startAt="10"/>
            </a:pPr>
            <a:r>
              <a:rPr lang="ar-SA" sz="2500" dirty="0">
                <a:latin typeface="Tahoma" panose="020B0604030504040204" pitchFamily="34" charset="0"/>
                <a:hlinkClick r:id="rId18" action="ppaction://hlinksldjump"/>
              </a:rPr>
              <a:t>وحدات الإخراج </a:t>
            </a:r>
            <a:r>
              <a:rPr lang="en-US" sz="2500" dirty="0">
                <a:latin typeface="Tahoma" panose="020B0604030504040204" pitchFamily="34" charset="0"/>
                <a:hlinkClick r:id="rId18" action="ppaction://hlinksldjump"/>
              </a:rPr>
              <a:t>Output devices</a:t>
            </a:r>
            <a:endParaRPr lang="en-US" sz="2500" dirty="0">
              <a:latin typeface="Tahoma" panose="020B0604030504040204" pitchFamily="34" charset="0"/>
            </a:endParaRPr>
          </a:p>
          <a:p>
            <a:pPr eaLnBrk="1" hangingPunct="1">
              <a:lnSpc>
                <a:spcPct val="100000"/>
              </a:lnSpc>
              <a:spcBef>
                <a:spcPct val="0"/>
              </a:spcBef>
              <a:buClr>
                <a:srgbClr val="9900FF"/>
              </a:buClr>
              <a:buFontTx/>
              <a:buAutoNum type="arabicPeriod" startAt="10"/>
            </a:pPr>
            <a:r>
              <a:rPr lang="ar-SA" sz="2500" dirty="0">
                <a:latin typeface="Tahoma" panose="020B0604030504040204" pitchFamily="34" charset="0"/>
                <a:hlinkClick r:id="rId19" action="ppaction://hlinksldjump"/>
              </a:rPr>
              <a:t>الشبكـــــة </a:t>
            </a:r>
            <a:r>
              <a:rPr lang="en-US" sz="2500" dirty="0">
                <a:latin typeface="Tahoma" panose="020B0604030504040204" pitchFamily="34" charset="0"/>
                <a:hlinkClick r:id="rId19" action="ppaction://hlinksldjump"/>
              </a:rPr>
              <a:t>Network</a:t>
            </a:r>
            <a:endParaRPr lang="en-US" sz="2500" dirty="0">
              <a:latin typeface="Tahoma" panose="020B0604030504040204" pitchFamily="34" charset="0"/>
            </a:endParaRPr>
          </a:p>
          <a:p>
            <a:pPr eaLnBrk="1" hangingPunct="1">
              <a:lnSpc>
                <a:spcPct val="100000"/>
              </a:lnSpc>
              <a:spcBef>
                <a:spcPct val="0"/>
              </a:spcBef>
              <a:buClr>
                <a:srgbClr val="9900FF"/>
              </a:buClr>
              <a:buFontTx/>
              <a:buAutoNum type="arabicPeriod" startAt="10"/>
            </a:pPr>
            <a:r>
              <a:rPr lang="ar-SA" sz="2500" dirty="0">
                <a:latin typeface="Tahoma" panose="020B0604030504040204" pitchFamily="34" charset="0"/>
                <a:hlinkClick r:id="rId20" action="ppaction://hlinksldjump"/>
              </a:rPr>
              <a:t>اختيار الجهاز المناسب</a:t>
            </a:r>
            <a:endParaRPr lang="en-US" sz="2500" dirty="0">
              <a:latin typeface="Tahoma" panose="020B0604030504040204" pitchFamily="34" charset="0"/>
            </a:endParaRPr>
          </a:p>
        </p:txBody>
      </p:sp>
    </p:spTree>
    <p:extLst>
      <p:ext uri="{BB962C8B-B14F-4D97-AF65-F5344CB8AC3E}">
        <p14:creationId xmlns:p14="http://schemas.microsoft.com/office/powerpoint/2010/main" val="408330009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a:xfrm>
            <a:off x="2324100" y="299879"/>
            <a:ext cx="8229600" cy="633412"/>
          </a:xfrm>
        </p:spPr>
        <p:txBody>
          <a:bodyPr rtlCol="0">
            <a:noAutofit/>
          </a:bodyPr>
          <a:lstStyle/>
          <a:p>
            <a:pPr eaLnBrk="1" fontAlgn="auto" hangingPunct="1">
              <a:spcAft>
                <a:spcPts val="0"/>
              </a:spcAft>
              <a:defRPr/>
            </a:pPr>
            <a:r>
              <a:rPr lang="ar-KW" sz="4000" b="1" dirty="0">
                <a:latin typeface="Sakkal Majalla" panose="02000000000000000000" pitchFamily="2" charset="-78"/>
                <a:cs typeface="Sakkal Majalla" panose="02000000000000000000" pitchFamily="2" charset="-78"/>
              </a:rPr>
              <a:t>الغطاء الخارجي (العلبة)</a:t>
            </a:r>
            <a:r>
              <a:rPr lang="fr-CA" sz="4000" b="1" dirty="0">
                <a:latin typeface="Sakkal Majalla" panose="02000000000000000000" pitchFamily="2" charset="-78"/>
                <a:cs typeface="Sakkal Majalla" panose="02000000000000000000" pitchFamily="2" charset="-78"/>
              </a:rPr>
              <a:t>Case-</a:t>
            </a:r>
            <a:endParaRPr lang="en-US" sz="4000" b="1" dirty="0">
              <a:latin typeface="Sakkal Majalla" panose="02000000000000000000" pitchFamily="2" charset="-78"/>
              <a:cs typeface="Sakkal Majalla" panose="02000000000000000000" pitchFamily="2" charset="-78"/>
            </a:endParaRPr>
          </a:p>
        </p:txBody>
      </p:sp>
      <p:sp>
        <p:nvSpPr>
          <p:cNvPr id="46083" name="Rectangle 3"/>
          <p:cNvSpPr>
            <a:spLocks noGrp="1" noChangeArrowheads="1"/>
          </p:cNvSpPr>
          <p:nvPr>
            <p:ph idx="1"/>
          </p:nvPr>
        </p:nvSpPr>
        <p:spPr>
          <a:xfrm>
            <a:off x="3733800" y="1143000"/>
            <a:ext cx="6705600" cy="5181600"/>
          </a:xfrm>
        </p:spPr>
        <p:txBody>
          <a:bodyPr/>
          <a:lstStyle/>
          <a:p>
            <a:pPr eaLnBrk="1" hangingPunct="1"/>
            <a:r>
              <a:rPr lang="ar-KW" sz="4000" smtClean="0"/>
              <a:t>عبارة عن علبة بلاستيكية أو معدنية تحتوي على الأجزاء الرئيسية التي تكون الحاسب الشخصي ولها أشكال وألوان مختلفة.</a:t>
            </a:r>
          </a:p>
          <a:p>
            <a:pPr eaLnBrk="1" hangingPunct="1"/>
            <a:r>
              <a:rPr lang="ar-KW" sz="4000" smtClean="0"/>
              <a:t>تحتوي على اللوحة الأم وعلى مشغل الأقراص الصلبة ومشغل الأقراص المرنة والمدمجة</a:t>
            </a:r>
            <a:r>
              <a:rPr lang="ar-SA" sz="4000" smtClean="0"/>
              <a:t>.</a:t>
            </a:r>
          </a:p>
          <a:p>
            <a:pPr eaLnBrk="1" hangingPunct="1">
              <a:buFontTx/>
              <a:buNone/>
            </a:pPr>
            <a:endParaRPr lang="ar-KW" sz="4000" smtClean="0"/>
          </a:p>
        </p:txBody>
      </p:sp>
      <p:sp>
        <p:nvSpPr>
          <p:cNvPr id="4608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620204BC-749B-48A3-B85C-B2AD43A03F81}" type="slidenum">
              <a:rPr lang="ar-SA" sz="1200" smtClean="0">
                <a:latin typeface="Arial" panose="020B0604020202020204" pitchFamily="34" charset="0"/>
              </a:rPr>
              <a:pPr algn="l">
                <a:lnSpc>
                  <a:spcPct val="100000"/>
                </a:lnSpc>
                <a:spcBef>
                  <a:spcPct val="0"/>
                </a:spcBef>
                <a:buFontTx/>
                <a:buNone/>
              </a:pPr>
              <a:t>26</a:t>
            </a:fld>
            <a:endParaRPr lang="en-US" sz="1200" smtClean="0">
              <a:latin typeface="Arial" panose="020B0604020202020204" pitchFamily="34" charset="0"/>
            </a:endParaRPr>
          </a:p>
        </p:txBody>
      </p:sp>
      <p:pic>
        <p:nvPicPr>
          <p:cNvPr id="46085" name="Picture 6" descr="TOWE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0" y="1676400"/>
            <a:ext cx="25908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580075"/>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895600" y="6350"/>
            <a:ext cx="8229600" cy="1143000"/>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  </a:t>
            </a:r>
            <a:r>
              <a:rPr lang="ar-KW" sz="4000" b="1" dirty="0">
                <a:latin typeface="Sakkal Majalla" panose="02000000000000000000" pitchFamily="2" charset="-78"/>
                <a:cs typeface="Sakkal Majalla" panose="02000000000000000000" pitchFamily="2" charset="-78"/>
              </a:rPr>
              <a:t>أنواع</a:t>
            </a:r>
            <a:r>
              <a:rPr lang="ar-SA" sz="4000" b="1" dirty="0">
                <a:latin typeface="Sakkal Majalla" panose="02000000000000000000" pitchFamily="2" charset="-78"/>
                <a:cs typeface="Sakkal Majalla" panose="02000000000000000000" pitchFamily="2" charset="-78"/>
              </a:rPr>
              <a:t> الغطاء الخارجي:</a:t>
            </a:r>
            <a:endParaRPr lang="en-US" sz="4000" b="1" dirty="0">
              <a:latin typeface="Sakkal Majalla" panose="02000000000000000000" pitchFamily="2" charset="-78"/>
              <a:cs typeface="Sakkal Majalla" panose="02000000000000000000" pitchFamily="2" charset="-78"/>
            </a:endParaRPr>
          </a:p>
        </p:txBody>
      </p:sp>
      <p:sp>
        <p:nvSpPr>
          <p:cNvPr id="30724" name="Rectangle 3"/>
          <p:cNvSpPr>
            <a:spLocks noGrp="1" noChangeArrowheads="1"/>
          </p:cNvSpPr>
          <p:nvPr>
            <p:ph idx="1"/>
          </p:nvPr>
        </p:nvSpPr>
        <p:spPr>
          <a:xfrm>
            <a:off x="6248400" y="1555750"/>
            <a:ext cx="5013960" cy="3581400"/>
          </a:xfrm>
        </p:spPr>
        <p:txBody>
          <a:bodyPr rtlCol="0">
            <a:normAutofit lnSpcReduction="10000"/>
          </a:bodyPr>
          <a:lstStyle/>
          <a:p>
            <a:pPr eaLnBrk="1" fontAlgn="auto" hangingPunct="1">
              <a:spcAft>
                <a:spcPts val="0"/>
              </a:spcAft>
              <a:defRPr/>
            </a:pPr>
            <a:r>
              <a:rPr lang="ar-KW" sz="3600" b="1" dirty="0">
                <a:solidFill>
                  <a:schemeClr val="hlink"/>
                </a:solidFill>
              </a:rPr>
              <a:t>البرج </a:t>
            </a:r>
            <a:r>
              <a:rPr lang="fr-CA" sz="3600" b="1" dirty="0">
                <a:solidFill>
                  <a:schemeClr val="hlink"/>
                </a:solidFill>
              </a:rPr>
              <a:t>Tower</a:t>
            </a:r>
            <a:r>
              <a:rPr lang="ar-KW" sz="3600" b="1" dirty="0">
                <a:solidFill>
                  <a:schemeClr val="hlink"/>
                </a:solidFill>
              </a:rPr>
              <a:t>:</a:t>
            </a:r>
          </a:p>
          <a:p>
            <a:pPr eaLnBrk="1" fontAlgn="auto" hangingPunct="1">
              <a:spcAft>
                <a:spcPts val="0"/>
              </a:spcAft>
              <a:buFontTx/>
              <a:buNone/>
              <a:defRPr/>
            </a:pPr>
            <a:r>
              <a:rPr lang="ar-KW" sz="3600" dirty="0"/>
              <a:t>   عبارة عن وحدة رأسية تشبه البرج, و تكون تبعا لنوع الحاسب الشخصي فيوجد أبراج صغيرة أبراج ميدي وهناك الأبراج العالية أقوى الحواسيب الشخصية مثل الخادمات.</a:t>
            </a:r>
          </a:p>
          <a:p>
            <a:pPr eaLnBrk="1" fontAlgn="auto" hangingPunct="1">
              <a:spcAft>
                <a:spcPts val="0"/>
              </a:spcAft>
              <a:defRPr/>
            </a:pPr>
            <a:endParaRPr lang="en-US" sz="3600" dirty="0"/>
          </a:p>
          <a:p>
            <a:pPr eaLnBrk="1" fontAlgn="auto" hangingPunct="1">
              <a:spcAft>
                <a:spcPts val="0"/>
              </a:spcAft>
              <a:defRPr/>
            </a:pPr>
            <a:endParaRPr lang="en-US" sz="3600" dirty="0"/>
          </a:p>
        </p:txBody>
      </p:sp>
      <p:sp>
        <p:nvSpPr>
          <p:cNvPr id="47108" name="عنصر نائب لرقم الشريحة 5"/>
          <p:cNvSpPr>
            <a:spLocks noGrp="1"/>
          </p:cNvSpPr>
          <p:nvPr>
            <p:ph type="sldNum" sz="quarter" idx="12"/>
          </p:nvPr>
        </p:nvSpPr>
        <p:spPr bwMode="auto">
          <a:xfrm>
            <a:off x="685800" y="638810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3C1F70B1-812E-4989-94F5-5E9B1C3A6168}" type="slidenum">
              <a:rPr lang="ar-SA" sz="1200" smtClean="0">
                <a:latin typeface="Arial" panose="020B0604020202020204" pitchFamily="34" charset="0"/>
              </a:rPr>
              <a:pPr algn="l">
                <a:lnSpc>
                  <a:spcPct val="100000"/>
                </a:lnSpc>
                <a:spcBef>
                  <a:spcPct val="0"/>
                </a:spcBef>
                <a:buFontTx/>
                <a:buNone/>
              </a:pPr>
              <a:t>27</a:t>
            </a:fld>
            <a:endParaRPr lang="en-US" sz="1200" smtClean="0">
              <a:latin typeface="Arial" panose="020B0604020202020204" pitchFamily="34" charset="0"/>
            </a:endParaRPr>
          </a:p>
        </p:txBody>
      </p:sp>
      <p:pic>
        <p:nvPicPr>
          <p:cNvPr id="47109" name="Picture 4" descr="ca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219200"/>
            <a:ext cx="3429000"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1" name="Text Box 7"/>
          <p:cNvSpPr txBox="1">
            <a:spLocks noChangeArrowheads="1"/>
          </p:cNvSpPr>
          <p:nvPr/>
        </p:nvSpPr>
        <p:spPr bwMode="auto">
          <a:xfrm>
            <a:off x="2019300" y="3898900"/>
            <a:ext cx="4495800" cy="2501900"/>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path path="shape">
                    <a:fillToRect l="50000" t="50000" r="50000" b="50000"/>
                  </a:path>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r>
              <a:rPr lang="ar-KW" sz="3200" b="1" dirty="0">
                <a:solidFill>
                  <a:schemeClr val="hlink"/>
                </a:solidFill>
                <a:latin typeface="Arial" panose="020B0604020202020204" pitchFamily="34" charset="0"/>
              </a:rPr>
              <a:t>الحاسب المكتبي </a:t>
            </a:r>
            <a:r>
              <a:rPr lang="fr-CA" sz="3200" b="1" dirty="0">
                <a:solidFill>
                  <a:schemeClr val="hlink"/>
                </a:solidFill>
                <a:latin typeface="Arial" panose="020B0604020202020204" pitchFamily="34" charset="0"/>
              </a:rPr>
              <a:t>Desktop</a:t>
            </a:r>
            <a:r>
              <a:rPr lang="ar-KW" sz="3200" b="1" dirty="0">
                <a:solidFill>
                  <a:schemeClr val="hlink"/>
                </a:solidFill>
                <a:latin typeface="Arial" panose="020B0604020202020204" pitchFamily="34" charset="0"/>
              </a:rPr>
              <a:t>:</a:t>
            </a:r>
          </a:p>
          <a:p>
            <a:pPr eaLnBrk="1" hangingPunct="1">
              <a:lnSpc>
                <a:spcPct val="100000"/>
              </a:lnSpc>
              <a:spcBef>
                <a:spcPct val="0"/>
              </a:spcBef>
              <a:buFontTx/>
              <a:buNone/>
            </a:pPr>
            <a:r>
              <a:rPr lang="ar-KW" sz="3600" dirty="0">
                <a:latin typeface="Arial" panose="020B0604020202020204" pitchFamily="34" charset="0"/>
              </a:rPr>
              <a:t>   يوضع عادة بشكل أفقي تحت الشاشة.</a:t>
            </a:r>
          </a:p>
          <a:p>
            <a:pPr eaLnBrk="1" hangingPunct="1">
              <a:lnSpc>
                <a:spcPct val="100000"/>
              </a:lnSpc>
              <a:spcBef>
                <a:spcPct val="50000"/>
              </a:spcBef>
              <a:buFontTx/>
              <a:buNone/>
            </a:pPr>
            <a:endParaRPr lang="en-US" sz="3600" dirty="0">
              <a:latin typeface="Arial" panose="020B0604020202020204" pitchFamily="34" charset="0"/>
            </a:endParaRPr>
          </a:p>
        </p:txBody>
      </p:sp>
      <p:sp>
        <p:nvSpPr>
          <p:cNvPr id="47112" name="Line 9"/>
          <p:cNvSpPr>
            <a:spLocks noChangeShapeType="1"/>
          </p:cNvSpPr>
          <p:nvPr/>
        </p:nvSpPr>
        <p:spPr bwMode="auto">
          <a:xfrm>
            <a:off x="3429000" y="2819400"/>
            <a:ext cx="838200" cy="1295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47113" name="Line 10"/>
          <p:cNvSpPr>
            <a:spLocks noChangeShapeType="1"/>
          </p:cNvSpPr>
          <p:nvPr/>
        </p:nvSpPr>
        <p:spPr bwMode="auto">
          <a:xfrm flipH="1">
            <a:off x="6096000" y="1295400"/>
            <a:ext cx="12954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Tree>
    <p:extLst>
      <p:ext uri="{BB962C8B-B14F-4D97-AF65-F5344CB8AC3E}">
        <p14:creationId xmlns:p14="http://schemas.microsoft.com/office/powerpoint/2010/main" val="1188862363"/>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194560" y="91281"/>
            <a:ext cx="8486775" cy="1462088"/>
          </a:xfrm>
        </p:spPr>
        <p:txBody>
          <a:bodyPr>
            <a:normAutofit/>
          </a:bodyPr>
          <a:lstStyle/>
          <a:p>
            <a:pPr eaLnBrk="1" hangingPunct="1"/>
            <a:r>
              <a:rPr lang="ar-KW" sz="4000" b="1" dirty="0">
                <a:latin typeface="Sakkal Majalla" panose="02000000000000000000" pitchFamily="2" charset="-78"/>
                <a:cs typeface="Sakkal Majalla" panose="02000000000000000000" pitchFamily="2" charset="-78"/>
              </a:rPr>
              <a:t>مصدر الطاقة</a:t>
            </a:r>
            <a:r>
              <a:rPr lang="fr-CA" sz="4000" b="1" dirty="0">
                <a:latin typeface="Sakkal Majalla" panose="02000000000000000000" pitchFamily="2" charset="-78"/>
                <a:cs typeface="Sakkal Majalla" panose="02000000000000000000" pitchFamily="2" charset="-78"/>
              </a:rPr>
              <a:t>Power </a:t>
            </a:r>
            <a:r>
              <a:rPr lang="fr-CA" sz="4000" b="1" dirty="0" err="1">
                <a:latin typeface="Sakkal Majalla" panose="02000000000000000000" pitchFamily="2" charset="-78"/>
                <a:cs typeface="Sakkal Majalla" panose="02000000000000000000" pitchFamily="2" charset="-78"/>
              </a:rPr>
              <a:t>Supply</a:t>
            </a:r>
            <a:r>
              <a:rPr lang="fr-CA" sz="4000" b="1" dirty="0">
                <a:latin typeface="Sakkal Majalla" panose="02000000000000000000" pitchFamily="2" charset="-78"/>
                <a:cs typeface="Sakkal Majalla" panose="02000000000000000000" pitchFamily="2" charset="-78"/>
              </a:rPr>
              <a:t> </a:t>
            </a:r>
            <a:br>
              <a:rPr lang="fr-CA" sz="4000" b="1" dirty="0">
                <a:latin typeface="Sakkal Majalla" panose="02000000000000000000" pitchFamily="2" charset="-78"/>
                <a:cs typeface="Sakkal Majalla" panose="02000000000000000000" pitchFamily="2" charset="-78"/>
              </a:rPr>
            </a:br>
            <a:endParaRPr lang="en-US" sz="4000" b="1" dirty="0">
              <a:latin typeface="Sakkal Majalla" panose="02000000000000000000" pitchFamily="2" charset="-78"/>
              <a:cs typeface="Sakkal Majalla" panose="02000000000000000000" pitchFamily="2" charset="-78"/>
            </a:endParaRPr>
          </a:p>
        </p:txBody>
      </p:sp>
      <p:sp>
        <p:nvSpPr>
          <p:cNvPr id="48131" name="Rectangle 3"/>
          <p:cNvSpPr>
            <a:spLocks noGrp="1" noChangeArrowheads="1"/>
          </p:cNvSpPr>
          <p:nvPr>
            <p:ph idx="1"/>
          </p:nvPr>
        </p:nvSpPr>
        <p:spPr>
          <a:xfrm>
            <a:off x="3581400" y="1143000"/>
            <a:ext cx="7802880" cy="4114800"/>
          </a:xfrm>
        </p:spPr>
        <p:txBody>
          <a:bodyPr/>
          <a:lstStyle/>
          <a:p>
            <a:pPr eaLnBrk="1" hangingPunct="1"/>
            <a:r>
              <a:rPr lang="ar-SA" dirty="0" smtClean="0"/>
              <a:t>عبارة عن</a:t>
            </a:r>
            <a:r>
              <a:rPr lang="ar-KW" dirty="0" smtClean="0"/>
              <a:t> علبة معدنية محفوظة ومصانة </a:t>
            </a:r>
            <a:r>
              <a:rPr lang="ar-SA" dirty="0" smtClean="0"/>
              <a:t>تزود الحاسب بالكهرباء بداخلها </a:t>
            </a:r>
            <a:r>
              <a:rPr lang="ar-KW" dirty="0" smtClean="0"/>
              <a:t>محول يقوم بتحويل</a:t>
            </a:r>
            <a:r>
              <a:rPr lang="ar-SA" dirty="0" smtClean="0"/>
              <a:t>ها </a:t>
            </a:r>
            <a:r>
              <a:rPr lang="ar-KW" dirty="0" smtClean="0"/>
              <a:t>الى </a:t>
            </a:r>
            <a:r>
              <a:rPr lang="ar-KW" dirty="0" err="1" smtClean="0"/>
              <a:t>فولتات</a:t>
            </a:r>
            <a:r>
              <a:rPr lang="ar-KW" dirty="0" smtClean="0"/>
              <a:t> مختلفة </a:t>
            </a:r>
            <a:r>
              <a:rPr lang="ar-SA" dirty="0" smtClean="0"/>
              <a:t>لتغذية </a:t>
            </a:r>
            <a:r>
              <a:rPr lang="ar-KW" dirty="0" smtClean="0"/>
              <a:t>مختلف أجزاء الحاسب</a:t>
            </a:r>
            <a:endParaRPr lang="ar-SA" dirty="0" smtClean="0"/>
          </a:p>
          <a:p>
            <a:pPr eaLnBrk="1" hangingPunct="1"/>
            <a:r>
              <a:rPr lang="ar-SA" dirty="0" smtClean="0"/>
              <a:t>هي مزودة بمروحة </a:t>
            </a:r>
          </a:p>
          <a:p>
            <a:pPr eaLnBrk="1" hangingPunct="1">
              <a:buFontTx/>
              <a:buNone/>
            </a:pPr>
            <a:r>
              <a:rPr lang="ar-SA" dirty="0" smtClean="0"/>
              <a:t>   للتبريد .</a:t>
            </a:r>
            <a:endParaRPr lang="ar-KW" dirty="0" smtClean="0"/>
          </a:p>
          <a:p>
            <a:pPr eaLnBrk="1" hangingPunct="1"/>
            <a:r>
              <a:rPr lang="ar-SA" dirty="0" smtClean="0"/>
              <a:t>تستمد اللوحة الأم و باقي المكونات الأخرى</a:t>
            </a:r>
            <a:r>
              <a:rPr lang="ar-KW" dirty="0" smtClean="0"/>
              <a:t> طاقتها من مصدر الطاقة عن طريق أسلاك ملونة تنتهي في مقابس بلاستيكية محفوظة.</a:t>
            </a:r>
            <a:endParaRPr lang="en-US" dirty="0" smtClean="0">
              <a:cs typeface="Arial" panose="020B0604020202020204" pitchFamily="34" charset="0"/>
            </a:endParaRPr>
          </a:p>
        </p:txBody>
      </p:sp>
      <p:sp>
        <p:nvSpPr>
          <p:cNvPr id="4813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911D16D0-13F0-4345-96F8-79BC9DB475E6}" type="slidenum">
              <a:rPr lang="ar-SA" sz="1200" smtClean="0">
                <a:latin typeface="Arial" panose="020B0604020202020204" pitchFamily="34" charset="0"/>
              </a:rPr>
              <a:pPr algn="l">
                <a:lnSpc>
                  <a:spcPct val="100000"/>
                </a:lnSpc>
                <a:spcBef>
                  <a:spcPct val="0"/>
                </a:spcBef>
                <a:buFontTx/>
                <a:buNone/>
              </a:pPr>
              <a:t>28</a:t>
            </a:fld>
            <a:endParaRPr lang="en-US" sz="1200" smtClean="0">
              <a:latin typeface="Arial" panose="020B0604020202020204" pitchFamily="34" charset="0"/>
            </a:endParaRPr>
          </a:p>
        </p:txBody>
      </p:sp>
      <p:pic>
        <p:nvPicPr>
          <p:cNvPr id="48133" name="Picture 4" descr="power supp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371600"/>
            <a:ext cx="2438400" cy="493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5" descr="dealsonic_1752_12914147"/>
          <p:cNvPicPr>
            <a:picLocks noChangeAspect="1" noChangeArrowheads="1"/>
          </p:cNvPicPr>
          <p:nvPr/>
        </p:nvPicPr>
        <p:blipFill>
          <a:blip r:embed="rId3">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3581400" y="4877593"/>
            <a:ext cx="2286000"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972167"/>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2722563" y="-90488"/>
            <a:ext cx="7793037" cy="1462088"/>
          </a:xfrm>
        </p:spPr>
        <p:txBody>
          <a:bodyPr>
            <a:normAutofit/>
          </a:bodyPr>
          <a:lstStyle/>
          <a:p>
            <a:pPr eaLnBrk="1" hangingPunct="1"/>
            <a:r>
              <a:rPr lang="ar-KW" sz="4000" b="1" dirty="0">
                <a:latin typeface="Sakkal Majalla" panose="02000000000000000000" pitchFamily="2" charset="-78"/>
                <a:cs typeface="Sakkal Majalla" panose="02000000000000000000" pitchFamily="2" charset="-78"/>
              </a:rPr>
              <a:t>اللوحة الأم </a:t>
            </a:r>
            <a:r>
              <a:rPr lang="fr-CA" sz="4000" b="1" dirty="0" err="1">
                <a:latin typeface="Sakkal Majalla" panose="02000000000000000000" pitchFamily="2" charset="-78"/>
                <a:cs typeface="Sakkal Majalla" panose="02000000000000000000" pitchFamily="2" charset="-78"/>
              </a:rPr>
              <a:t>Mother</a:t>
            </a:r>
            <a:r>
              <a:rPr lang="fr-CA" sz="4000" b="1" dirty="0">
                <a:latin typeface="Sakkal Majalla" panose="02000000000000000000" pitchFamily="2" charset="-78"/>
                <a:cs typeface="Sakkal Majalla" panose="02000000000000000000" pitchFamily="2" charset="-78"/>
              </a:rPr>
              <a:t> </a:t>
            </a:r>
            <a:r>
              <a:rPr lang="fr-CA" sz="4000" b="1" dirty="0" err="1">
                <a:latin typeface="Sakkal Majalla" panose="02000000000000000000" pitchFamily="2" charset="-78"/>
                <a:cs typeface="Sakkal Majalla" panose="02000000000000000000" pitchFamily="2" charset="-78"/>
              </a:rPr>
              <a:t>boaard</a:t>
            </a:r>
            <a:endParaRPr lang="en-US" sz="4000" b="1" dirty="0">
              <a:latin typeface="Sakkal Majalla" panose="02000000000000000000" pitchFamily="2" charset="-78"/>
              <a:cs typeface="Sakkal Majalla" panose="02000000000000000000" pitchFamily="2" charset="-78"/>
            </a:endParaRPr>
          </a:p>
        </p:txBody>
      </p:sp>
      <p:sp>
        <p:nvSpPr>
          <p:cNvPr id="49155" name="Rectangle 3"/>
          <p:cNvSpPr>
            <a:spLocks noGrp="1" noChangeArrowheads="1"/>
          </p:cNvSpPr>
          <p:nvPr>
            <p:ph idx="1"/>
          </p:nvPr>
        </p:nvSpPr>
        <p:spPr>
          <a:xfrm>
            <a:off x="5029200" y="1219200"/>
            <a:ext cx="6553200" cy="5257800"/>
          </a:xfrm>
        </p:spPr>
        <p:txBody>
          <a:bodyPr/>
          <a:lstStyle/>
          <a:p>
            <a:pPr eaLnBrk="1" hangingPunct="1"/>
            <a:r>
              <a:rPr lang="ar-KW" sz="4000" dirty="0" smtClean="0"/>
              <a:t>تعتبر قلب الحاسب يتصل بها المعالج والأجزاء الالكترونية </a:t>
            </a:r>
            <a:r>
              <a:rPr lang="ar-KW" sz="4000" dirty="0" err="1" smtClean="0"/>
              <a:t>الاخرى.وهناك</a:t>
            </a:r>
            <a:r>
              <a:rPr lang="ar-KW" sz="4000" dirty="0" smtClean="0"/>
              <a:t> رقاقة مهمة تحتوي على</a:t>
            </a:r>
            <a:r>
              <a:rPr lang="en-US" sz="4000" dirty="0" smtClean="0">
                <a:cs typeface="Arial" panose="020B0604020202020204" pitchFamily="34" charset="0"/>
              </a:rPr>
              <a:t>BIOS </a:t>
            </a:r>
            <a:r>
              <a:rPr lang="ar-KW" sz="4000" dirty="0" smtClean="0"/>
              <a:t> أي نظام الادخال و الاخراج الأساسي.</a:t>
            </a:r>
          </a:p>
          <a:p>
            <a:pPr eaLnBrk="1" hangingPunct="1"/>
            <a:r>
              <a:rPr lang="ar-KW" sz="4000" dirty="0" smtClean="0"/>
              <a:t>تتميز اللوحات الأم عن بعضها البعض عن طريق المعالج المستعمل معها.</a:t>
            </a:r>
            <a:endParaRPr lang="en-US" sz="4000" dirty="0" smtClean="0">
              <a:cs typeface="Arial" panose="020B0604020202020204" pitchFamily="34" charset="0"/>
            </a:endParaRPr>
          </a:p>
        </p:txBody>
      </p:sp>
      <p:sp>
        <p:nvSpPr>
          <p:cNvPr id="4915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9A0E175D-E0FE-4697-BDE2-F5B75860B502}" type="slidenum">
              <a:rPr lang="ar-SA" sz="1200" smtClean="0">
                <a:latin typeface="Arial" panose="020B0604020202020204" pitchFamily="34" charset="0"/>
              </a:rPr>
              <a:pPr algn="l">
                <a:lnSpc>
                  <a:spcPct val="100000"/>
                </a:lnSpc>
                <a:spcBef>
                  <a:spcPct val="0"/>
                </a:spcBef>
                <a:buFontTx/>
                <a:buNone/>
              </a:pPr>
              <a:t>29</a:t>
            </a:fld>
            <a:endParaRPr lang="en-US" sz="1200" smtClean="0">
              <a:latin typeface="Arial" panose="020B0604020202020204" pitchFamily="34" charset="0"/>
            </a:endParaRPr>
          </a:p>
        </p:txBody>
      </p:sp>
      <p:pic>
        <p:nvPicPr>
          <p:cNvPr id="49157" name="Picture 4" descr="motherboar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371600"/>
            <a:ext cx="3200400"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9158" name="Object 6"/>
          <p:cNvGraphicFramePr>
            <a:graphicFrameLocks noChangeAspect="1"/>
          </p:cNvGraphicFramePr>
          <p:nvPr/>
        </p:nvGraphicFramePr>
        <p:xfrm>
          <a:off x="1828800" y="3505200"/>
          <a:ext cx="3200400" cy="2747963"/>
        </p:xfrm>
        <a:graphic>
          <a:graphicData uri="http://schemas.openxmlformats.org/presentationml/2006/ole">
            <mc:AlternateContent xmlns:mc="http://schemas.openxmlformats.org/markup-compatibility/2006">
              <mc:Choice xmlns:v="urn:schemas-microsoft-com:vml" Requires="v">
                <p:oleObj spid="_x0000_s5157" name="Bitmap Image" r:id="rId4" imgW="2638095" imgH="1952898" progId="Paint.Picture">
                  <p:embed/>
                </p:oleObj>
              </mc:Choice>
              <mc:Fallback>
                <p:oleObj name="Bitmap Image" r:id="rId4" imgW="2638095" imgH="1952898"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3505200"/>
                        <a:ext cx="3200400" cy="274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419694673"/>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a:xfrm>
            <a:off x="3276600" y="152400"/>
            <a:ext cx="6705600" cy="838200"/>
          </a:xfrm>
        </p:spPr>
        <p:txBody>
          <a:bodyPr rtlCol="0">
            <a:normAutofit/>
          </a:bodyPr>
          <a:lstStyle/>
          <a:p>
            <a:pPr eaLnBrk="1" fontAlgn="auto" hangingPunct="1">
              <a:spcAft>
                <a:spcPts val="0"/>
              </a:spcAft>
              <a:defRPr/>
            </a:pPr>
            <a:r>
              <a:rPr lang="ar-SA" sz="4000" b="1" dirty="0">
                <a:latin typeface="Sakkal Majalla" panose="02000000000000000000" pitchFamily="2" charset="-78"/>
                <a:cs typeface="Sakkal Majalla" panose="02000000000000000000" pitchFamily="2" charset="-78"/>
              </a:rPr>
              <a:t>وحدات القـياس</a:t>
            </a:r>
            <a:endParaRPr lang="en-US" sz="4000" b="1" dirty="0">
              <a:latin typeface="Sakkal Majalla" panose="02000000000000000000" pitchFamily="2" charset="-78"/>
              <a:cs typeface="Sakkal Majalla" panose="02000000000000000000" pitchFamily="2" charset="-78"/>
            </a:endParaRPr>
          </a:p>
        </p:txBody>
      </p:sp>
      <p:sp>
        <p:nvSpPr>
          <p:cNvPr id="50179"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9DADDA95-BD9A-42B1-8F38-92D6689AC2FD}" type="slidenum">
              <a:rPr lang="ar-SA" sz="1200" smtClean="0">
                <a:latin typeface="Arial" panose="020B0604020202020204" pitchFamily="34" charset="0"/>
              </a:rPr>
              <a:pPr algn="l">
                <a:lnSpc>
                  <a:spcPct val="100000"/>
                </a:lnSpc>
                <a:spcBef>
                  <a:spcPct val="0"/>
                </a:spcBef>
                <a:buFontTx/>
                <a:buNone/>
              </a:pPr>
              <a:t>30</a:t>
            </a:fld>
            <a:endParaRPr lang="en-US" sz="1200" smtClean="0">
              <a:latin typeface="Arial" panose="020B0604020202020204" pitchFamily="34" charset="0"/>
            </a:endParaRPr>
          </a:p>
        </p:txBody>
      </p:sp>
      <p:grpSp>
        <p:nvGrpSpPr>
          <p:cNvPr id="50180" name="Group 4"/>
          <p:cNvGrpSpPr>
            <a:grpSpLocks/>
          </p:cNvGrpSpPr>
          <p:nvPr/>
        </p:nvGrpSpPr>
        <p:grpSpPr bwMode="auto">
          <a:xfrm>
            <a:off x="2057400" y="3429000"/>
            <a:ext cx="8382000" cy="914400"/>
            <a:chOff x="336" y="2160"/>
            <a:chExt cx="5280" cy="576"/>
          </a:xfrm>
        </p:grpSpPr>
        <p:sp>
          <p:nvSpPr>
            <p:cNvPr id="50199" name="Rectangle 5"/>
            <p:cNvSpPr>
              <a:spLocks noChangeArrowheads="1"/>
            </p:cNvSpPr>
            <p:nvPr/>
          </p:nvSpPr>
          <p:spPr bwMode="auto">
            <a:xfrm>
              <a:off x="336" y="2160"/>
              <a:ext cx="5280" cy="576"/>
            </a:xfrm>
            <a:prstGeom prst="rect">
              <a:avLst/>
            </a:prstGeom>
            <a:solidFill>
              <a:schemeClr val="bg1"/>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50200" name="Line 6"/>
            <p:cNvSpPr>
              <a:spLocks noChangeShapeType="1"/>
            </p:cNvSpPr>
            <p:nvPr/>
          </p:nvSpPr>
          <p:spPr bwMode="auto">
            <a:xfrm>
              <a:off x="960" y="2160"/>
              <a:ext cx="0" cy="576"/>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50201" name="Line 7"/>
            <p:cNvSpPr>
              <a:spLocks noChangeShapeType="1"/>
            </p:cNvSpPr>
            <p:nvPr/>
          </p:nvSpPr>
          <p:spPr bwMode="auto">
            <a:xfrm>
              <a:off x="1632" y="2160"/>
              <a:ext cx="0" cy="576"/>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50202" name="Line 8"/>
            <p:cNvSpPr>
              <a:spLocks noChangeShapeType="1"/>
            </p:cNvSpPr>
            <p:nvPr/>
          </p:nvSpPr>
          <p:spPr bwMode="auto">
            <a:xfrm>
              <a:off x="2304" y="2160"/>
              <a:ext cx="0" cy="576"/>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50203" name="Line 9"/>
            <p:cNvSpPr>
              <a:spLocks noChangeShapeType="1"/>
            </p:cNvSpPr>
            <p:nvPr/>
          </p:nvSpPr>
          <p:spPr bwMode="auto">
            <a:xfrm>
              <a:off x="2928" y="2160"/>
              <a:ext cx="0" cy="576"/>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50204" name="Line 10"/>
            <p:cNvSpPr>
              <a:spLocks noChangeShapeType="1"/>
            </p:cNvSpPr>
            <p:nvPr/>
          </p:nvSpPr>
          <p:spPr bwMode="auto">
            <a:xfrm>
              <a:off x="3552" y="2160"/>
              <a:ext cx="0" cy="576"/>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50205" name="Line 11"/>
            <p:cNvSpPr>
              <a:spLocks noChangeShapeType="1"/>
            </p:cNvSpPr>
            <p:nvPr/>
          </p:nvSpPr>
          <p:spPr bwMode="auto">
            <a:xfrm>
              <a:off x="4224" y="2160"/>
              <a:ext cx="0" cy="576"/>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50206" name="Line 12"/>
            <p:cNvSpPr>
              <a:spLocks noChangeShapeType="1"/>
            </p:cNvSpPr>
            <p:nvPr/>
          </p:nvSpPr>
          <p:spPr bwMode="auto">
            <a:xfrm>
              <a:off x="4896" y="2160"/>
              <a:ext cx="0" cy="576"/>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grpSp>
      <p:sp>
        <p:nvSpPr>
          <p:cNvPr id="248845" name="WordArt 13"/>
          <p:cNvSpPr>
            <a:spLocks noChangeArrowheads="1" noChangeShapeType="1" noTextEdit="1"/>
          </p:cNvSpPr>
          <p:nvPr/>
        </p:nvSpPr>
        <p:spPr bwMode="auto">
          <a:xfrm>
            <a:off x="2438400" y="3581400"/>
            <a:ext cx="228600" cy="585788"/>
          </a:xfrm>
          <a:prstGeom prst="rect">
            <a:avLst/>
          </a:prstGeom>
        </p:spPr>
        <p:txBody>
          <a:bodyPr wrap="none" fromWordArt="1">
            <a:prstTxWarp prst="textSlantUp">
              <a:avLst>
                <a:gd name="adj" fmla="val 0"/>
              </a:avLst>
            </a:prstTxWarp>
          </a:bodyPr>
          <a:lstStyle/>
          <a:p>
            <a:pPr algn="ctr"/>
            <a:r>
              <a:rPr lang="ar-SA" sz="3600" kern="10">
                <a:ln w="9525">
                  <a:solidFill>
                    <a:srgbClr val="FF0000"/>
                  </a:solidFill>
                  <a:round/>
                  <a:headEnd/>
                  <a:tailEnd/>
                </a:ln>
                <a:solidFill>
                  <a:srgbClr val="FF0000"/>
                </a:solidFill>
              </a:rPr>
              <a:t>1</a:t>
            </a:r>
          </a:p>
        </p:txBody>
      </p:sp>
      <p:sp>
        <p:nvSpPr>
          <p:cNvPr id="248846" name="WordArt 14"/>
          <p:cNvSpPr>
            <a:spLocks noChangeArrowheads="1" noChangeShapeType="1" noTextEdit="1"/>
          </p:cNvSpPr>
          <p:nvPr/>
        </p:nvSpPr>
        <p:spPr bwMode="auto">
          <a:xfrm>
            <a:off x="8686800" y="3581400"/>
            <a:ext cx="228600" cy="585788"/>
          </a:xfrm>
          <a:prstGeom prst="rect">
            <a:avLst/>
          </a:prstGeom>
        </p:spPr>
        <p:txBody>
          <a:bodyPr wrap="none" fromWordArt="1">
            <a:prstTxWarp prst="textSlantUp">
              <a:avLst>
                <a:gd name="adj" fmla="val 0"/>
              </a:avLst>
            </a:prstTxWarp>
          </a:bodyPr>
          <a:lstStyle/>
          <a:p>
            <a:pPr algn="ctr"/>
            <a:r>
              <a:rPr lang="ar-SA" sz="3600" kern="10">
                <a:ln w="9525">
                  <a:solidFill>
                    <a:srgbClr val="FF0000"/>
                  </a:solidFill>
                  <a:round/>
                  <a:headEnd/>
                  <a:tailEnd/>
                </a:ln>
                <a:solidFill>
                  <a:srgbClr val="FF0000"/>
                </a:solidFill>
              </a:rPr>
              <a:t>1</a:t>
            </a:r>
          </a:p>
        </p:txBody>
      </p:sp>
      <p:sp>
        <p:nvSpPr>
          <p:cNvPr id="248847" name="WordArt 15"/>
          <p:cNvSpPr>
            <a:spLocks noChangeArrowheads="1" noChangeShapeType="1" noTextEdit="1"/>
          </p:cNvSpPr>
          <p:nvPr/>
        </p:nvSpPr>
        <p:spPr bwMode="auto">
          <a:xfrm>
            <a:off x="3429000" y="3581400"/>
            <a:ext cx="228600" cy="585788"/>
          </a:xfrm>
          <a:prstGeom prst="rect">
            <a:avLst/>
          </a:prstGeom>
        </p:spPr>
        <p:txBody>
          <a:bodyPr wrap="none" fromWordArt="1">
            <a:prstTxWarp prst="textSlantUp">
              <a:avLst>
                <a:gd name="adj" fmla="val 0"/>
              </a:avLst>
            </a:prstTxWarp>
          </a:bodyPr>
          <a:lstStyle/>
          <a:p>
            <a:pPr algn="ctr"/>
            <a:r>
              <a:rPr lang="ar-SA" sz="3600" kern="10">
                <a:ln w="9525">
                  <a:solidFill>
                    <a:srgbClr val="006600"/>
                  </a:solidFill>
                  <a:round/>
                  <a:headEnd/>
                  <a:tailEnd/>
                </a:ln>
                <a:solidFill>
                  <a:srgbClr val="006600"/>
                </a:solidFill>
              </a:rPr>
              <a:t>0</a:t>
            </a:r>
          </a:p>
        </p:txBody>
      </p:sp>
      <p:sp>
        <p:nvSpPr>
          <p:cNvPr id="248848" name="WordArt 16"/>
          <p:cNvSpPr>
            <a:spLocks noChangeArrowheads="1" noChangeShapeType="1" noTextEdit="1"/>
          </p:cNvSpPr>
          <p:nvPr/>
        </p:nvSpPr>
        <p:spPr bwMode="auto">
          <a:xfrm>
            <a:off x="6553200" y="3581400"/>
            <a:ext cx="228600" cy="585788"/>
          </a:xfrm>
          <a:prstGeom prst="rect">
            <a:avLst/>
          </a:prstGeom>
        </p:spPr>
        <p:txBody>
          <a:bodyPr wrap="none" fromWordArt="1">
            <a:prstTxWarp prst="textSlantUp">
              <a:avLst>
                <a:gd name="adj" fmla="val 0"/>
              </a:avLst>
            </a:prstTxWarp>
          </a:bodyPr>
          <a:lstStyle/>
          <a:p>
            <a:pPr algn="ctr"/>
            <a:r>
              <a:rPr lang="ar-SA" sz="3600" kern="10">
                <a:ln w="9525">
                  <a:solidFill>
                    <a:srgbClr val="006600"/>
                  </a:solidFill>
                  <a:round/>
                  <a:headEnd/>
                  <a:tailEnd/>
                </a:ln>
                <a:solidFill>
                  <a:srgbClr val="006600"/>
                </a:solidFill>
              </a:rPr>
              <a:t>0</a:t>
            </a:r>
          </a:p>
        </p:txBody>
      </p:sp>
      <p:sp>
        <p:nvSpPr>
          <p:cNvPr id="248849" name="WordArt 17"/>
          <p:cNvSpPr>
            <a:spLocks noChangeArrowheads="1" noChangeShapeType="1" noTextEdit="1"/>
          </p:cNvSpPr>
          <p:nvPr/>
        </p:nvSpPr>
        <p:spPr bwMode="auto">
          <a:xfrm>
            <a:off x="7543800" y="3581400"/>
            <a:ext cx="228600" cy="585788"/>
          </a:xfrm>
          <a:prstGeom prst="rect">
            <a:avLst/>
          </a:prstGeom>
        </p:spPr>
        <p:txBody>
          <a:bodyPr wrap="none" fromWordArt="1">
            <a:prstTxWarp prst="textSlantUp">
              <a:avLst>
                <a:gd name="adj" fmla="val 0"/>
              </a:avLst>
            </a:prstTxWarp>
          </a:bodyPr>
          <a:lstStyle/>
          <a:p>
            <a:pPr algn="ctr"/>
            <a:r>
              <a:rPr lang="ar-SA" sz="3600" kern="10">
                <a:ln w="9525">
                  <a:solidFill>
                    <a:srgbClr val="006600"/>
                  </a:solidFill>
                  <a:round/>
                  <a:headEnd/>
                  <a:tailEnd/>
                </a:ln>
                <a:solidFill>
                  <a:srgbClr val="006600"/>
                </a:solidFill>
              </a:rPr>
              <a:t>0</a:t>
            </a:r>
          </a:p>
        </p:txBody>
      </p:sp>
      <p:sp>
        <p:nvSpPr>
          <p:cNvPr id="248850" name="Rectangle 18"/>
          <p:cNvSpPr>
            <a:spLocks noChangeArrowheads="1"/>
          </p:cNvSpPr>
          <p:nvPr/>
        </p:nvSpPr>
        <p:spPr bwMode="auto">
          <a:xfrm>
            <a:off x="9296400" y="3429000"/>
            <a:ext cx="1143000" cy="9144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248851" name="AutoShape 19"/>
          <p:cNvSpPr>
            <a:spLocks noChangeArrowheads="1"/>
          </p:cNvSpPr>
          <p:nvPr/>
        </p:nvSpPr>
        <p:spPr bwMode="auto">
          <a:xfrm>
            <a:off x="4800600" y="1905000"/>
            <a:ext cx="3733800" cy="838200"/>
          </a:xfrm>
          <a:prstGeom prst="wedgeRoundRectCallout">
            <a:avLst>
              <a:gd name="adj1" fmla="val 84440"/>
              <a:gd name="adj2" fmla="val 132199"/>
              <a:gd name="adj3" fmla="val 16667"/>
            </a:avLst>
          </a:prstGeom>
          <a:solidFill>
            <a:schemeClr val="tx2"/>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3600" b="1">
                <a:solidFill>
                  <a:schemeClr val="bg1"/>
                </a:solidFill>
                <a:latin typeface="Tahoma" panose="020B0604030504040204" pitchFamily="34" charset="0"/>
              </a:rPr>
              <a:t>تكافئ نبضة كهربائية</a:t>
            </a:r>
            <a:endParaRPr lang="en-US" sz="3600" b="1">
              <a:solidFill>
                <a:schemeClr val="bg1"/>
              </a:solidFill>
              <a:latin typeface="Tahoma" panose="020B0604030504040204" pitchFamily="34" charset="0"/>
            </a:endParaRPr>
          </a:p>
        </p:txBody>
      </p:sp>
      <p:sp>
        <p:nvSpPr>
          <p:cNvPr id="248852" name="WordArt 20"/>
          <p:cNvSpPr>
            <a:spLocks noChangeArrowheads="1" noChangeShapeType="1" noTextEdit="1"/>
          </p:cNvSpPr>
          <p:nvPr/>
        </p:nvSpPr>
        <p:spPr bwMode="auto">
          <a:xfrm>
            <a:off x="9753600" y="3581400"/>
            <a:ext cx="228600" cy="585788"/>
          </a:xfrm>
          <a:prstGeom prst="rect">
            <a:avLst/>
          </a:prstGeom>
        </p:spPr>
        <p:txBody>
          <a:bodyPr wrap="none" fromWordArt="1">
            <a:prstTxWarp prst="textSlantUp">
              <a:avLst>
                <a:gd name="adj" fmla="val 0"/>
              </a:avLst>
            </a:prstTxWarp>
          </a:bodyPr>
          <a:lstStyle/>
          <a:p>
            <a:pPr algn="ctr"/>
            <a:r>
              <a:rPr lang="ar-SA" sz="3600" kern="10">
                <a:ln w="9525">
                  <a:solidFill>
                    <a:srgbClr val="FF0000"/>
                  </a:solidFill>
                  <a:round/>
                  <a:headEnd/>
                  <a:tailEnd/>
                </a:ln>
                <a:solidFill>
                  <a:srgbClr val="FF0000"/>
                </a:solidFill>
              </a:rPr>
              <a:t>1</a:t>
            </a:r>
          </a:p>
        </p:txBody>
      </p:sp>
      <p:sp>
        <p:nvSpPr>
          <p:cNvPr id="248853" name="Rectangle 21"/>
          <p:cNvSpPr>
            <a:spLocks noChangeArrowheads="1"/>
          </p:cNvSpPr>
          <p:nvPr/>
        </p:nvSpPr>
        <p:spPr bwMode="auto">
          <a:xfrm>
            <a:off x="5181600" y="3429000"/>
            <a:ext cx="990600" cy="9144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248854" name="WordArt 22"/>
          <p:cNvSpPr>
            <a:spLocks noChangeArrowheads="1" noChangeShapeType="1" noTextEdit="1"/>
          </p:cNvSpPr>
          <p:nvPr/>
        </p:nvSpPr>
        <p:spPr bwMode="auto">
          <a:xfrm>
            <a:off x="5562600" y="3581400"/>
            <a:ext cx="228600" cy="585788"/>
          </a:xfrm>
          <a:prstGeom prst="rect">
            <a:avLst/>
          </a:prstGeom>
        </p:spPr>
        <p:txBody>
          <a:bodyPr wrap="none" fromWordArt="1">
            <a:prstTxWarp prst="textSlantUp">
              <a:avLst>
                <a:gd name="adj" fmla="val 0"/>
              </a:avLst>
            </a:prstTxWarp>
          </a:bodyPr>
          <a:lstStyle/>
          <a:p>
            <a:pPr algn="ctr"/>
            <a:r>
              <a:rPr lang="ar-SA" sz="3600" kern="10">
                <a:ln w="9525">
                  <a:solidFill>
                    <a:srgbClr val="006600"/>
                  </a:solidFill>
                  <a:round/>
                  <a:headEnd/>
                  <a:tailEnd/>
                </a:ln>
                <a:solidFill>
                  <a:srgbClr val="006600"/>
                </a:solidFill>
              </a:rPr>
              <a:t>0</a:t>
            </a:r>
          </a:p>
        </p:txBody>
      </p:sp>
      <p:sp>
        <p:nvSpPr>
          <p:cNvPr id="248855" name="AutoShape 23"/>
          <p:cNvSpPr>
            <a:spLocks noChangeArrowheads="1"/>
          </p:cNvSpPr>
          <p:nvPr/>
        </p:nvSpPr>
        <p:spPr bwMode="auto">
          <a:xfrm>
            <a:off x="3810000" y="5257800"/>
            <a:ext cx="5562600" cy="838200"/>
          </a:xfrm>
          <a:prstGeom prst="wedgeRoundRectCallout">
            <a:avLst>
              <a:gd name="adj1" fmla="val -14583"/>
              <a:gd name="adj2" fmla="val -159847"/>
              <a:gd name="adj3" fmla="val 16667"/>
            </a:avLst>
          </a:prstGeom>
          <a:solidFill>
            <a:srgbClr val="FF99CC"/>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3600" b="1">
                <a:solidFill>
                  <a:schemeClr val="bg1"/>
                </a:solidFill>
                <a:latin typeface="Tahoma" panose="020B0604030504040204" pitchFamily="34" charset="0"/>
              </a:rPr>
              <a:t>تكافئ عدم وجود نبضة كهربائية</a:t>
            </a:r>
            <a:endParaRPr lang="en-US" sz="3600" b="1">
              <a:solidFill>
                <a:schemeClr val="bg1"/>
              </a:solidFill>
              <a:latin typeface="Tahoma" panose="020B0604030504040204" pitchFamily="34" charset="0"/>
            </a:endParaRPr>
          </a:p>
        </p:txBody>
      </p:sp>
      <p:sp>
        <p:nvSpPr>
          <p:cNvPr id="248856" name="Rectangle 24"/>
          <p:cNvSpPr>
            <a:spLocks noChangeArrowheads="1"/>
          </p:cNvSpPr>
          <p:nvPr/>
        </p:nvSpPr>
        <p:spPr bwMode="auto">
          <a:xfrm>
            <a:off x="4114800" y="3429000"/>
            <a:ext cx="1066800" cy="9144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248857" name="WordArt 25"/>
          <p:cNvSpPr>
            <a:spLocks noChangeArrowheads="1" noChangeShapeType="1" noTextEdit="1"/>
          </p:cNvSpPr>
          <p:nvPr/>
        </p:nvSpPr>
        <p:spPr bwMode="auto">
          <a:xfrm>
            <a:off x="4495800" y="3581400"/>
            <a:ext cx="228600" cy="585788"/>
          </a:xfrm>
          <a:prstGeom prst="rect">
            <a:avLst/>
          </a:prstGeom>
        </p:spPr>
        <p:txBody>
          <a:bodyPr wrap="none" fromWordArt="1">
            <a:prstTxWarp prst="textSlantUp">
              <a:avLst>
                <a:gd name="adj" fmla="val 0"/>
              </a:avLst>
            </a:prstTxWarp>
          </a:bodyPr>
          <a:lstStyle/>
          <a:p>
            <a:pPr algn="ctr"/>
            <a:r>
              <a:rPr lang="ar-SA" sz="3600" kern="10">
                <a:ln w="9525">
                  <a:solidFill>
                    <a:srgbClr val="006600"/>
                  </a:solidFill>
                  <a:round/>
                  <a:headEnd/>
                  <a:tailEnd/>
                </a:ln>
                <a:solidFill>
                  <a:srgbClr val="006600"/>
                </a:solidFill>
              </a:rPr>
              <a:t>0</a:t>
            </a:r>
          </a:p>
        </p:txBody>
      </p:sp>
      <p:sp>
        <p:nvSpPr>
          <p:cNvPr id="248858" name="AutoShape 26"/>
          <p:cNvSpPr>
            <a:spLocks noChangeArrowheads="1"/>
          </p:cNvSpPr>
          <p:nvPr/>
        </p:nvSpPr>
        <p:spPr bwMode="auto">
          <a:xfrm>
            <a:off x="2667000" y="1905000"/>
            <a:ext cx="7467600" cy="838200"/>
          </a:xfrm>
          <a:prstGeom prst="wedgeRoundRectCallout">
            <a:avLst>
              <a:gd name="adj1" fmla="val -22213"/>
              <a:gd name="adj2" fmla="val 127083"/>
              <a:gd name="adj3" fmla="val 16667"/>
            </a:avLst>
          </a:prstGeom>
          <a:solidFill>
            <a:srgbClr val="800080"/>
          </a:solidFill>
          <a:ln w="9525">
            <a:solidFill>
              <a:srgbClr val="800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3600" b="1">
                <a:solidFill>
                  <a:srgbClr val="F7DDF2"/>
                </a:solidFill>
                <a:latin typeface="Tahoma" panose="020B0604030504040204" pitchFamily="34" charset="0"/>
              </a:rPr>
              <a:t>بت </a:t>
            </a:r>
            <a:r>
              <a:rPr lang="en-US" sz="3600" b="1">
                <a:solidFill>
                  <a:srgbClr val="F7DDF2"/>
                </a:solidFill>
                <a:latin typeface="Tahoma" panose="020B0604030504040204" pitchFamily="34" charset="0"/>
              </a:rPr>
              <a:t>Bit</a:t>
            </a:r>
            <a:r>
              <a:rPr lang="ar-SA" sz="3600" b="1">
                <a:solidFill>
                  <a:srgbClr val="F7DDF2"/>
                </a:solidFill>
                <a:latin typeface="Tahoma" panose="020B0604030504040204" pitchFamily="34" charset="0"/>
              </a:rPr>
              <a:t> خانة ثنائية (هي أصغر وحدة تخزين)</a:t>
            </a:r>
            <a:endParaRPr lang="en-US" sz="3600" b="1">
              <a:solidFill>
                <a:srgbClr val="F7DDF2"/>
              </a:solidFill>
              <a:latin typeface="Tahoma" panose="020B0604030504040204" pitchFamily="34" charset="0"/>
            </a:endParaRPr>
          </a:p>
        </p:txBody>
      </p:sp>
      <p:sp>
        <p:nvSpPr>
          <p:cNvPr id="248859" name="AutoShape 27"/>
          <p:cNvSpPr>
            <a:spLocks noChangeArrowheads="1"/>
          </p:cNvSpPr>
          <p:nvPr/>
        </p:nvSpPr>
        <p:spPr bwMode="auto">
          <a:xfrm>
            <a:off x="2331720" y="6019800"/>
            <a:ext cx="7620000" cy="838200"/>
          </a:xfrm>
          <a:prstGeom prst="wedgeRoundRectCallout">
            <a:avLst>
              <a:gd name="adj1" fmla="val -1625"/>
              <a:gd name="adj2" fmla="val -96593"/>
              <a:gd name="adj3" fmla="val 16667"/>
            </a:avLst>
          </a:prstGeom>
          <a:solidFill>
            <a:srgbClr val="FF99CC"/>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3600" b="1">
                <a:solidFill>
                  <a:schemeClr val="bg1"/>
                </a:solidFill>
                <a:latin typeface="Tahoma" panose="020B0604030504040204" pitchFamily="34" charset="0"/>
              </a:rPr>
              <a:t>بايت </a:t>
            </a:r>
            <a:r>
              <a:rPr lang="en-US" sz="3600" b="1">
                <a:solidFill>
                  <a:schemeClr val="bg1"/>
                </a:solidFill>
                <a:latin typeface="Tahoma" panose="020B0604030504040204" pitchFamily="34" charset="0"/>
              </a:rPr>
              <a:t>Byte</a:t>
            </a:r>
            <a:r>
              <a:rPr lang="ar-SA" sz="3600" b="1">
                <a:solidFill>
                  <a:schemeClr val="bg1"/>
                </a:solidFill>
                <a:latin typeface="Tahoma" panose="020B0604030504040204" pitchFamily="34" charset="0"/>
              </a:rPr>
              <a:t> محرف واحد (أصغر وحدة قياس)</a:t>
            </a:r>
            <a:endParaRPr lang="en-US" sz="3600" b="1">
              <a:solidFill>
                <a:schemeClr val="bg1"/>
              </a:solidFill>
              <a:latin typeface="Tahoma" panose="020B0604030504040204" pitchFamily="34" charset="0"/>
            </a:endParaRPr>
          </a:p>
        </p:txBody>
      </p:sp>
      <p:sp>
        <p:nvSpPr>
          <p:cNvPr id="248860" name="AutoShape 28"/>
          <p:cNvSpPr>
            <a:spLocks/>
          </p:cNvSpPr>
          <p:nvPr/>
        </p:nvSpPr>
        <p:spPr bwMode="auto">
          <a:xfrm rot="5400000">
            <a:off x="5905500" y="495300"/>
            <a:ext cx="685800" cy="8382000"/>
          </a:xfrm>
          <a:prstGeom prst="rightBrace">
            <a:avLst>
              <a:gd name="adj1" fmla="val 101852"/>
              <a:gd name="adj2" fmla="val 50000"/>
            </a:avLst>
          </a:prstGeom>
          <a:noFill/>
          <a:ln w="5715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248861" name="Rectangle 29"/>
          <p:cNvSpPr>
            <a:spLocks noChangeArrowheads="1"/>
          </p:cNvSpPr>
          <p:nvPr/>
        </p:nvSpPr>
        <p:spPr bwMode="auto">
          <a:xfrm>
            <a:off x="1752600" y="1676400"/>
            <a:ext cx="8763000" cy="3581400"/>
          </a:xfrm>
          <a:prstGeom prst="rect">
            <a:avLst/>
          </a:prstGeom>
          <a:solidFill>
            <a:schemeClr val="bg1"/>
          </a:solidFill>
          <a:ln w="76200" cmpd="tri">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rtl="1" eaLnBrk="1" hangingPunct="1">
              <a:defRPr/>
            </a:pPr>
            <a:r>
              <a:rPr lang="en-US" sz="4000" b="1">
                <a:solidFill>
                  <a:schemeClr val="hlink"/>
                </a:solidFill>
                <a:effectLst>
                  <a:outerShdw blurRad="38100" dist="38100" dir="2700000" algn="tl">
                    <a:srgbClr val="C0C0C0"/>
                  </a:outerShdw>
                </a:effectLst>
                <a:latin typeface="Tahoma" panose="020B0604030504040204" pitchFamily="34" charset="0"/>
              </a:rPr>
              <a:t>1</a:t>
            </a:r>
            <a:r>
              <a:rPr lang="ar-SA" b="1">
                <a:solidFill>
                  <a:schemeClr val="hlink"/>
                </a:solidFill>
                <a:effectLst>
                  <a:outerShdw blurRad="38100" dist="38100" dir="2700000" algn="tl">
                    <a:srgbClr val="C0C0C0"/>
                  </a:outerShdw>
                </a:effectLst>
                <a:latin typeface="Tahoma" panose="020B0604030504040204" pitchFamily="34" charset="0"/>
              </a:rPr>
              <a:t> </a:t>
            </a:r>
            <a:r>
              <a:rPr lang="ar-SA" sz="4000" b="1">
                <a:solidFill>
                  <a:srgbClr val="FF0000"/>
                </a:solidFill>
                <a:effectLst>
                  <a:outerShdw blurRad="38100" dist="38100" dir="2700000" algn="tl">
                    <a:srgbClr val="C0C0C0"/>
                  </a:outerShdw>
                </a:effectLst>
                <a:latin typeface="Tahoma" panose="020B0604030504040204" pitchFamily="34" charset="0"/>
              </a:rPr>
              <a:t>بايت</a:t>
            </a:r>
            <a:r>
              <a:rPr lang="ar-SA" sz="4000" b="1">
                <a:solidFill>
                  <a:schemeClr val="hlink"/>
                </a:solidFill>
                <a:effectLst>
                  <a:outerShdw blurRad="38100" dist="38100" dir="2700000" algn="tl">
                    <a:srgbClr val="C0C0C0"/>
                  </a:outerShdw>
                </a:effectLst>
                <a:latin typeface="Tahoma" panose="020B0604030504040204" pitchFamily="34" charset="0"/>
              </a:rPr>
              <a:t> = </a:t>
            </a:r>
            <a:r>
              <a:rPr lang="en-US" sz="4000" b="1">
                <a:solidFill>
                  <a:schemeClr val="hlink"/>
                </a:solidFill>
                <a:effectLst>
                  <a:outerShdw blurRad="38100" dist="38100" dir="2700000" algn="tl">
                    <a:srgbClr val="C0C0C0"/>
                  </a:outerShdw>
                </a:effectLst>
                <a:latin typeface="Tahoma" panose="020B0604030504040204" pitchFamily="34" charset="0"/>
              </a:rPr>
              <a:t>8 </a:t>
            </a:r>
            <a:r>
              <a:rPr lang="ar-SA" sz="4000" b="1">
                <a:solidFill>
                  <a:schemeClr val="hlink"/>
                </a:solidFill>
                <a:effectLst>
                  <a:outerShdw blurRad="38100" dist="38100" dir="2700000" algn="tl">
                    <a:srgbClr val="C0C0C0"/>
                  </a:outerShdw>
                </a:effectLst>
                <a:latin typeface="Tahoma" panose="020B0604030504040204" pitchFamily="34" charset="0"/>
              </a:rPr>
              <a:t> </a:t>
            </a:r>
            <a:r>
              <a:rPr lang="ar-SA" sz="4000" b="1">
                <a:solidFill>
                  <a:srgbClr val="FF0000"/>
                </a:solidFill>
                <a:effectLst>
                  <a:outerShdw blurRad="38100" dist="38100" dir="2700000" algn="tl">
                    <a:srgbClr val="C0C0C0"/>
                  </a:outerShdw>
                </a:effectLst>
                <a:latin typeface="Tahoma" panose="020B0604030504040204" pitchFamily="34" charset="0"/>
              </a:rPr>
              <a:t>بت</a:t>
            </a:r>
          </a:p>
          <a:p>
            <a:pPr algn="r" rtl="1" eaLnBrk="1" hangingPunct="1">
              <a:defRPr/>
            </a:pPr>
            <a:r>
              <a:rPr lang="en-US" sz="4000" b="1">
                <a:solidFill>
                  <a:schemeClr val="hlink"/>
                </a:solidFill>
                <a:effectLst>
                  <a:outerShdw blurRad="38100" dist="38100" dir="2700000" algn="tl">
                    <a:srgbClr val="C0C0C0"/>
                  </a:outerShdw>
                </a:effectLst>
                <a:latin typeface="Tahoma" panose="020B0604030504040204" pitchFamily="34" charset="0"/>
              </a:rPr>
              <a:t>1 </a:t>
            </a:r>
            <a:r>
              <a:rPr lang="ar-SA" sz="4000" b="1">
                <a:solidFill>
                  <a:schemeClr val="hlink"/>
                </a:solidFill>
                <a:effectLst>
                  <a:outerShdw blurRad="38100" dist="38100" dir="2700000" algn="tl">
                    <a:srgbClr val="C0C0C0"/>
                  </a:outerShdw>
                </a:effectLst>
                <a:latin typeface="Tahoma" panose="020B0604030504040204" pitchFamily="34" charset="0"/>
              </a:rPr>
              <a:t> </a:t>
            </a:r>
            <a:r>
              <a:rPr lang="ar-SA" sz="4000" b="1">
                <a:solidFill>
                  <a:srgbClr val="FF0000"/>
                </a:solidFill>
                <a:effectLst>
                  <a:outerShdw blurRad="38100" dist="38100" dir="2700000" algn="tl">
                    <a:srgbClr val="C0C0C0"/>
                  </a:outerShdw>
                </a:effectLst>
                <a:latin typeface="Tahoma" panose="020B0604030504040204" pitchFamily="34" charset="0"/>
              </a:rPr>
              <a:t>كيلو بايت</a:t>
            </a:r>
            <a:r>
              <a:rPr lang="ar-SA" sz="4000" b="1">
                <a:solidFill>
                  <a:schemeClr val="hlink"/>
                </a:solidFill>
                <a:effectLst>
                  <a:outerShdw blurRad="38100" dist="38100" dir="2700000" algn="tl">
                    <a:srgbClr val="C0C0C0"/>
                  </a:outerShdw>
                </a:effectLst>
                <a:latin typeface="Tahoma" panose="020B0604030504040204" pitchFamily="34" charset="0"/>
              </a:rPr>
              <a:t> = </a:t>
            </a:r>
            <a:r>
              <a:rPr lang="en-US" sz="4000" b="1">
                <a:solidFill>
                  <a:schemeClr val="hlink"/>
                </a:solidFill>
                <a:effectLst>
                  <a:outerShdw blurRad="38100" dist="38100" dir="2700000" algn="tl">
                    <a:srgbClr val="C0C0C0"/>
                  </a:outerShdw>
                </a:effectLst>
                <a:latin typeface="Tahoma" panose="020B0604030504040204" pitchFamily="34" charset="0"/>
              </a:rPr>
              <a:t>1024</a:t>
            </a:r>
            <a:r>
              <a:rPr lang="ar-SA" sz="4000" b="1">
                <a:solidFill>
                  <a:schemeClr val="hlink"/>
                </a:solidFill>
                <a:effectLst>
                  <a:outerShdw blurRad="38100" dist="38100" dir="2700000" algn="tl">
                    <a:srgbClr val="C0C0C0"/>
                  </a:outerShdw>
                </a:effectLst>
                <a:latin typeface="Tahoma" panose="020B0604030504040204" pitchFamily="34" charset="0"/>
              </a:rPr>
              <a:t>  </a:t>
            </a:r>
            <a:r>
              <a:rPr lang="ar-SA" sz="4000" b="1">
                <a:solidFill>
                  <a:srgbClr val="FF0000"/>
                </a:solidFill>
                <a:effectLst>
                  <a:outerShdw blurRad="38100" dist="38100" dir="2700000" algn="tl">
                    <a:srgbClr val="C0C0C0"/>
                  </a:outerShdw>
                </a:effectLst>
                <a:latin typeface="Tahoma" panose="020B0604030504040204" pitchFamily="34" charset="0"/>
              </a:rPr>
              <a:t>بايت تقريبا ألف بايت</a:t>
            </a:r>
          </a:p>
          <a:p>
            <a:pPr algn="r" rtl="1" eaLnBrk="1" hangingPunct="1">
              <a:defRPr/>
            </a:pPr>
            <a:r>
              <a:rPr lang="en-US" sz="4000" b="1">
                <a:solidFill>
                  <a:schemeClr val="hlink"/>
                </a:solidFill>
                <a:effectLst>
                  <a:outerShdw blurRad="38100" dist="38100" dir="2700000" algn="tl">
                    <a:srgbClr val="C0C0C0"/>
                  </a:outerShdw>
                </a:effectLst>
                <a:latin typeface="Tahoma" panose="020B0604030504040204" pitchFamily="34" charset="0"/>
              </a:rPr>
              <a:t>1</a:t>
            </a:r>
            <a:r>
              <a:rPr lang="ar-SA" sz="4000" b="1">
                <a:solidFill>
                  <a:schemeClr val="hlink"/>
                </a:solidFill>
                <a:effectLst>
                  <a:outerShdw blurRad="38100" dist="38100" dir="2700000" algn="tl">
                    <a:srgbClr val="C0C0C0"/>
                  </a:outerShdw>
                </a:effectLst>
                <a:latin typeface="Tahoma" panose="020B0604030504040204" pitchFamily="34" charset="0"/>
              </a:rPr>
              <a:t> </a:t>
            </a:r>
            <a:r>
              <a:rPr lang="ar-SA" sz="4000" b="1">
                <a:solidFill>
                  <a:srgbClr val="FF0000"/>
                </a:solidFill>
                <a:effectLst>
                  <a:outerShdw blurRad="38100" dist="38100" dir="2700000" algn="tl">
                    <a:srgbClr val="C0C0C0"/>
                  </a:outerShdw>
                </a:effectLst>
                <a:latin typeface="Tahoma" panose="020B0604030504040204" pitchFamily="34" charset="0"/>
              </a:rPr>
              <a:t>ميغا بايت</a:t>
            </a:r>
            <a:r>
              <a:rPr lang="ar-SA" sz="4000" b="1">
                <a:solidFill>
                  <a:schemeClr val="hlink"/>
                </a:solidFill>
                <a:effectLst>
                  <a:outerShdw blurRad="38100" dist="38100" dir="2700000" algn="tl">
                    <a:srgbClr val="C0C0C0"/>
                  </a:outerShdw>
                </a:effectLst>
                <a:latin typeface="Tahoma" panose="020B0604030504040204" pitchFamily="34" charset="0"/>
              </a:rPr>
              <a:t> = </a:t>
            </a:r>
            <a:r>
              <a:rPr lang="en-US" sz="4000" b="1">
                <a:solidFill>
                  <a:schemeClr val="hlink"/>
                </a:solidFill>
                <a:effectLst>
                  <a:outerShdw blurRad="38100" dist="38100" dir="2700000" algn="tl">
                    <a:srgbClr val="C0C0C0"/>
                  </a:outerShdw>
                </a:effectLst>
                <a:latin typeface="Tahoma" panose="020B0604030504040204" pitchFamily="34" charset="0"/>
              </a:rPr>
              <a:t>1024</a:t>
            </a:r>
            <a:r>
              <a:rPr lang="ar-SA" sz="4000" b="1">
                <a:solidFill>
                  <a:schemeClr val="hlink"/>
                </a:solidFill>
                <a:effectLst>
                  <a:outerShdw blurRad="38100" dist="38100" dir="2700000" algn="tl">
                    <a:srgbClr val="C0C0C0"/>
                  </a:outerShdw>
                </a:effectLst>
                <a:latin typeface="Tahoma" panose="020B0604030504040204" pitchFamily="34" charset="0"/>
              </a:rPr>
              <a:t> </a:t>
            </a:r>
            <a:r>
              <a:rPr lang="ar-SA" sz="4000" b="1">
                <a:solidFill>
                  <a:srgbClr val="FF0000"/>
                </a:solidFill>
                <a:effectLst>
                  <a:outerShdw blurRad="38100" dist="38100" dir="2700000" algn="tl">
                    <a:srgbClr val="C0C0C0"/>
                  </a:outerShdw>
                </a:effectLst>
                <a:latin typeface="Tahoma" panose="020B0604030504040204" pitchFamily="34" charset="0"/>
              </a:rPr>
              <a:t>كيلو بايت تقريبا مليون بايت</a:t>
            </a:r>
          </a:p>
          <a:p>
            <a:pPr algn="r" rtl="1" eaLnBrk="1" hangingPunct="1">
              <a:defRPr/>
            </a:pPr>
            <a:r>
              <a:rPr lang="en-US" sz="4000" b="1">
                <a:solidFill>
                  <a:schemeClr val="hlink"/>
                </a:solidFill>
                <a:effectLst>
                  <a:outerShdw blurRad="38100" dist="38100" dir="2700000" algn="tl">
                    <a:srgbClr val="C0C0C0"/>
                  </a:outerShdw>
                </a:effectLst>
                <a:latin typeface="Tahoma" panose="020B0604030504040204" pitchFamily="34" charset="0"/>
              </a:rPr>
              <a:t>1</a:t>
            </a:r>
            <a:r>
              <a:rPr lang="ar-SA" sz="4000" b="1">
                <a:solidFill>
                  <a:schemeClr val="hlink"/>
                </a:solidFill>
                <a:effectLst>
                  <a:outerShdw blurRad="38100" dist="38100" dir="2700000" algn="tl">
                    <a:srgbClr val="C0C0C0"/>
                  </a:outerShdw>
                </a:effectLst>
                <a:latin typeface="Tahoma" panose="020B0604030504040204" pitchFamily="34" charset="0"/>
              </a:rPr>
              <a:t> </a:t>
            </a:r>
            <a:r>
              <a:rPr lang="ar-SA" sz="4000" b="1">
                <a:solidFill>
                  <a:srgbClr val="FF0000"/>
                </a:solidFill>
                <a:effectLst>
                  <a:outerShdw blurRad="38100" dist="38100" dir="2700000" algn="tl">
                    <a:srgbClr val="C0C0C0"/>
                  </a:outerShdw>
                </a:effectLst>
                <a:latin typeface="Tahoma" panose="020B0604030504040204" pitchFamily="34" charset="0"/>
              </a:rPr>
              <a:t>جيجا بايت</a:t>
            </a:r>
            <a:r>
              <a:rPr lang="ar-SA" sz="4000" b="1">
                <a:solidFill>
                  <a:schemeClr val="hlink"/>
                </a:solidFill>
                <a:effectLst>
                  <a:outerShdw blurRad="38100" dist="38100" dir="2700000" algn="tl">
                    <a:srgbClr val="C0C0C0"/>
                  </a:outerShdw>
                </a:effectLst>
                <a:latin typeface="Tahoma" panose="020B0604030504040204" pitchFamily="34" charset="0"/>
              </a:rPr>
              <a:t> = </a:t>
            </a:r>
            <a:r>
              <a:rPr lang="en-US" sz="4000" b="1">
                <a:solidFill>
                  <a:schemeClr val="hlink"/>
                </a:solidFill>
                <a:effectLst>
                  <a:outerShdw blurRad="38100" dist="38100" dir="2700000" algn="tl">
                    <a:srgbClr val="C0C0C0"/>
                  </a:outerShdw>
                </a:effectLst>
                <a:latin typeface="Tahoma" panose="020B0604030504040204" pitchFamily="34" charset="0"/>
              </a:rPr>
              <a:t>1024</a:t>
            </a:r>
            <a:r>
              <a:rPr lang="ar-SA" sz="4000" b="1">
                <a:solidFill>
                  <a:schemeClr val="hlink"/>
                </a:solidFill>
                <a:effectLst>
                  <a:outerShdw blurRad="38100" dist="38100" dir="2700000" algn="tl">
                    <a:srgbClr val="C0C0C0"/>
                  </a:outerShdw>
                </a:effectLst>
                <a:latin typeface="Tahoma" panose="020B0604030504040204" pitchFamily="34" charset="0"/>
              </a:rPr>
              <a:t> </a:t>
            </a:r>
            <a:r>
              <a:rPr lang="ar-SA" sz="4000" b="1">
                <a:solidFill>
                  <a:srgbClr val="FF0000"/>
                </a:solidFill>
                <a:effectLst>
                  <a:outerShdw blurRad="38100" dist="38100" dir="2700000" algn="tl">
                    <a:srgbClr val="C0C0C0"/>
                  </a:outerShdw>
                </a:effectLst>
                <a:latin typeface="Tahoma" panose="020B0604030504040204" pitchFamily="34" charset="0"/>
              </a:rPr>
              <a:t>ميغا بايت تقريبا بليون بايت</a:t>
            </a:r>
          </a:p>
          <a:p>
            <a:pPr algn="r" rtl="1" eaLnBrk="1" hangingPunct="1">
              <a:defRPr/>
            </a:pPr>
            <a:r>
              <a:rPr lang="en-US" sz="4000" b="1">
                <a:solidFill>
                  <a:schemeClr val="hlink"/>
                </a:solidFill>
                <a:effectLst>
                  <a:outerShdw blurRad="38100" dist="38100" dir="2700000" algn="tl">
                    <a:srgbClr val="C0C0C0"/>
                  </a:outerShdw>
                </a:effectLst>
                <a:latin typeface="Tahoma" panose="020B0604030504040204" pitchFamily="34" charset="0"/>
              </a:rPr>
              <a:t>1</a:t>
            </a:r>
            <a:r>
              <a:rPr lang="ar-SA" sz="4000" b="1">
                <a:solidFill>
                  <a:schemeClr val="hlink"/>
                </a:solidFill>
                <a:effectLst>
                  <a:outerShdw blurRad="38100" dist="38100" dir="2700000" algn="tl">
                    <a:srgbClr val="C0C0C0"/>
                  </a:outerShdw>
                </a:effectLst>
                <a:latin typeface="Tahoma" panose="020B0604030504040204" pitchFamily="34" charset="0"/>
              </a:rPr>
              <a:t> </a:t>
            </a:r>
            <a:r>
              <a:rPr lang="ar-SA" sz="4000" b="1">
                <a:solidFill>
                  <a:srgbClr val="FF0000"/>
                </a:solidFill>
                <a:effectLst>
                  <a:outerShdw blurRad="38100" dist="38100" dir="2700000" algn="tl">
                    <a:srgbClr val="C0C0C0"/>
                  </a:outerShdw>
                </a:effectLst>
                <a:latin typeface="Tahoma" panose="020B0604030504040204" pitchFamily="34" charset="0"/>
              </a:rPr>
              <a:t>تيرا بايت</a:t>
            </a:r>
            <a:r>
              <a:rPr lang="ar-SA" sz="4000" b="1">
                <a:solidFill>
                  <a:schemeClr val="hlink"/>
                </a:solidFill>
                <a:effectLst>
                  <a:outerShdw blurRad="38100" dist="38100" dir="2700000" algn="tl">
                    <a:srgbClr val="C0C0C0"/>
                  </a:outerShdw>
                </a:effectLst>
                <a:latin typeface="Tahoma" panose="020B0604030504040204" pitchFamily="34" charset="0"/>
              </a:rPr>
              <a:t> = </a:t>
            </a:r>
            <a:r>
              <a:rPr lang="en-US" sz="4000" b="1">
                <a:solidFill>
                  <a:schemeClr val="hlink"/>
                </a:solidFill>
                <a:effectLst>
                  <a:outerShdw blurRad="38100" dist="38100" dir="2700000" algn="tl">
                    <a:srgbClr val="C0C0C0"/>
                  </a:outerShdw>
                </a:effectLst>
                <a:latin typeface="Tahoma" panose="020B0604030504040204" pitchFamily="34" charset="0"/>
              </a:rPr>
              <a:t>1024</a:t>
            </a:r>
            <a:r>
              <a:rPr lang="ar-SA" sz="4000" b="1">
                <a:solidFill>
                  <a:schemeClr val="hlink"/>
                </a:solidFill>
                <a:effectLst>
                  <a:outerShdw blurRad="38100" dist="38100" dir="2700000" algn="tl">
                    <a:srgbClr val="C0C0C0"/>
                  </a:outerShdw>
                </a:effectLst>
                <a:latin typeface="Tahoma" panose="020B0604030504040204" pitchFamily="34" charset="0"/>
              </a:rPr>
              <a:t> </a:t>
            </a:r>
            <a:r>
              <a:rPr lang="ar-SA" sz="4000" b="1">
                <a:solidFill>
                  <a:srgbClr val="FF0000"/>
                </a:solidFill>
                <a:effectLst>
                  <a:outerShdw blurRad="38100" dist="38100" dir="2700000" algn="tl">
                    <a:srgbClr val="C0C0C0"/>
                  </a:outerShdw>
                </a:effectLst>
                <a:latin typeface="Tahoma" panose="020B0604030504040204" pitchFamily="34" charset="0"/>
              </a:rPr>
              <a:t>جيجا بايت </a:t>
            </a:r>
            <a:endParaRPr lang="en-US" sz="4000" b="1">
              <a:solidFill>
                <a:srgbClr val="FF0000"/>
              </a:solidFill>
              <a:effectLst>
                <a:outerShdw blurRad="38100" dist="38100" dir="2700000" algn="tl">
                  <a:srgbClr val="C0C0C0"/>
                </a:outerShdw>
              </a:effectLst>
              <a:latin typeface="Tahoma" panose="020B0604030504040204" pitchFamily="34" charset="0"/>
            </a:endParaRPr>
          </a:p>
        </p:txBody>
      </p:sp>
    </p:spTree>
    <p:extLst>
      <p:ext uri="{BB962C8B-B14F-4D97-AF65-F5344CB8AC3E}">
        <p14:creationId xmlns:p14="http://schemas.microsoft.com/office/powerpoint/2010/main" val="3465856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8852"/>
                                        </p:tgtEl>
                                        <p:attrNameLst>
                                          <p:attrName>style.visibility</p:attrName>
                                        </p:attrNameLst>
                                      </p:cBhvr>
                                      <p:to>
                                        <p:strVal val="visible"/>
                                      </p:to>
                                    </p:set>
                                    <p:animEffect transition="in" filter="dissolve">
                                      <p:cBhvr>
                                        <p:cTn id="7" dur="500"/>
                                        <p:tgtEl>
                                          <p:spTgt spid="2488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8846"/>
                                        </p:tgtEl>
                                        <p:attrNameLst>
                                          <p:attrName>style.visibility</p:attrName>
                                        </p:attrNameLst>
                                      </p:cBhvr>
                                      <p:to>
                                        <p:strVal val="visible"/>
                                      </p:to>
                                    </p:set>
                                    <p:animEffect transition="in" filter="dissolve">
                                      <p:cBhvr>
                                        <p:cTn id="12" dur="500"/>
                                        <p:tgtEl>
                                          <p:spTgt spid="24884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8849"/>
                                        </p:tgtEl>
                                        <p:attrNameLst>
                                          <p:attrName>style.visibility</p:attrName>
                                        </p:attrNameLst>
                                      </p:cBhvr>
                                      <p:to>
                                        <p:strVal val="visible"/>
                                      </p:to>
                                    </p:set>
                                    <p:animEffect transition="in" filter="dissolve">
                                      <p:cBhvr>
                                        <p:cTn id="17" dur="500"/>
                                        <p:tgtEl>
                                          <p:spTgt spid="24884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8848"/>
                                        </p:tgtEl>
                                        <p:attrNameLst>
                                          <p:attrName>style.visibility</p:attrName>
                                        </p:attrNameLst>
                                      </p:cBhvr>
                                      <p:to>
                                        <p:strVal val="visible"/>
                                      </p:to>
                                    </p:set>
                                    <p:animEffect transition="in" filter="dissolve">
                                      <p:cBhvr>
                                        <p:cTn id="22" dur="500"/>
                                        <p:tgtEl>
                                          <p:spTgt spid="24884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48854"/>
                                        </p:tgtEl>
                                        <p:attrNameLst>
                                          <p:attrName>style.visibility</p:attrName>
                                        </p:attrNameLst>
                                      </p:cBhvr>
                                      <p:to>
                                        <p:strVal val="visible"/>
                                      </p:to>
                                    </p:set>
                                    <p:animEffect transition="in" filter="dissolve">
                                      <p:cBhvr>
                                        <p:cTn id="27" dur="500"/>
                                        <p:tgtEl>
                                          <p:spTgt spid="24885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48857"/>
                                        </p:tgtEl>
                                        <p:attrNameLst>
                                          <p:attrName>style.visibility</p:attrName>
                                        </p:attrNameLst>
                                      </p:cBhvr>
                                      <p:to>
                                        <p:strVal val="visible"/>
                                      </p:to>
                                    </p:set>
                                    <p:animEffect transition="in" filter="dissolve">
                                      <p:cBhvr>
                                        <p:cTn id="32" dur="500"/>
                                        <p:tgtEl>
                                          <p:spTgt spid="24885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48847"/>
                                        </p:tgtEl>
                                        <p:attrNameLst>
                                          <p:attrName>style.visibility</p:attrName>
                                        </p:attrNameLst>
                                      </p:cBhvr>
                                      <p:to>
                                        <p:strVal val="visible"/>
                                      </p:to>
                                    </p:set>
                                    <p:animEffect transition="in" filter="dissolve">
                                      <p:cBhvr>
                                        <p:cTn id="37" dur="500"/>
                                        <p:tgtEl>
                                          <p:spTgt spid="24884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48845"/>
                                        </p:tgtEl>
                                        <p:attrNameLst>
                                          <p:attrName>style.visibility</p:attrName>
                                        </p:attrNameLst>
                                      </p:cBhvr>
                                      <p:to>
                                        <p:strVal val="visible"/>
                                      </p:to>
                                    </p:set>
                                    <p:animEffect transition="in" filter="dissolve">
                                      <p:cBhvr>
                                        <p:cTn id="42" dur="500"/>
                                        <p:tgtEl>
                                          <p:spTgt spid="24884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1" presetClass="entr" presetSubtype="4" fill="hold" grpId="0" nodeType="clickEffect">
                                  <p:stCondLst>
                                    <p:cond delay="0"/>
                                  </p:stCondLst>
                                  <p:childTnLst>
                                    <p:set>
                                      <p:cBhvr>
                                        <p:cTn id="46" dur="1" fill="hold">
                                          <p:stCondLst>
                                            <p:cond delay="0"/>
                                          </p:stCondLst>
                                        </p:cTn>
                                        <p:tgtEl>
                                          <p:spTgt spid="248850"/>
                                        </p:tgtEl>
                                        <p:attrNameLst>
                                          <p:attrName>style.visibility</p:attrName>
                                        </p:attrNameLst>
                                      </p:cBhvr>
                                      <p:to>
                                        <p:strVal val="visible"/>
                                      </p:to>
                                    </p:set>
                                    <p:animEffect transition="in" filter="wheel(4)">
                                      <p:cBhvr>
                                        <p:cTn id="47" dur="2000"/>
                                        <p:tgtEl>
                                          <p:spTgt spid="24885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12" fill="hold" grpId="0" nodeType="clickEffect">
                                  <p:stCondLst>
                                    <p:cond delay="0"/>
                                  </p:stCondLst>
                                  <p:childTnLst>
                                    <p:set>
                                      <p:cBhvr>
                                        <p:cTn id="51" dur="1" fill="hold">
                                          <p:stCondLst>
                                            <p:cond delay="0"/>
                                          </p:stCondLst>
                                        </p:cTn>
                                        <p:tgtEl>
                                          <p:spTgt spid="248851"/>
                                        </p:tgtEl>
                                        <p:attrNameLst>
                                          <p:attrName>style.visibility</p:attrName>
                                        </p:attrNameLst>
                                      </p:cBhvr>
                                      <p:to>
                                        <p:strVal val="visible"/>
                                      </p:to>
                                    </p:set>
                                    <p:animEffect transition="in" filter="strips(downLeft)">
                                      <p:cBhvr>
                                        <p:cTn id="52" dur="1000"/>
                                        <p:tgtEl>
                                          <p:spTgt spid="24885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xit" presetSubtype="16" fill="hold" grpId="1" nodeType="clickEffect">
                                  <p:stCondLst>
                                    <p:cond delay="0"/>
                                  </p:stCondLst>
                                  <p:childTnLst>
                                    <p:animEffect transition="out" filter="box(in)">
                                      <p:cBhvr>
                                        <p:cTn id="56" dur="500"/>
                                        <p:tgtEl>
                                          <p:spTgt spid="248850"/>
                                        </p:tgtEl>
                                      </p:cBhvr>
                                    </p:animEffect>
                                    <p:set>
                                      <p:cBhvr>
                                        <p:cTn id="57" dur="1" fill="hold">
                                          <p:stCondLst>
                                            <p:cond delay="499"/>
                                          </p:stCondLst>
                                        </p:cTn>
                                        <p:tgtEl>
                                          <p:spTgt spid="248850"/>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8" presetClass="exit" presetSubtype="16" fill="hold" grpId="1" nodeType="clickEffect">
                                  <p:stCondLst>
                                    <p:cond delay="0"/>
                                  </p:stCondLst>
                                  <p:childTnLst>
                                    <p:animEffect transition="out" filter="diamond(in)">
                                      <p:cBhvr>
                                        <p:cTn id="61" dur="2000"/>
                                        <p:tgtEl>
                                          <p:spTgt spid="248851"/>
                                        </p:tgtEl>
                                      </p:cBhvr>
                                    </p:animEffect>
                                    <p:set>
                                      <p:cBhvr>
                                        <p:cTn id="62" dur="1" fill="hold">
                                          <p:stCondLst>
                                            <p:cond delay="1999"/>
                                          </p:stCondLst>
                                        </p:cTn>
                                        <p:tgtEl>
                                          <p:spTgt spid="248851"/>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21" presetClass="entr" presetSubtype="4" fill="hold" grpId="0" nodeType="clickEffect">
                                  <p:stCondLst>
                                    <p:cond delay="0"/>
                                  </p:stCondLst>
                                  <p:childTnLst>
                                    <p:set>
                                      <p:cBhvr>
                                        <p:cTn id="66" dur="1" fill="hold">
                                          <p:stCondLst>
                                            <p:cond delay="0"/>
                                          </p:stCondLst>
                                        </p:cTn>
                                        <p:tgtEl>
                                          <p:spTgt spid="248853"/>
                                        </p:tgtEl>
                                        <p:attrNameLst>
                                          <p:attrName>style.visibility</p:attrName>
                                        </p:attrNameLst>
                                      </p:cBhvr>
                                      <p:to>
                                        <p:strVal val="visible"/>
                                      </p:to>
                                    </p:set>
                                    <p:animEffect transition="in" filter="wheel(4)">
                                      <p:cBhvr>
                                        <p:cTn id="67" dur="2000"/>
                                        <p:tgtEl>
                                          <p:spTgt spid="248853"/>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8" presetClass="entr" presetSubtype="12" fill="hold" grpId="0" nodeType="clickEffect">
                                  <p:stCondLst>
                                    <p:cond delay="0"/>
                                  </p:stCondLst>
                                  <p:childTnLst>
                                    <p:set>
                                      <p:cBhvr>
                                        <p:cTn id="71" dur="1" fill="hold">
                                          <p:stCondLst>
                                            <p:cond delay="0"/>
                                          </p:stCondLst>
                                        </p:cTn>
                                        <p:tgtEl>
                                          <p:spTgt spid="248855"/>
                                        </p:tgtEl>
                                        <p:attrNameLst>
                                          <p:attrName>style.visibility</p:attrName>
                                        </p:attrNameLst>
                                      </p:cBhvr>
                                      <p:to>
                                        <p:strVal val="visible"/>
                                      </p:to>
                                    </p:set>
                                    <p:animEffect transition="in" filter="strips(downLeft)">
                                      <p:cBhvr>
                                        <p:cTn id="72" dur="1000"/>
                                        <p:tgtEl>
                                          <p:spTgt spid="248855"/>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4" presetClass="exit" presetSubtype="16" fill="hold" grpId="1" nodeType="clickEffect">
                                  <p:stCondLst>
                                    <p:cond delay="0"/>
                                  </p:stCondLst>
                                  <p:childTnLst>
                                    <p:animEffect transition="out" filter="box(in)">
                                      <p:cBhvr>
                                        <p:cTn id="76" dur="500"/>
                                        <p:tgtEl>
                                          <p:spTgt spid="248853"/>
                                        </p:tgtEl>
                                      </p:cBhvr>
                                    </p:animEffect>
                                    <p:set>
                                      <p:cBhvr>
                                        <p:cTn id="77" dur="1" fill="hold">
                                          <p:stCondLst>
                                            <p:cond delay="499"/>
                                          </p:stCondLst>
                                        </p:cTn>
                                        <p:tgtEl>
                                          <p:spTgt spid="248853"/>
                                        </p:tgtEl>
                                        <p:attrNameLst>
                                          <p:attrName>style.visibility</p:attrName>
                                        </p:attrNameLst>
                                      </p:cBhvr>
                                      <p:to>
                                        <p:strVal val="hidden"/>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8" presetClass="exit" presetSubtype="16" fill="hold" grpId="1" nodeType="clickEffect">
                                  <p:stCondLst>
                                    <p:cond delay="0"/>
                                  </p:stCondLst>
                                  <p:childTnLst>
                                    <p:animEffect transition="out" filter="diamond(in)">
                                      <p:cBhvr>
                                        <p:cTn id="81" dur="2000"/>
                                        <p:tgtEl>
                                          <p:spTgt spid="248855"/>
                                        </p:tgtEl>
                                      </p:cBhvr>
                                    </p:animEffect>
                                    <p:set>
                                      <p:cBhvr>
                                        <p:cTn id="82" dur="1" fill="hold">
                                          <p:stCondLst>
                                            <p:cond delay="1999"/>
                                          </p:stCondLst>
                                        </p:cTn>
                                        <p:tgtEl>
                                          <p:spTgt spid="248855"/>
                                        </p:tgtEl>
                                        <p:attrNameLst>
                                          <p:attrName>style.visibility</p:attrName>
                                        </p:attrNameLst>
                                      </p:cBhvr>
                                      <p:to>
                                        <p:strVal val="hidden"/>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21" presetClass="entr" presetSubtype="4" fill="hold" grpId="0" nodeType="clickEffect">
                                  <p:stCondLst>
                                    <p:cond delay="0"/>
                                  </p:stCondLst>
                                  <p:childTnLst>
                                    <p:set>
                                      <p:cBhvr>
                                        <p:cTn id="86" dur="1" fill="hold">
                                          <p:stCondLst>
                                            <p:cond delay="0"/>
                                          </p:stCondLst>
                                        </p:cTn>
                                        <p:tgtEl>
                                          <p:spTgt spid="248856"/>
                                        </p:tgtEl>
                                        <p:attrNameLst>
                                          <p:attrName>style.visibility</p:attrName>
                                        </p:attrNameLst>
                                      </p:cBhvr>
                                      <p:to>
                                        <p:strVal val="visible"/>
                                      </p:to>
                                    </p:set>
                                    <p:animEffect transition="in" filter="wheel(4)">
                                      <p:cBhvr>
                                        <p:cTn id="87" dur="2000"/>
                                        <p:tgtEl>
                                          <p:spTgt spid="248856"/>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18" presetClass="entr" presetSubtype="12" fill="hold" grpId="0" nodeType="clickEffect">
                                  <p:stCondLst>
                                    <p:cond delay="0"/>
                                  </p:stCondLst>
                                  <p:childTnLst>
                                    <p:set>
                                      <p:cBhvr>
                                        <p:cTn id="91" dur="1" fill="hold">
                                          <p:stCondLst>
                                            <p:cond delay="0"/>
                                          </p:stCondLst>
                                        </p:cTn>
                                        <p:tgtEl>
                                          <p:spTgt spid="248858"/>
                                        </p:tgtEl>
                                        <p:attrNameLst>
                                          <p:attrName>style.visibility</p:attrName>
                                        </p:attrNameLst>
                                      </p:cBhvr>
                                      <p:to>
                                        <p:strVal val="visible"/>
                                      </p:to>
                                    </p:set>
                                    <p:animEffect transition="in" filter="strips(downLeft)">
                                      <p:cBhvr>
                                        <p:cTn id="92" dur="1000"/>
                                        <p:tgtEl>
                                          <p:spTgt spid="248858"/>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42" presetClass="entr" presetSubtype="0" fill="hold" grpId="0" nodeType="clickEffect">
                                  <p:stCondLst>
                                    <p:cond delay="0"/>
                                  </p:stCondLst>
                                  <p:childTnLst>
                                    <p:set>
                                      <p:cBhvr>
                                        <p:cTn id="96" dur="1" fill="hold">
                                          <p:stCondLst>
                                            <p:cond delay="0"/>
                                          </p:stCondLst>
                                        </p:cTn>
                                        <p:tgtEl>
                                          <p:spTgt spid="248860"/>
                                        </p:tgtEl>
                                        <p:attrNameLst>
                                          <p:attrName>style.visibility</p:attrName>
                                        </p:attrNameLst>
                                      </p:cBhvr>
                                      <p:to>
                                        <p:strVal val="visible"/>
                                      </p:to>
                                    </p:set>
                                    <p:animEffect transition="in" filter="fade">
                                      <p:cBhvr>
                                        <p:cTn id="97" dur="1000"/>
                                        <p:tgtEl>
                                          <p:spTgt spid="248860"/>
                                        </p:tgtEl>
                                      </p:cBhvr>
                                    </p:animEffect>
                                    <p:anim calcmode="lin" valueType="num">
                                      <p:cBhvr>
                                        <p:cTn id="98" dur="1000" fill="hold"/>
                                        <p:tgtEl>
                                          <p:spTgt spid="248860"/>
                                        </p:tgtEl>
                                        <p:attrNameLst>
                                          <p:attrName>ppt_x</p:attrName>
                                        </p:attrNameLst>
                                      </p:cBhvr>
                                      <p:tavLst>
                                        <p:tav tm="0">
                                          <p:val>
                                            <p:strVal val="#ppt_x"/>
                                          </p:val>
                                        </p:tav>
                                        <p:tav tm="100000">
                                          <p:val>
                                            <p:strVal val="#ppt_x"/>
                                          </p:val>
                                        </p:tav>
                                      </p:tavLst>
                                    </p:anim>
                                    <p:anim calcmode="lin" valueType="num">
                                      <p:cBhvr>
                                        <p:cTn id="99" dur="1000" fill="hold"/>
                                        <p:tgtEl>
                                          <p:spTgt spid="248860"/>
                                        </p:tgtEl>
                                        <p:attrNameLst>
                                          <p:attrName>ppt_y</p:attrName>
                                        </p:attrNameLst>
                                      </p:cBhvr>
                                      <p:tavLst>
                                        <p:tav tm="0">
                                          <p:val>
                                            <p:strVal val="#ppt_y+.1"/>
                                          </p:val>
                                        </p:tav>
                                        <p:tav tm="100000">
                                          <p:val>
                                            <p:strVal val="#ppt_y"/>
                                          </p:val>
                                        </p:tav>
                                      </p:tavLst>
                                    </p:anim>
                                  </p:childTnLst>
                                </p:cTn>
                              </p:par>
                            </p:childTnLst>
                          </p:cTn>
                        </p:par>
                      </p:childTnLst>
                    </p:cTn>
                  </p:par>
                  <p:par>
                    <p:cTn id="100" fill="hold" nodeType="clickPar">
                      <p:stCondLst>
                        <p:cond delay="indefinite"/>
                      </p:stCondLst>
                      <p:childTnLst>
                        <p:par>
                          <p:cTn id="101" fill="hold" nodeType="withGroup">
                            <p:stCondLst>
                              <p:cond delay="0"/>
                            </p:stCondLst>
                            <p:childTnLst>
                              <p:par>
                                <p:cTn id="102" presetID="18" presetClass="entr" presetSubtype="12" fill="hold" grpId="0" nodeType="clickEffect">
                                  <p:stCondLst>
                                    <p:cond delay="0"/>
                                  </p:stCondLst>
                                  <p:childTnLst>
                                    <p:set>
                                      <p:cBhvr>
                                        <p:cTn id="103" dur="1" fill="hold">
                                          <p:stCondLst>
                                            <p:cond delay="0"/>
                                          </p:stCondLst>
                                        </p:cTn>
                                        <p:tgtEl>
                                          <p:spTgt spid="248859"/>
                                        </p:tgtEl>
                                        <p:attrNameLst>
                                          <p:attrName>style.visibility</p:attrName>
                                        </p:attrNameLst>
                                      </p:cBhvr>
                                      <p:to>
                                        <p:strVal val="visible"/>
                                      </p:to>
                                    </p:set>
                                    <p:animEffect transition="in" filter="strips(downLeft)">
                                      <p:cBhvr>
                                        <p:cTn id="104" dur="1000"/>
                                        <p:tgtEl>
                                          <p:spTgt spid="248859"/>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248861"/>
                                        </p:tgtEl>
                                        <p:attrNameLst>
                                          <p:attrName>style.visibility</p:attrName>
                                        </p:attrNameLst>
                                      </p:cBhvr>
                                      <p:to>
                                        <p:strVal val="visible"/>
                                      </p:to>
                                    </p:set>
                                    <p:animEffect transition="in" filter="fade">
                                      <p:cBhvr>
                                        <p:cTn id="109" dur="2000"/>
                                        <p:tgtEl>
                                          <p:spTgt spid="2488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45" grpId="0" animBg="1"/>
      <p:bldP spid="248846" grpId="0" animBg="1"/>
      <p:bldP spid="248847" grpId="0" animBg="1"/>
      <p:bldP spid="248848" grpId="0" animBg="1"/>
      <p:bldP spid="248849" grpId="0" animBg="1"/>
      <p:bldP spid="248850" grpId="0" animBg="1"/>
      <p:bldP spid="248850" grpId="1" animBg="1"/>
      <p:bldP spid="248851" grpId="0" animBg="1"/>
      <p:bldP spid="248851" grpId="1" animBg="1"/>
      <p:bldP spid="248852" grpId="0" animBg="1"/>
      <p:bldP spid="248853" grpId="0" animBg="1"/>
      <p:bldP spid="248853" grpId="1" animBg="1"/>
      <p:bldP spid="248854" grpId="0" animBg="1"/>
      <p:bldP spid="248855" grpId="0" animBg="1"/>
      <p:bldP spid="248855" grpId="1" animBg="1"/>
      <p:bldP spid="248856" grpId="0" animBg="1"/>
      <p:bldP spid="248857" grpId="0" animBg="1"/>
      <p:bldP spid="248858" grpId="0" animBg="1"/>
      <p:bldP spid="248859" grpId="0" animBg="1"/>
      <p:bldP spid="248860" grpId="0" animBg="1"/>
      <p:bldP spid="24886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139440" y="137160"/>
            <a:ext cx="7793038" cy="1066800"/>
          </a:xfrm>
        </p:spPr>
        <p:txBody>
          <a:bodyPr>
            <a:normAutofit/>
          </a:bodyPr>
          <a:lstStyle/>
          <a:p>
            <a:pPr eaLnBrk="1" hangingPunct="1"/>
            <a:r>
              <a:rPr lang="ar-KW" sz="4000" b="1" dirty="0">
                <a:latin typeface="Sakkal Majalla" panose="02000000000000000000" pitchFamily="2" charset="-78"/>
                <a:cs typeface="Sakkal Majalla" panose="02000000000000000000" pitchFamily="2" charset="-78"/>
              </a:rPr>
              <a:t>وحدة المعالجة المركزية</a:t>
            </a:r>
            <a:r>
              <a:rPr lang="fr-CA" sz="4000" b="1" dirty="0">
                <a:latin typeface="Sakkal Majalla" panose="02000000000000000000" pitchFamily="2" charset="-78"/>
                <a:cs typeface="Sakkal Majalla" panose="02000000000000000000" pitchFamily="2" charset="-78"/>
              </a:rPr>
              <a:t>CPU</a:t>
            </a:r>
            <a:endParaRPr lang="en-US" sz="4000" b="1" dirty="0">
              <a:latin typeface="Sakkal Majalla" panose="02000000000000000000" pitchFamily="2" charset="-78"/>
              <a:cs typeface="Sakkal Majalla" panose="02000000000000000000" pitchFamily="2" charset="-78"/>
            </a:endParaRPr>
          </a:p>
        </p:txBody>
      </p:sp>
      <p:sp>
        <p:nvSpPr>
          <p:cNvPr id="34821" name="Rectangle 3"/>
          <p:cNvSpPr>
            <a:spLocks noGrp="1" noChangeArrowheads="1"/>
          </p:cNvSpPr>
          <p:nvPr>
            <p:ph idx="1"/>
          </p:nvPr>
        </p:nvSpPr>
        <p:spPr>
          <a:xfrm>
            <a:off x="1554480" y="1371600"/>
            <a:ext cx="9799320" cy="3886200"/>
          </a:xfrm>
        </p:spPr>
        <p:txBody>
          <a:bodyPr rtlCol="0">
            <a:normAutofit fontScale="92500" lnSpcReduction="10000"/>
          </a:bodyPr>
          <a:lstStyle/>
          <a:p>
            <a:pPr eaLnBrk="1" fontAlgn="auto" hangingPunct="1">
              <a:spcAft>
                <a:spcPts val="0"/>
              </a:spcAft>
              <a:defRPr/>
            </a:pPr>
            <a:r>
              <a:rPr lang="ar-SA" sz="4000" dirty="0"/>
              <a:t>تعتبر</a:t>
            </a:r>
            <a:r>
              <a:rPr lang="en-US" sz="4000" b="1" dirty="0">
                <a:solidFill>
                  <a:schemeClr val="hlink"/>
                </a:solidFill>
              </a:rPr>
              <a:t>CPU</a:t>
            </a:r>
            <a:r>
              <a:rPr lang="ar-SA" sz="4000" dirty="0"/>
              <a:t>(</a:t>
            </a:r>
            <a:r>
              <a:rPr lang="ar-SA" sz="4000" u="sng" dirty="0"/>
              <a:t>عقل/دماغ</a:t>
            </a:r>
            <a:r>
              <a:rPr lang="ar-SA" sz="4000" dirty="0"/>
              <a:t> الحاسب الآلي)وتسمى أيضا ب</a:t>
            </a:r>
            <a:r>
              <a:rPr lang="ar-KW" sz="4000" dirty="0"/>
              <a:t>المعالج المصغر(</a:t>
            </a:r>
            <a:r>
              <a:rPr lang="fr-CA" sz="4000" dirty="0" err="1"/>
              <a:t>MicroProcessor</a:t>
            </a:r>
            <a:r>
              <a:rPr lang="ar-KW" sz="4000" dirty="0"/>
              <a:t>) </a:t>
            </a:r>
          </a:p>
          <a:p>
            <a:pPr eaLnBrk="1" fontAlgn="auto" hangingPunct="1">
              <a:spcAft>
                <a:spcPts val="0"/>
              </a:spcAft>
              <a:defRPr/>
            </a:pPr>
            <a:r>
              <a:rPr lang="ar-KW" sz="4000" dirty="0"/>
              <a:t>هو عبارة عن مجموعة معقدة من الترانزستورات المستخدمة في معالجة البيانات.</a:t>
            </a:r>
          </a:p>
          <a:p>
            <a:pPr eaLnBrk="1" fontAlgn="auto" hangingPunct="1">
              <a:spcAft>
                <a:spcPts val="0"/>
              </a:spcAft>
              <a:defRPr/>
            </a:pPr>
            <a:r>
              <a:rPr lang="ar-KW" sz="4000" dirty="0"/>
              <a:t>وهو عبارة عن رقاقة صغيرة </a:t>
            </a:r>
          </a:p>
          <a:p>
            <a:pPr eaLnBrk="1" fontAlgn="auto" hangingPunct="1">
              <a:spcAft>
                <a:spcPts val="0"/>
              </a:spcAft>
              <a:buFontTx/>
              <a:buNone/>
              <a:defRPr/>
            </a:pPr>
            <a:r>
              <a:rPr lang="ar-KW" sz="4000" dirty="0"/>
              <a:t>  لا تتجاوز حجم علبة الكبريت.</a:t>
            </a:r>
          </a:p>
          <a:p>
            <a:pPr eaLnBrk="1" fontAlgn="auto" hangingPunct="1">
              <a:spcAft>
                <a:spcPts val="0"/>
              </a:spcAft>
              <a:defRPr/>
            </a:pPr>
            <a:r>
              <a:rPr lang="ar-KW" sz="4000" u="sng" dirty="0"/>
              <a:t>يثبت</a:t>
            </a:r>
            <a:r>
              <a:rPr lang="ar-KW" sz="4000" dirty="0"/>
              <a:t> المعالج مباشرة على اللوحة الأم.</a:t>
            </a:r>
          </a:p>
          <a:p>
            <a:pPr eaLnBrk="1" fontAlgn="auto" hangingPunct="1">
              <a:spcAft>
                <a:spcPts val="0"/>
              </a:spcAft>
              <a:defRPr/>
            </a:pPr>
            <a:endParaRPr lang="ar-KW" sz="4000" dirty="0"/>
          </a:p>
        </p:txBody>
      </p:sp>
      <p:sp>
        <p:nvSpPr>
          <p:cNvPr id="5120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88EF29E0-51A1-4EF2-8F92-7F370836DEC3}" type="slidenum">
              <a:rPr lang="ar-SA" sz="1200" smtClean="0">
                <a:latin typeface="Arial" panose="020B0604020202020204" pitchFamily="34" charset="0"/>
              </a:rPr>
              <a:pPr algn="l">
                <a:lnSpc>
                  <a:spcPct val="100000"/>
                </a:lnSpc>
                <a:spcBef>
                  <a:spcPct val="0"/>
                </a:spcBef>
                <a:buFontTx/>
                <a:buNone/>
              </a:pPr>
              <a:t>31</a:t>
            </a:fld>
            <a:endParaRPr lang="en-US" sz="1200" smtClean="0">
              <a:latin typeface="Arial" panose="020B0604020202020204" pitchFamily="34" charset="0"/>
            </a:endParaRPr>
          </a:p>
        </p:txBody>
      </p:sp>
      <p:pic>
        <p:nvPicPr>
          <p:cNvPr id="51205" name="Picture 4" descr="cpu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048000"/>
            <a:ext cx="224472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628781"/>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a:off x="2743200" y="276225"/>
            <a:ext cx="8229600" cy="698500"/>
          </a:xfrm>
        </p:spPr>
        <p:txBody>
          <a:bodyPr rtlCol="0">
            <a:normAutofit/>
          </a:bodyPr>
          <a:lstStyle/>
          <a:p>
            <a:pPr eaLnBrk="1" fontAlgn="auto" hangingPunct="1">
              <a:spcAft>
                <a:spcPts val="0"/>
              </a:spcAft>
              <a:defRPr/>
            </a:pPr>
            <a:r>
              <a:rPr lang="ar-KW" sz="4000" b="1" dirty="0">
                <a:latin typeface="Sakkal Majalla" panose="02000000000000000000" pitchFamily="2" charset="-78"/>
                <a:cs typeface="Sakkal Majalla" panose="02000000000000000000" pitchFamily="2" charset="-78"/>
              </a:rPr>
              <a:t>وحدة المعالجة المركزية</a:t>
            </a:r>
            <a:r>
              <a:rPr lang="fr-CA" sz="4000" b="1" dirty="0">
                <a:latin typeface="Sakkal Majalla" panose="02000000000000000000" pitchFamily="2" charset="-78"/>
                <a:cs typeface="Sakkal Majalla" panose="02000000000000000000" pitchFamily="2" charset="-78"/>
              </a:rPr>
              <a:t>CPU</a:t>
            </a:r>
            <a:endParaRPr lang="en-US" sz="4000" b="1" dirty="0">
              <a:latin typeface="Sakkal Majalla" panose="02000000000000000000" pitchFamily="2" charset="-78"/>
              <a:cs typeface="Sakkal Majalla" panose="02000000000000000000" pitchFamily="2" charset="-78"/>
            </a:endParaRPr>
          </a:p>
        </p:txBody>
      </p:sp>
      <p:sp>
        <p:nvSpPr>
          <p:cNvPr id="35844" name="Rectangle 3"/>
          <p:cNvSpPr>
            <a:spLocks noGrp="1" noChangeArrowheads="1"/>
          </p:cNvSpPr>
          <p:nvPr>
            <p:ph idx="1"/>
          </p:nvPr>
        </p:nvSpPr>
        <p:spPr>
          <a:xfrm>
            <a:off x="1828800" y="1295400"/>
            <a:ext cx="8610600" cy="4114800"/>
          </a:xfrm>
        </p:spPr>
        <p:txBody>
          <a:bodyPr rtlCol="0">
            <a:normAutofit lnSpcReduction="10000"/>
          </a:bodyPr>
          <a:lstStyle/>
          <a:p>
            <a:pPr eaLnBrk="1" fontAlgn="auto" hangingPunct="1">
              <a:spcAft>
                <a:spcPts val="0"/>
              </a:spcAft>
              <a:defRPr/>
            </a:pPr>
            <a:r>
              <a:rPr lang="ar-KW" sz="3600"/>
              <a:t>يميل المعالج الى </a:t>
            </a:r>
            <a:r>
              <a:rPr lang="ar-KW" sz="3600" u="sng"/>
              <a:t>السخونة</a:t>
            </a:r>
            <a:r>
              <a:rPr lang="ar-KW" sz="3600"/>
              <a:t> بسرعة بسبب حجم عمله المتصاعد ونتيجة للجهد الذي يخضع اليه ولتجنب الخلل والتلف يتم تركيب </a:t>
            </a:r>
            <a:r>
              <a:rPr lang="ar-KW" sz="3600" u="sng"/>
              <a:t>مروحة تبريد</a:t>
            </a:r>
            <a:r>
              <a:rPr lang="ar-KW" sz="3600"/>
              <a:t> وحوض حراري مباشرة فوق قطعة المعالج.</a:t>
            </a:r>
          </a:p>
          <a:p>
            <a:pPr eaLnBrk="1" fontAlgn="auto" hangingPunct="1">
              <a:spcAft>
                <a:spcPts val="0"/>
              </a:spcAft>
              <a:defRPr/>
            </a:pPr>
            <a:r>
              <a:rPr lang="ar-KW" sz="3600"/>
              <a:t>تقاس طاقة المعالج وأدائه بالميجاهرتز</a:t>
            </a:r>
            <a:r>
              <a:rPr lang="fr-CA" sz="3600"/>
              <a:t>MHZ</a:t>
            </a:r>
            <a:r>
              <a:rPr lang="ar-KW" sz="3600"/>
              <a:t>وهو عبارة عن </a:t>
            </a:r>
            <a:r>
              <a:rPr lang="ar-KW" sz="3600" u="sng"/>
              <a:t>مليون دورة للثانية</a:t>
            </a:r>
            <a:r>
              <a:rPr lang="ar-KW" sz="3600"/>
              <a:t> وفي كل دورة ينتقل دفع البيانات مابين الموصلات الخارجية للمعالج المصغر والشبكة التي بداخله.</a:t>
            </a:r>
            <a:endParaRPr lang="en-US" sz="3600"/>
          </a:p>
        </p:txBody>
      </p:sp>
      <p:sp>
        <p:nvSpPr>
          <p:cNvPr id="5222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B0B5EE54-02D4-4BB0-9258-FE3D6A9B15C3}" type="slidenum">
              <a:rPr lang="ar-SA" sz="1200" smtClean="0">
                <a:latin typeface="Arial" panose="020B0604020202020204" pitchFamily="34" charset="0"/>
              </a:rPr>
              <a:pPr algn="l">
                <a:lnSpc>
                  <a:spcPct val="100000"/>
                </a:lnSpc>
                <a:spcBef>
                  <a:spcPct val="0"/>
                </a:spcBef>
                <a:buFontTx/>
                <a:buNone/>
              </a:pPr>
              <a:t>32</a:t>
            </a:fld>
            <a:endParaRPr lang="en-US" sz="1200" smtClean="0">
              <a:latin typeface="Arial" panose="020B0604020202020204" pitchFamily="34" charset="0"/>
            </a:endParaRPr>
          </a:p>
        </p:txBody>
      </p:sp>
    </p:spTree>
    <p:extLst>
      <p:ext uri="{BB962C8B-B14F-4D97-AF65-F5344CB8AC3E}">
        <p14:creationId xmlns:p14="http://schemas.microsoft.com/office/powerpoint/2010/main" val="423395468"/>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5"/>
          <p:cNvSpPr>
            <a:spLocks noGrp="1" noChangeArrowheads="1"/>
          </p:cNvSpPr>
          <p:nvPr>
            <p:ph type="title"/>
          </p:nvPr>
        </p:nvSpPr>
        <p:spPr>
          <a:xfrm>
            <a:off x="2788920" y="7143"/>
            <a:ext cx="8229600" cy="960438"/>
          </a:xfrm>
          <a:noFill/>
        </p:spPr>
        <p:txBody>
          <a:bodyPr anchor="b">
            <a:normAutofit/>
          </a:bodyPr>
          <a:lstStyle/>
          <a:p>
            <a:pPr eaLnBrk="1" hangingPunct="1"/>
            <a:r>
              <a:rPr lang="ar-KW" sz="4000" b="1" dirty="0">
                <a:latin typeface="Sakkal Majalla" panose="02000000000000000000" pitchFamily="2" charset="-78"/>
                <a:cs typeface="Sakkal Majalla" panose="02000000000000000000" pitchFamily="2" charset="-78"/>
              </a:rPr>
              <a:t>وحدة المعالجة المركزية</a:t>
            </a:r>
            <a:r>
              <a:rPr lang="fr-CA" sz="4000" b="1" dirty="0">
                <a:latin typeface="Sakkal Majalla" panose="02000000000000000000" pitchFamily="2" charset="-78"/>
                <a:cs typeface="Sakkal Majalla" panose="02000000000000000000" pitchFamily="2" charset="-78"/>
              </a:rPr>
              <a:t>CPU</a:t>
            </a:r>
            <a:endParaRPr lang="en-US" sz="4000" b="1" dirty="0">
              <a:latin typeface="Sakkal Majalla" panose="02000000000000000000" pitchFamily="2" charset="-78"/>
              <a:cs typeface="Sakkal Majalla" panose="02000000000000000000" pitchFamily="2" charset="-78"/>
            </a:endParaRPr>
          </a:p>
        </p:txBody>
      </p:sp>
      <p:sp>
        <p:nvSpPr>
          <p:cNvPr id="53251" name="Rectangle 3"/>
          <p:cNvSpPr>
            <a:spLocks noGrp="1" noChangeArrowheads="1"/>
          </p:cNvSpPr>
          <p:nvPr>
            <p:ph type="body" sz="half" idx="1"/>
          </p:nvPr>
        </p:nvSpPr>
        <p:spPr>
          <a:xfrm>
            <a:off x="1981200" y="1600200"/>
            <a:ext cx="8305800" cy="2438400"/>
          </a:xfrm>
        </p:spPr>
        <p:txBody>
          <a:bodyPr/>
          <a:lstStyle/>
          <a:p>
            <a:pPr eaLnBrk="1" hangingPunct="1">
              <a:lnSpc>
                <a:spcPct val="80000"/>
              </a:lnSpc>
              <a:buFontTx/>
              <a:buNone/>
            </a:pPr>
            <a:r>
              <a:rPr lang="ar-KW" sz="3600" smtClean="0"/>
              <a:t>في الوقت الحاضر أصبحت سرعة المعالجات تتجاوز </a:t>
            </a:r>
            <a:r>
              <a:rPr lang="ar-KW" sz="3600" smtClean="0">
                <a:solidFill>
                  <a:schemeClr val="hlink"/>
                </a:solidFill>
              </a:rPr>
              <a:t>3000ميجاهرتز</a:t>
            </a:r>
            <a:r>
              <a:rPr lang="ar-KW" sz="3600" smtClean="0"/>
              <a:t>.</a:t>
            </a:r>
          </a:p>
          <a:p>
            <a:pPr eaLnBrk="1" hangingPunct="1">
              <a:lnSpc>
                <a:spcPct val="80000"/>
              </a:lnSpc>
            </a:pPr>
            <a:r>
              <a:rPr lang="ar-KW" sz="3600" smtClean="0">
                <a:solidFill>
                  <a:schemeClr val="hlink"/>
                </a:solidFill>
              </a:rPr>
              <a:t>المعالج</a:t>
            </a:r>
            <a:r>
              <a:rPr lang="ar-KW" sz="3600" smtClean="0"/>
              <a:t> </a:t>
            </a:r>
            <a:r>
              <a:rPr lang="ar-SA" sz="3600" smtClean="0"/>
              <a:t>هو الذي يؤثر</a:t>
            </a:r>
            <a:r>
              <a:rPr lang="ar-KW" sz="3600" smtClean="0"/>
              <a:t>على سرعة وأداء الجهاز بشكل عام.</a:t>
            </a:r>
            <a:endParaRPr lang="en-US" sz="3600" smtClean="0">
              <a:cs typeface="Arial" panose="020B0604020202020204" pitchFamily="34" charset="0"/>
            </a:endParaRPr>
          </a:p>
        </p:txBody>
      </p:sp>
      <p:pic>
        <p:nvPicPr>
          <p:cNvPr id="53252" name="Picture 7" descr="Pentium II Photo"/>
          <p:cNvPicPr>
            <a:picLocks noGrp="1" noChangeAspect="1" noChangeArrowheads="1"/>
          </p:cNvPicPr>
          <p:nvPr>
            <p:ph sz="half" idx="2"/>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4419600" y="4343400"/>
            <a:ext cx="4267200" cy="1908175"/>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3253" name="عنصر نائب لرقم الشريحة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367CD9C2-D163-4E25-B22A-481CA7CEEAFB}" type="slidenum">
              <a:rPr lang="ar-SA" sz="1200" smtClean="0">
                <a:latin typeface="Arial" panose="020B0604020202020204" pitchFamily="34" charset="0"/>
              </a:rPr>
              <a:pPr algn="l">
                <a:lnSpc>
                  <a:spcPct val="100000"/>
                </a:lnSpc>
                <a:spcBef>
                  <a:spcPct val="0"/>
                </a:spcBef>
                <a:buFontTx/>
                <a:buNone/>
              </a:pPr>
              <a:t>33</a:t>
            </a:fld>
            <a:endParaRPr lang="en-US" sz="1200" smtClean="0">
              <a:latin typeface="Arial" panose="020B0604020202020204" pitchFamily="34" charset="0"/>
            </a:endParaRPr>
          </a:p>
        </p:txBody>
      </p:sp>
    </p:spTree>
    <p:extLst>
      <p:ext uri="{BB962C8B-B14F-4D97-AF65-F5344CB8AC3E}">
        <p14:creationId xmlns:p14="http://schemas.microsoft.com/office/powerpoint/2010/main" val="419486659"/>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185160" y="304800"/>
            <a:ext cx="8229600" cy="698500"/>
          </a:xfrm>
        </p:spPr>
        <p:txBody>
          <a:bodyPr>
            <a:normAutofit/>
          </a:bodyPr>
          <a:lstStyle/>
          <a:p>
            <a:pPr eaLnBrk="1" hangingPunct="1"/>
            <a:r>
              <a:rPr lang="ar-KW" sz="4000" b="1" dirty="0">
                <a:latin typeface="Sakkal Majalla" panose="02000000000000000000" pitchFamily="2" charset="-78"/>
                <a:cs typeface="Sakkal Majalla" panose="02000000000000000000" pitchFamily="2" charset="-78"/>
              </a:rPr>
              <a:t>الساعة أو مولد الإشارات الدورية </a:t>
            </a:r>
            <a:r>
              <a:rPr lang="fr-CA" sz="4000" b="1" dirty="0" err="1">
                <a:latin typeface="Sakkal Majalla" panose="02000000000000000000" pitchFamily="2" charset="-78"/>
                <a:cs typeface="Sakkal Majalla" panose="02000000000000000000" pitchFamily="2" charset="-78"/>
              </a:rPr>
              <a:t>Clock</a:t>
            </a:r>
            <a:endParaRPr lang="en-US" sz="4000" b="1" dirty="0">
              <a:latin typeface="Sakkal Majalla" panose="02000000000000000000" pitchFamily="2" charset="-78"/>
              <a:cs typeface="Sakkal Majalla" panose="02000000000000000000" pitchFamily="2" charset="-78"/>
            </a:endParaRPr>
          </a:p>
        </p:txBody>
      </p:sp>
      <p:sp>
        <p:nvSpPr>
          <p:cNvPr id="54275" name="Rectangle 3"/>
          <p:cNvSpPr>
            <a:spLocks noGrp="1" noChangeArrowheads="1"/>
          </p:cNvSpPr>
          <p:nvPr>
            <p:ph idx="1"/>
          </p:nvPr>
        </p:nvSpPr>
        <p:spPr>
          <a:xfrm>
            <a:off x="1905000" y="1447800"/>
            <a:ext cx="8574088" cy="4114800"/>
          </a:xfrm>
        </p:spPr>
        <p:txBody>
          <a:bodyPr/>
          <a:lstStyle/>
          <a:p>
            <a:pPr eaLnBrk="1" hangingPunct="1"/>
            <a:r>
              <a:rPr lang="ar-SA" b="1" smtClean="0"/>
              <a:t>هو ساعة صغيرة مصنوعة من مادة الكوارتز والتي تتميز بأنها تعطي نبضات منتظمة طوال مرور التيار الكهربائي فيها</a:t>
            </a:r>
          </a:p>
          <a:p>
            <a:pPr eaLnBrk="1" hangingPunct="1"/>
            <a:r>
              <a:rPr lang="ar-SA" b="1" smtClean="0"/>
              <a:t>هذه النبضات هي التي تنظم عمل الحاسب، حيث أن الحاسب جهاز متعدد المهام يعمل بنظام المقاطعات وهذه الساعة هي التي تنظم هذه المقاطعات حيث تعطي للمعالج ثلاث نبضات مثلاً ثم للذاكرة أربع نبضات وهكذا (عدد النبضات هو على سبيل المثال لا الحصر).</a:t>
            </a:r>
          </a:p>
          <a:p>
            <a:pPr eaLnBrk="1" hangingPunct="1"/>
            <a:r>
              <a:rPr lang="ar-SA" b="1" smtClean="0"/>
              <a:t>هذه الساعة تختلف عن ساعة النظام التي تحدد الوقت. </a:t>
            </a:r>
            <a:r>
              <a:rPr lang="ar-SA" smtClean="0"/>
              <a:t> </a:t>
            </a:r>
            <a:endParaRPr lang="en-US" sz="4000" smtClean="0">
              <a:cs typeface="Arial" panose="020B0604020202020204" pitchFamily="34" charset="0"/>
            </a:endParaRPr>
          </a:p>
        </p:txBody>
      </p:sp>
      <p:sp>
        <p:nvSpPr>
          <p:cNvPr id="5427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F7574B1E-B998-4D89-B34D-4981D5D63775}" type="slidenum">
              <a:rPr lang="ar-SA" sz="1200" smtClean="0">
                <a:latin typeface="Arial" panose="020B0604020202020204" pitchFamily="34" charset="0"/>
              </a:rPr>
              <a:pPr algn="l">
                <a:lnSpc>
                  <a:spcPct val="100000"/>
                </a:lnSpc>
                <a:spcBef>
                  <a:spcPct val="0"/>
                </a:spcBef>
                <a:buFontTx/>
                <a:buNone/>
              </a:pPr>
              <a:t>34</a:t>
            </a:fld>
            <a:endParaRPr lang="en-US" sz="1200" smtClean="0">
              <a:latin typeface="Arial" panose="020B0604020202020204" pitchFamily="34" charset="0"/>
            </a:endParaRPr>
          </a:p>
        </p:txBody>
      </p:sp>
    </p:spTree>
    <p:extLst>
      <p:ext uri="{BB962C8B-B14F-4D97-AF65-F5344CB8AC3E}">
        <p14:creationId xmlns:p14="http://schemas.microsoft.com/office/powerpoint/2010/main" val="172132800"/>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3352800" y="304800"/>
            <a:ext cx="8214360" cy="503238"/>
          </a:xfrm>
        </p:spPr>
        <p:txBody>
          <a:bodyPr>
            <a:noAutofit/>
          </a:bodyPr>
          <a:lstStyle/>
          <a:p>
            <a:pPr eaLnBrk="1" hangingPunct="1"/>
            <a:r>
              <a:rPr lang="ar-SA" sz="4000" b="1" dirty="0">
                <a:latin typeface="Sakkal Majalla" panose="02000000000000000000" pitchFamily="2" charset="-78"/>
                <a:cs typeface="Sakkal Majalla" panose="02000000000000000000" pitchFamily="2" charset="-78"/>
              </a:rPr>
              <a:t>رسم توضيحي يوضح كيف تقسم الساعة العمل وتنظمه</a:t>
            </a:r>
            <a:endParaRPr lang="en-US" sz="4000" b="1" dirty="0">
              <a:latin typeface="Sakkal Majalla" panose="02000000000000000000" pitchFamily="2" charset="-78"/>
              <a:cs typeface="Sakkal Majalla" panose="02000000000000000000" pitchFamily="2" charset="-78"/>
            </a:endParaRPr>
          </a:p>
        </p:txBody>
      </p:sp>
      <p:sp>
        <p:nvSpPr>
          <p:cNvPr id="55299"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A1AA95D5-C77D-4DED-990C-3C8FB4CC8D4D}" type="slidenum">
              <a:rPr lang="ar-SA" sz="1200" smtClean="0">
                <a:latin typeface="Arial" panose="020B0604020202020204" pitchFamily="34" charset="0"/>
              </a:rPr>
              <a:pPr algn="l">
                <a:lnSpc>
                  <a:spcPct val="100000"/>
                </a:lnSpc>
                <a:spcBef>
                  <a:spcPct val="0"/>
                </a:spcBef>
                <a:buFontTx/>
                <a:buNone/>
              </a:pPr>
              <a:t>35</a:t>
            </a:fld>
            <a:endParaRPr lang="en-US" sz="1200" smtClean="0">
              <a:latin typeface="Arial" panose="020B0604020202020204" pitchFamily="34" charset="0"/>
            </a:endParaRPr>
          </a:p>
        </p:txBody>
      </p:sp>
      <p:grpSp>
        <p:nvGrpSpPr>
          <p:cNvPr id="55300" name="Group 4"/>
          <p:cNvGrpSpPr>
            <a:grpSpLocks/>
          </p:cNvGrpSpPr>
          <p:nvPr/>
        </p:nvGrpSpPr>
        <p:grpSpPr bwMode="auto">
          <a:xfrm>
            <a:off x="2438400" y="2026920"/>
            <a:ext cx="6812280" cy="3992880"/>
            <a:chOff x="2160" y="2340"/>
            <a:chExt cx="6840" cy="3420"/>
          </a:xfrm>
        </p:grpSpPr>
        <p:sp>
          <p:nvSpPr>
            <p:cNvPr id="55303" name="Rectangle 5"/>
            <p:cNvSpPr>
              <a:spLocks noChangeArrowheads="1"/>
            </p:cNvSpPr>
            <p:nvPr/>
          </p:nvSpPr>
          <p:spPr bwMode="auto">
            <a:xfrm>
              <a:off x="2160" y="2340"/>
              <a:ext cx="6840" cy="3420"/>
            </a:xfrm>
            <a:prstGeom prst="rect">
              <a:avLst/>
            </a:prstGeom>
            <a:solidFill>
              <a:srgbClr val="FFFFFF"/>
            </a:solidFill>
            <a:ln w="28575">
              <a:solidFill>
                <a:srgbClr val="000000"/>
              </a:solidFill>
              <a:miter lim="800000"/>
              <a:headEnd/>
              <a:tailEnd/>
            </a:ln>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55304" name="Freeform 6"/>
            <p:cNvSpPr>
              <a:spLocks/>
            </p:cNvSpPr>
            <p:nvPr/>
          </p:nvSpPr>
          <p:spPr bwMode="auto">
            <a:xfrm>
              <a:off x="2700" y="3060"/>
              <a:ext cx="5220" cy="1050"/>
            </a:xfrm>
            <a:custGeom>
              <a:avLst/>
              <a:gdLst>
                <a:gd name="T0" fmla="*/ 0 w 5220"/>
                <a:gd name="T1" fmla="*/ 930 h 1050"/>
                <a:gd name="T2" fmla="*/ 360 w 5220"/>
                <a:gd name="T3" fmla="*/ 30 h 1050"/>
                <a:gd name="T4" fmla="*/ 720 w 5220"/>
                <a:gd name="T5" fmla="*/ 930 h 1050"/>
                <a:gd name="T6" fmla="*/ 1260 w 5220"/>
                <a:gd name="T7" fmla="*/ 30 h 1050"/>
                <a:gd name="T8" fmla="*/ 1620 w 5220"/>
                <a:gd name="T9" fmla="*/ 930 h 1050"/>
                <a:gd name="T10" fmla="*/ 2160 w 5220"/>
                <a:gd name="T11" fmla="*/ 30 h 1050"/>
                <a:gd name="T12" fmla="*/ 2520 w 5220"/>
                <a:gd name="T13" fmla="*/ 930 h 1050"/>
                <a:gd name="T14" fmla="*/ 3060 w 5220"/>
                <a:gd name="T15" fmla="*/ 30 h 1050"/>
                <a:gd name="T16" fmla="*/ 3420 w 5220"/>
                <a:gd name="T17" fmla="*/ 750 h 1050"/>
                <a:gd name="T18" fmla="*/ 3600 w 5220"/>
                <a:gd name="T19" fmla="*/ 930 h 1050"/>
                <a:gd name="T20" fmla="*/ 3960 w 5220"/>
                <a:gd name="T21" fmla="*/ 30 h 1050"/>
                <a:gd name="T22" fmla="*/ 4320 w 5220"/>
                <a:gd name="T23" fmla="*/ 930 h 1050"/>
                <a:gd name="T24" fmla="*/ 4860 w 5220"/>
                <a:gd name="T25" fmla="*/ 30 h 1050"/>
                <a:gd name="T26" fmla="*/ 5220 w 5220"/>
                <a:gd name="T27" fmla="*/ 930 h 10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220" h="1050">
                  <a:moveTo>
                    <a:pt x="0" y="930"/>
                  </a:moveTo>
                  <a:cubicBezTo>
                    <a:pt x="120" y="480"/>
                    <a:pt x="240" y="30"/>
                    <a:pt x="360" y="30"/>
                  </a:cubicBezTo>
                  <a:cubicBezTo>
                    <a:pt x="480" y="30"/>
                    <a:pt x="570" y="930"/>
                    <a:pt x="720" y="930"/>
                  </a:cubicBezTo>
                  <a:cubicBezTo>
                    <a:pt x="870" y="930"/>
                    <a:pt x="1110" y="30"/>
                    <a:pt x="1260" y="30"/>
                  </a:cubicBezTo>
                  <a:cubicBezTo>
                    <a:pt x="1410" y="30"/>
                    <a:pt x="1470" y="930"/>
                    <a:pt x="1620" y="930"/>
                  </a:cubicBezTo>
                  <a:cubicBezTo>
                    <a:pt x="1770" y="930"/>
                    <a:pt x="2010" y="30"/>
                    <a:pt x="2160" y="30"/>
                  </a:cubicBezTo>
                  <a:cubicBezTo>
                    <a:pt x="2310" y="30"/>
                    <a:pt x="2370" y="930"/>
                    <a:pt x="2520" y="930"/>
                  </a:cubicBezTo>
                  <a:cubicBezTo>
                    <a:pt x="2670" y="930"/>
                    <a:pt x="2910" y="60"/>
                    <a:pt x="3060" y="30"/>
                  </a:cubicBezTo>
                  <a:cubicBezTo>
                    <a:pt x="3210" y="0"/>
                    <a:pt x="3330" y="600"/>
                    <a:pt x="3420" y="750"/>
                  </a:cubicBezTo>
                  <a:cubicBezTo>
                    <a:pt x="3510" y="900"/>
                    <a:pt x="3510" y="1050"/>
                    <a:pt x="3600" y="930"/>
                  </a:cubicBezTo>
                  <a:cubicBezTo>
                    <a:pt x="3690" y="810"/>
                    <a:pt x="3840" y="30"/>
                    <a:pt x="3960" y="30"/>
                  </a:cubicBezTo>
                  <a:cubicBezTo>
                    <a:pt x="4080" y="30"/>
                    <a:pt x="4170" y="930"/>
                    <a:pt x="4320" y="930"/>
                  </a:cubicBezTo>
                  <a:cubicBezTo>
                    <a:pt x="4470" y="930"/>
                    <a:pt x="4710" y="30"/>
                    <a:pt x="4860" y="30"/>
                  </a:cubicBezTo>
                  <a:cubicBezTo>
                    <a:pt x="5010" y="30"/>
                    <a:pt x="5160" y="780"/>
                    <a:pt x="5220" y="930"/>
                  </a:cubicBezTo>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55305" name="Line 7"/>
            <p:cNvSpPr>
              <a:spLocks noChangeShapeType="1"/>
            </p:cNvSpPr>
            <p:nvPr/>
          </p:nvSpPr>
          <p:spPr bwMode="auto">
            <a:xfrm>
              <a:off x="5040" y="2700"/>
              <a:ext cx="0" cy="162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5306" name="Line 8"/>
            <p:cNvSpPr>
              <a:spLocks noChangeShapeType="1"/>
            </p:cNvSpPr>
            <p:nvPr/>
          </p:nvSpPr>
          <p:spPr bwMode="auto">
            <a:xfrm>
              <a:off x="6300" y="2700"/>
              <a:ext cx="0" cy="162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5307" name="Rectangle 9"/>
            <p:cNvSpPr>
              <a:spLocks noChangeArrowheads="1"/>
            </p:cNvSpPr>
            <p:nvPr/>
          </p:nvSpPr>
          <p:spPr bwMode="auto">
            <a:xfrm>
              <a:off x="2520" y="4320"/>
              <a:ext cx="1800" cy="540"/>
            </a:xfrm>
            <a:prstGeom prst="rect">
              <a:avLst/>
            </a:prstGeom>
            <a:solidFill>
              <a:srgbClr val="FFFFFF"/>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rtl="0" eaLnBrk="1" hangingPunct="1">
                <a:lnSpc>
                  <a:spcPct val="100000"/>
                </a:lnSpc>
                <a:spcBef>
                  <a:spcPct val="0"/>
                </a:spcBef>
                <a:buFontTx/>
                <a:buNone/>
              </a:pPr>
              <a:r>
                <a:rPr lang="ar-SA" sz="1800" b="1">
                  <a:latin typeface="Times New Roman" panose="02020603050405020304" pitchFamily="18" charset="0"/>
                  <a:cs typeface="Times New Roman" panose="02020603050405020304" pitchFamily="18" charset="0"/>
                </a:rPr>
                <a:t>عدة نبضات للمعالج</a:t>
              </a:r>
              <a:endParaRPr lang="en-US" sz="1800" b="1">
                <a:latin typeface="Arial" panose="020B0604020202020204" pitchFamily="34" charset="0"/>
              </a:endParaRPr>
            </a:p>
          </p:txBody>
        </p:sp>
        <p:sp>
          <p:nvSpPr>
            <p:cNvPr id="55308" name="Rectangle 10"/>
            <p:cNvSpPr>
              <a:spLocks noChangeArrowheads="1"/>
            </p:cNvSpPr>
            <p:nvPr/>
          </p:nvSpPr>
          <p:spPr bwMode="auto">
            <a:xfrm>
              <a:off x="4500" y="4560"/>
              <a:ext cx="1800" cy="540"/>
            </a:xfrm>
            <a:prstGeom prst="rect">
              <a:avLst/>
            </a:prstGeom>
            <a:solidFill>
              <a:srgbClr val="FFFFFF"/>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r>
                <a:rPr lang="ar-SA" sz="1800" b="1">
                  <a:latin typeface="Times New Roman" panose="02020603050405020304" pitchFamily="18" charset="0"/>
                  <a:cs typeface="Times New Roman" panose="02020603050405020304" pitchFamily="18" charset="0"/>
                </a:rPr>
                <a:t>عدة نبضات للذاكرة</a:t>
              </a:r>
              <a:endParaRPr lang="en-US" sz="1800" b="1">
                <a:latin typeface="Arial" panose="020B0604020202020204" pitchFamily="34" charset="0"/>
              </a:endParaRPr>
            </a:p>
          </p:txBody>
        </p:sp>
        <p:sp>
          <p:nvSpPr>
            <p:cNvPr id="55309" name="Rectangle 11"/>
            <p:cNvSpPr>
              <a:spLocks noChangeArrowheads="1"/>
            </p:cNvSpPr>
            <p:nvPr/>
          </p:nvSpPr>
          <p:spPr bwMode="auto">
            <a:xfrm>
              <a:off x="6840" y="4500"/>
              <a:ext cx="1800" cy="540"/>
            </a:xfrm>
            <a:prstGeom prst="rect">
              <a:avLst/>
            </a:prstGeom>
            <a:solidFill>
              <a:srgbClr val="FFFFFF"/>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rtl="0" eaLnBrk="1" hangingPunct="1">
                <a:lnSpc>
                  <a:spcPct val="100000"/>
                </a:lnSpc>
                <a:spcBef>
                  <a:spcPct val="0"/>
                </a:spcBef>
                <a:buFontTx/>
                <a:buNone/>
              </a:pPr>
              <a:r>
                <a:rPr lang="ar-SA" sz="1800" b="1">
                  <a:latin typeface="Times New Roman" panose="02020603050405020304" pitchFamily="18" charset="0"/>
                  <a:cs typeface="Times New Roman" panose="02020603050405020304" pitchFamily="18" charset="0"/>
                </a:rPr>
                <a:t>عدة نبضات للشاشة</a:t>
              </a:r>
              <a:endParaRPr lang="en-US" sz="1800" b="1">
                <a:latin typeface="Arial" panose="020B0604020202020204" pitchFamily="34" charset="0"/>
              </a:endParaRPr>
            </a:p>
          </p:txBody>
        </p:sp>
      </p:grpSp>
      <p:sp>
        <p:nvSpPr>
          <p:cNvPr id="55301" name="AutoShape 12"/>
          <p:cNvSpPr>
            <a:spLocks/>
          </p:cNvSpPr>
          <p:nvPr/>
        </p:nvSpPr>
        <p:spPr bwMode="auto">
          <a:xfrm rot="-5400000">
            <a:off x="5471298" y="300115"/>
            <a:ext cx="393549" cy="3777106"/>
          </a:xfrm>
          <a:prstGeom prst="rightBrace">
            <a:avLst>
              <a:gd name="adj1" fmla="val 77778"/>
              <a:gd name="adj2" fmla="val 50000"/>
            </a:avLst>
          </a:prstGeom>
          <a:noFill/>
          <a:ln w="9525">
            <a:solidFill>
              <a:schemeClr val="tx1"/>
            </a:solidFill>
            <a:round/>
            <a:headEnd/>
            <a:tailEnd/>
          </a:ln>
          <a:effectLst/>
          <a:extLst>
            <a:ext uri="{909E8E84-426E-40DD-AFC4-6F175D3DCCD1}">
              <a14:hiddenFill xmlns:a14="http://schemas.microsoft.com/office/drawing/2010/main">
                <a:gradFill rotWithShape="1">
                  <a:gsLst>
                    <a:gs pos="0">
                      <a:schemeClr val="bg1"/>
                    </a:gs>
                    <a:gs pos="100000">
                      <a:schemeClr val="accent1"/>
                    </a:gs>
                  </a:gsLst>
                  <a:path path="rect">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55302" name="Oval 13"/>
          <p:cNvSpPr>
            <a:spLocks noChangeArrowheads="1"/>
          </p:cNvSpPr>
          <p:nvPr/>
        </p:nvSpPr>
        <p:spPr bwMode="auto">
          <a:xfrm>
            <a:off x="3162300" y="1161633"/>
            <a:ext cx="5334000" cy="762000"/>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2400" b="1">
                <a:latin typeface="Arial" panose="020B0604020202020204" pitchFamily="34" charset="0"/>
              </a:rPr>
              <a:t>نبضات الساعة</a:t>
            </a:r>
            <a:endParaRPr lang="en-US" sz="2400" b="1">
              <a:latin typeface="Arial" panose="020B0604020202020204" pitchFamily="34" charset="0"/>
            </a:endParaRPr>
          </a:p>
        </p:txBody>
      </p:sp>
    </p:spTree>
    <p:extLst>
      <p:ext uri="{BB962C8B-B14F-4D97-AF65-F5344CB8AC3E}">
        <p14:creationId xmlns:p14="http://schemas.microsoft.com/office/powerpoint/2010/main" val="30837161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2209800" y="381000"/>
            <a:ext cx="8229600" cy="633413"/>
          </a:xfrm>
        </p:spPr>
        <p:txBody>
          <a:bodyPr rtlCol="0">
            <a:noAutofit/>
          </a:bodyPr>
          <a:lstStyle/>
          <a:p>
            <a:pPr eaLnBrk="1" fontAlgn="auto" hangingPunct="1">
              <a:spcAft>
                <a:spcPts val="0"/>
              </a:spcAft>
              <a:defRPr/>
            </a:pPr>
            <a:r>
              <a:rPr lang="ar-KW" sz="4000" b="1" dirty="0">
                <a:latin typeface="Sakkal Majalla" panose="02000000000000000000" pitchFamily="2" charset="-78"/>
                <a:cs typeface="Sakkal Majalla" panose="02000000000000000000" pitchFamily="2" charset="-78"/>
              </a:rPr>
              <a:t>الفتحات أو ثقوب  التوسعة - </a:t>
            </a:r>
            <a:r>
              <a:rPr lang="en-US" sz="4000" b="1" dirty="0">
                <a:latin typeface="Sakkal Majalla" panose="02000000000000000000" pitchFamily="2" charset="-78"/>
                <a:cs typeface="Sakkal Majalla" panose="02000000000000000000" pitchFamily="2" charset="-78"/>
              </a:rPr>
              <a:t>Slots</a:t>
            </a:r>
          </a:p>
        </p:txBody>
      </p:sp>
      <p:sp>
        <p:nvSpPr>
          <p:cNvPr id="56323" name="Rectangle 3"/>
          <p:cNvSpPr>
            <a:spLocks noGrp="1" noChangeArrowheads="1"/>
          </p:cNvSpPr>
          <p:nvPr>
            <p:ph type="body" sz="half" idx="1"/>
          </p:nvPr>
        </p:nvSpPr>
        <p:spPr>
          <a:xfrm>
            <a:off x="2057400" y="1524000"/>
            <a:ext cx="7962900" cy="4648200"/>
          </a:xfrm>
        </p:spPr>
        <p:txBody>
          <a:bodyPr/>
          <a:lstStyle/>
          <a:p>
            <a:pPr eaLnBrk="1" hangingPunct="1"/>
            <a:r>
              <a:rPr lang="ar-KW" sz="4400" smtClean="0"/>
              <a:t>هناك ثقوب خاصة</a:t>
            </a:r>
            <a:r>
              <a:rPr lang="en-US" sz="4400" smtClean="0">
                <a:cs typeface="Arial" panose="020B0604020202020204" pitchFamily="34" charset="0"/>
              </a:rPr>
              <a:t> Special Sockets</a:t>
            </a:r>
            <a:r>
              <a:rPr lang="ar-KW" sz="4400" smtClean="0"/>
              <a:t>على اللوحة الام تسمى بالفتحات او الثقوب . وهي عبارة عن نقطة إدراج او إدخال لبطاقات التوسع(لإضافة أجهزة أو مزايا إضافية للجهاز مثل بطاقات الفيديو والمودمات و غيرها ).</a:t>
            </a:r>
            <a:endParaRPr lang="en-US" sz="4400" smtClean="0">
              <a:cs typeface="Arial" panose="020B0604020202020204" pitchFamily="34" charset="0"/>
            </a:endParaRPr>
          </a:p>
        </p:txBody>
      </p:sp>
      <p:sp>
        <p:nvSpPr>
          <p:cNvPr id="56324" name="عنصر نائب لرقم الشريحة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D47CDFB1-E4B0-4FA2-9E3C-5F163B3A7F0A}" type="slidenum">
              <a:rPr lang="ar-SA" sz="1200" smtClean="0">
                <a:latin typeface="Arial" panose="020B0604020202020204" pitchFamily="34" charset="0"/>
              </a:rPr>
              <a:pPr algn="l">
                <a:lnSpc>
                  <a:spcPct val="100000"/>
                </a:lnSpc>
                <a:spcBef>
                  <a:spcPct val="0"/>
                </a:spcBef>
                <a:buFontTx/>
                <a:buNone/>
              </a:pPr>
              <a:t>36</a:t>
            </a:fld>
            <a:endParaRPr lang="en-US" sz="1200" smtClean="0">
              <a:latin typeface="Arial" panose="020B0604020202020204" pitchFamily="34" charset="0"/>
            </a:endParaRPr>
          </a:p>
        </p:txBody>
      </p:sp>
    </p:spTree>
    <p:extLst>
      <p:ext uri="{BB962C8B-B14F-4D97-AF65-F5344CB8AC3E}">
        <p14:creationId xmlns:p14="http://schemas.microsoft.com/office/powerpoint/2010/main" val="3646432885"/>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3432175" y="304800"/>
            <a:ext cx="6678613" cy="571500"/>
          </a:xfrm>
        </p:spPr>
        <p:txBody>
          <a:bodyPr rtlCol="0">
            <a:noAutofit/>
          </a:bodyPr>
          <a:lstStyle/>
          <a:p>
            <a:pPr eaLnBrk="1" fontAlgn="auto" hangingPunct="1">
              <a:spcAft>
                <a:spcPts val="0"/>
              </a:spcAft>
              <a:defRPr/>
            </a:pPr>
            <a:r>
              <a:rPr lang="ar-SA" sz="4000" b="1" dirty="0">
                <a:latin typeface="Sakkal Majalla" panose="02000000000000000000" pitchFamily="2" charset="-78"/>
                <a:cs typeface="Sakkal Majalla" panose="02000000000000000000" pitchFamily="2" charset="-78"/>
              </a:rPr>
              <a:t>انواع </a:t>
            </a:r>
            <a:r>
              <a:rPr lang="ar-KW" sz="4000" b="1" dirty="0">
                <a:latin typeface="Sakkal Majalla" panose="02000000000000000000" pitchFamily="2" charset="-78"/>
                <a:cs typeface="Sakkal Majalla" panose="02000000000000000000" pitchFamily="2" charset="-78"/>
              </a:rPr>
              <a:t>فتح</a:t>
            </a:r>
            <a:r>
              <a:rPr lang="ar-SA" sz="4000" b="1" dirty="0">
                <a:latin typeface="Sakkal Majalla" panose="02000000000000000000" pitchFamily="2" charset="-78"/>
                <a:cs typeface="Sakkal Majalla" panose="02000000000000000000" pitchFamily="2" charset="-78"/>
              </a:rPr>
              <a:t>ات</a:t>
            </a:r>
            <a:r>
              <a:rPr lang="ar-KW" sz="4000" b="1" dirty="0">
                <a:latin typeface="Sakkal Majalla" panose="02000000000000000000" pitchFamily="2" charset="-78"/>
                <a:cs typeface="Sakkal Majalla" panose="02000000000000000000" pitchFamily="2" charset="-78"/>
              </a:rPr>
              <a:t> </a:t>
            </a:r>
            <a:r>
              <a:rPr lang="ar-SA" sz="4000" b="1" dirty="0">
                <a:latin typeface="Sakkal Majalla" panose="02000000000000000000" pitchFamily="2" charset="-78"/>
                <a:cs typeface="Sakkal Majalla" panose="02000000000000000000" pitchFamily="2" charset="-78"/>
              </a:rPr>
              <a:t>ال</a:t>
            </a:r>
            <a:r>
              <a:rPr lang="ar-KW" sz="4000" b="1" dirty="0">
                <a:latin typeface="Sakkal Majalla" panose="02000000000000000000" pitchFamily="2" charset="-78"/>
                <a:cs typeface="Sakkal Majalla" panose="02000000000000000000" pitchFamily="2" charset="-78"/>
              </a:rPr>
              <a:t>توسعة </a:t>
            </a:r>
            <a:endParaRPr lang="en-US" sz="4000" b="1" dirty="0">
              <a:latin typeface="Sakkal Majalla" panose="02000000000000000000" pitchFamily="2" charset="-78"/>
              <a:cs typeface="Sakkal Majalla" panose="02000000000000000000" pitchFamily="2" charset="-78"/>
            </a:endParaRPr>
          </a:p>
        </p:txBody>
      </p:sp>
      <p:sp>
        <p:nvSpPr>
          <p:cNvPr id="57347" name="Rectangle 3"/>
          <p:cNvSpPr>
            <a:spLocks noGrp="1" noChangeArrowheads="1"/>
          </p:cNvSpPr>
          <p:nvPr>
            <p:ph idx="1"/>
          </p:nvPr>
        </p:nvSpPr>
        <p:spPr>
          <a:xfrm>
            <a:off x="1524000" y="1143000"/>
            <a:ext cx="8839200" cy="3429000"/>
          </a:xfrm>
        </p:spPr>
        <p:txBody>
          <a:bodyPr/>
          <a:lstStyle/>
          <a:p>
            <a:pPr eaLnBrk="1" hangingPunct="1">
              <a:lnSpc>
                <a:spcPct val="80000"/>
              </a:lnSpc>
              <a:buFontTx/>
              <a:buNone/>
            </a:pPr>
            <a:r>
              <a:rPr lang="ar-KW" sz="4000" b="1" smtClean="0">
                <a:solidFill>
                  <a:schemeClr val="tx2"/>
                </a:solidFill>
              </a:rPr>
              <a:t>فتحة توسعة </a:t>
            </a:r>
            <a:r>
              <a:rPr lang="en-US" sz="4000" b="1" smtClean="0">
                <a:solidFill>
                  <a:schemeClr val="tx2"/>
                </a:solidFill>
                <a:cs typeface="Arial" panose="020B0604020202020204" pitchFamily="34" charset="0"/>
              </a:rPr>
              <a:t>PCI</a:t>
            </a:r>
            <a:endParaRPr lang="ar-SA" sz="4000" b="1" smtClean="0">
              <a:solidFill>
                <a:schemeClr val="tx2"/>
              </a:solidFill>
            </a:endParaRPr>
          </a:p>
          <a:p>
            <a:pPr eaLnBrk="1" hangingPunct="1">
              <a:lnSpc>
                <a:spcPct val="80000"/>
              </a:lnSpc>
            </a:pPr>
            <a:r>
              <a:rPr lang="ar-KW" sz="3500" smtClean="0"/>
              <a:t>أي  (ربط العناصر المحيطية التابعة)</a:t>
            </a:r>
            <a:r>
              <a:rPr lang="en-US" sz="3500" smtClean="0">
                <a:cs typeface="Arial" panose="020B0604020202020204" pitchFamily="34" charset="0"/>
              </a:rPr>
              <a:t> Expansion  Slot (Peripheral/Component interconnect)</a:t>
            </a:r>
            <a:endParaRPr lang="ar-SA" sz="3500" smtClean="0"/>
          </a:p>
          <a:p>
            <a:pPr eaLnBrk="1" hangingPunct="1">
              <a:lnSpc>
                <a:spcPct val="80000"/>
              </a:lnSpc>
            </a:pPr>
            <a:r>
              <a:rPr lang="ar-KW" sz="3500" smtClean="0"/>
              <a:t>هذا النوع من الفتحات او الثقوب للطرفيات باستخدام تقنية ”وصل وشغل“ هو عبارة عن نظام </a:t>
            </a:r>
            <a:r>
              <a:rPr lang="en-US" sz="3500" smtClean="0">
                <a:cs typeface="Arial" panose="020B0604020202020204" pitchFamily="34" charset="0"/>
              </a:rPr>
              <a:t>Hard ware </a:t>
            </a:r>
            <a:r>
              <a:rPr lang="ar-KW" sz="3500" smtClean="0"/>
              <a:t>الذي يتيح للحواسيب الشخصية التعرف على البطاقة اوتوماتيكيا .</a:t>
            </a:r>
            <a:endParaRPr lang="en-US" sz="3500" smtClean="0">
              <a:cs typeface="Arial" panose="020B0604020202020204" pitchFamily="34" charset="0"/>
            </a:endParaRPr>
          </a:p>
        </p:txBody>
      </p:sp>
      <p:sp>
        <p:nvSpPr>
          <p:cNvPr id="5734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8030C1D5-D68F-4427-82AB-533C6888D068}" type="slidenum">
              <a:rPr lang="ar-SA" sz="1200" smtClean="0">
                <a:latin typeface="Arial" panose="020B0604020202020204" pitchFamily="34" charset="0"/>
              </a:rPr>
              <a:pPr algn="l">
                <a:lnSpc>
                  <a:spcPct val="100000"/>
                </a:lnSpc>
                <a:spcBef>
                  <a:spcPct val="0"/>
                </a:spcBef>
                <a:buFontTx/>
                <a:buNone/>
              </a:pPr>
              <a:t>37</a:t>
            </a:fld>
            <a:endParaRPr lang="en-US" sz="1200" smtClean="0">
              <a:latin typeface="Arial" panose="020B0604020202020204" pitchFamily="34" charset="0"/>
            </a:endParaRPr>
          </a:p>
        </p:txBody>
      </p:sp>
      <p:sp>
        <p:nvSpPr>
          <p:cNvPr id="57349" name="Rectangle 4"/>
          <p:cNvSpPr>
            <a:spLocks noChangeArrowheads="1"/>
          </p:cNvSpPr>
          <p:nvPr/>
        </p:nvSpPr>
        <p:spPr bwMode="auto">
          <a:xfrm>
            <a:off x="1981200" y="4800600"/>
            <a:ext cx="83820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r>
              <a:rPr lang="ar-KW" sz="4400" b="1">
                <a:solidFill>
                  <a:schemeClr val="tx2"/>
                </a:solidFill>
                <a:latin typeface="Tahoma" panose="020B0604030504040204" pitchFamily="34" charset="0"/>
              </a:rPr>
              <a:t>فتحة توسيع النقل البياني السريع</a:t>
            </a:r>
            <a:r>
              <a:rPr lang="fr-CA" sz="4400">
                <a:solidFill>
                  <a:schemeClr val="tx2"/>
                </a:solidFill>
                <a:latin typeface="Tahoma" panose="020B0604030504040204" pitchFamily="34" charset="0"/>
              </a:rPr>
              <a:t>AGP </a:t>
            </a:r>
            <a:r>
              <a:rPr lang="ar-KW" sz="4000">
                <a:solidFill>
                  <a:schemeClr val="tx2"/>
                </a:solidFill>
                <a:latin typeface="Tahoma" panose="020B0604030504040204" pitchFamily="34" charset="0"/>
              </a:rPr>
              <a:t> </a:t>
            </a:r>
          </a:p>
          <a:p>
            <a:pPr eaLnBrk="1" hangingPunct="1">
              <a:lnSpc>
                <a:spcPct val="100000"/>
              </a:lnSpc>
              <a:spcBef>
                <a:spcPct val="0"/>
              </a:spcBef>
              <a:buFontTx/>
              <a:buNone/>
            </a:pPr>
            <a:r>
              <a:rPr lang="ar-KW" sz="3600">
                <a:latin typeface="Tahoma" panose="020B0604030504040204" pitchFamily="34" charset="0"/>
              </a:rPr>
              <a:t>وهذا يتيح للبطاقة البيانية ثلاثية الابعاد الوصول بسرعة</a:t>
            </a:r>
          </a:p>
          <a:p>
            <a:pPr eaLnBrk="1" hangingPunct="1">
              <a:lnSpc>
                <a:spcPct val="100000"/>
              </a:lnSpc>
              <a:spcBef>
                <a:spcPct val="0"/>
              </a:spcBef>
              <a:buFontTx/>
              <a:buNone/>
            </a:pPr>
            <a:r>
              <a:rPr lang="ar-KW" sz="3600">
                <a:latin typeface="Tahoma" panose="020B0604030504040204" pitchFamily="34" charset="0"/>
              </a:rPr>
              <a:t> الى الذاكرة الرئيسية</a:t>
            </a:r>
            <a:r>
              <a:rPr lang="ar-KW" sz="2400" b="1">
                <a:latin typeface="Tahoma" panose="020B0604030504040204" pitchFamily="34" charset="0"/>
              </a:rPr>
              <a:t> </a:t>
            </a:r>
            <a:endParaRPr lang="en-US" sz="2400" b="1">
              <a:latin typeface="Tahoma" panose="020B0604030504040204" pitchFamily="34" charset="0"/>
            </a:endParaRPr>
          </a:p>
          <a:p>
            <a:pPr eaLnBrk="1" hangingPunct="1">
              <a:lnSpc>
                <a:spcPct val="100000"/>
              </a:lnSpc>
              <a:spcBef>
                <a:spcPct val="0"/>
              </a:spcBef>
              <a:buFontTx/>
              <a:buNone/>
            </a:pPr>
            <a:endParaRPr lang="en-US" sz="4000">
              <a:solidFill>
                <a:schemeClr val="tx2"/>
              </a:solidFill>
              <a:latin typeface="Tahoma" panose="020B0604030504040204" pitchFamily="34" charset="0"/>
            </a:endParaRPr>
          </a:p>
        </p:txBody>
      </p:sp>
    </p:spTree>
    <p:extLst>
      <p:ext uri="{BB962C8B-B14F-4D97-AF65-F5344CB8AC3E}">
        <p14:creationId xmlns:p14="http://schemas.microsoft.com/office/powerpoint/2010/main" val="2345838422"/>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a:xfrm>
            <a:off x="2209800" y="258763"/>
            <a:ext cx="8229600" cy="579437"/>
          </a:xfrm>
        </p:spPr>
        <p:txBody>
          <a:bodyPr rtlCol="0">
            <a:noAutofit/>
          </a:bodyPr>
          <a:lstStyle/>
          <a:p>
            <a:pPr eaLnBrk="1" fontAlgn="auto" hangingPunct="1">
              <a:spcAft>
                <a:spcPts val="0"/>
              </a:spcAft>
              <a:defRPr/>
            </a:pPr>
            <a:r>
              <a:rPr lang="ar-SA" sz="4000" b="1" dirty="0">
                <a:latin typeface="Sakkal Majalla" panose="02000000000000000000" pitchFamily="2" charset="-78"/>
                <a:cs typeface="Sakkal Majalla" panose="02000000000000000000" pitchFamily="2" charset="-78"/>
              </a:rPr>
              <a:t>رسم توضيحي لثقوب التوسعة</a:t>
            </a:r>
            <a:endParaRPr lang="en-US" sz="4000" b="1" dirty="0">
              <a:latin typeface="Sakkal Majalla" panose="02000000000000000000" pitchFamily="2" charset="-78"/>
              <a:cs typeface="Sakkal Majalla" panose="02000000000000000000" pitchFamily="2" charset="-78"/>
            </a:endParaRPr>
          </a:p>
        </p:txBody>
      </p:sp>
      <p:pic>
        <p:nvPicPr>
          <p:cNvPr id="58371" name="Picture 4" descr="123pcusa_1743_85181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438400" y="1447800"/>
            <a:ext cx="7620000" cy="3081338"/>
          </a:xfrm>
          <a:noFill/>
          <a:ln w="57150" cap="flat" cmpd="thickThin" algn="ctr">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837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17FBFBF1-7DDF-4CB7-9EC3-F295CAE7D30A}" type="slidenum">
              <a:rPr lang="ar-SA" sz="1200" smtClean="0">
                <a:latin typeface="Arial" panose="020B0604020202020204" pitchFamily="34" charset="0"/>
              </a:rPr>
              <a:pPr algn="l">
                <a:lnSpc>
                  <a:spcPct val="100000"/>
                </a:lnSpc>
                <a:spcBef>
                  <a:spcPct val="0"/>
                </a:spcBef>
                <a:buFontTx/>
                <a:buNone/>
              </a:pPr>
              <a:t>38</a:t>
            </a:fld>
            <a:endParaRPr lang="en-US" sz="1200" smtClean="0">
              <a:latin typeface="Arial" panose="020B0604020202020204" pitchFamily="34" charset="0"/>
            </a:endParaRPr>
          </a:p>
        </p:txBody>
      </p:sp>
      <p:sp>
        <p:nvSpPr>
          <p:cNvPr id="58373" name="Oval 6"/>
          <p:cNvSpPr>
            <a:spLocks noChangeArrowheads="1"/>
          </p:cNvSpPr>
          <p:nvPr/>
        </p:nvSpPr>
        <p:spPr bwMode="auto">
          <a:xfrm>
            <a:off x="7543800" y="1981200"/>
            <a:ext cx="2133600" cy="1600200"/>
          </a:xfrm>
          <a:prstGeom prst="ellipse">
            <a:avLst/>
          </a:prstGeom>
          <a:noFill/>
          <a:ln w="38100" algn="ctr">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58374" name="Rectangle 7"/>
          <p:cNvSpPr>
            <a:spLocks noChangeArrowheads="1"/>
          </p:cNvSpPr>
          <p:nvPr/>
        </p:nvSpPr>
        <p:spPr bwMode="auto">
          <a:xfrm>
            <a:off x="7772400" y="5029200"/>
            <a:ext cx="1905000" cy="1524000"/>
          </a:xfrm>
          <a:prstGeom prst="rect">
            <a:avLst/>
          </a:prstGeom>
          <a:gradFill rotWithShape="1">
            <a:gsLst>
              <a:gs pos="0">
                <a:schemeClr val="bg1"/>
              </a:gs>
              <a:gs pos="100000">
                <a:schemeClr val="accent1"/>
              </a:gs>
            </a:gsLst>
            <a:path path="shape">
              <a:fillToRect l="50000" t="50000" r="50000" b="50000"/>
            </a:path>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rtl="0" eaLnBrk="1" hangingPunct="1">
              <a:lnSpc>
                <a:spcPct val="100000"/>
              </a:lnSpc>
              <a:spcBef>
                <a:spcPct val="0"/>
              </a:spcBef>
              <a:buFontTx/>
              <a:buNone/>
            </a:pPr>
            <a:r>
              <a:rPr lang="en-US" sz="3600" b="1">
                <a:latin typeface="Arial" panose="020B0604020202020204" pitchFamily="34" charset="0"/>
              </a:rPr>
              <a:t>PCI</a:t>
            </a:r>
            <a:endParaRPr lang="ar-SA" sz="3600" b="1">
              <a:latin typeface="Arial" panose="020B0604020202020204" pitchFamily="34" charset="0"/>
            </a:endParaRPr>
          </a:p>
          <a:p>
            <a:pPr algn="ctr" rtl="0" eaLnBrk="1" hangingPunct="1">
              <a:lnSpc>
                <a:spcPct val="100000"/>
              </a:lnSpc>
              <a:spcBef>
                <a:spcPct val="0"/>
              </a:spcBef>
              <a:buFontTx/>
              <a:buNone/>
            </a:pPr>
            <a:r>
              <a:rPr lang="ar-SA" sz="2400" b="1">
                <a:latin typeface="Arial" panose="020B0604020202020204" pitchFamily="34" charset="0"/>
              </a:rPr>
              <a:t>تكون متعددة</a:t>
            </a:r>
          </a:p>
          <a:p>
            <a:pPr algn="ctr" rtl="0" eaLnBrk="1" hangingPunct="1">
              <a:lnSpc>
                <a:spcPct val="100000"/>
              </a:lnSpc>
              <a:spcBef>
                <a:spcPct val="0"/>
              </a:spcBef>
              <a:buFontTx/>
              <a:buNone/>
            </a:pPr>
            <a:r>
              <a:rPr lang="ar-SA" sz="2400" b="1">
                <a:latin typeface="Arial" panose="020B0604020202020204" pitchFamily="34" charset="0"/>
              </a:rPr>
              <a:t> بلون أبيض</a:t>
            </a:r>
            <a:endParaRPr lang="en-US" sz="2400" b="1">
              <a:latin typeface="Arial" panose="020B0604020202020204" pitchFamily="34" charset="0"/>
            </a:endParaRPr>
          </a:p>
        </p:txBody>
      </p:sp>
      <p:sp>
        <p:nvSpPr>
          <p:cNvPr id="58375" name="Rectangle 8"/>
          <p:cNvSpPr>
            <a:spLocks noChangeArrowheads="1"/>
          </p:cNvSpPr>
          <p:nvPr/>
        </p:nvSpPr>
        <p:spPr bwMode="auto">
          <a:xfrm>
            <a:off x="1981200" y="5029200"/>
            <a:ext cx="2971800" cy="1371600"/>
          </a:xfrm>
          <a:prstGeom prst="rect">
            <a:avLst/>
          </a:prstGeom>
          <a:gradFill rotWithShape="1">
            <a:gsLst>
              <a:gs pos="0">
                <a:schemeClr val="bg1"/>
              </a:gs>
              <a:gs pos="100000">
                <a:schemeClr val="accent1"/>
              </a:gs>
            </a:gsLst>
            <a:path path="shape">
              <a:fillToRect l="50000" t="50000" r="50000" b="50000"/>
            </a:path>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3600" b="1">
                <a:latin typeface="Arial" panose="020B0604020202020204" pitchFamily="34" charset="0"/>
              </a:rPr>
              <a:t>ثقوب خاصة للذاكرة</a:t>
            </a:r>
          </a:p>
          <a:p>
            <a:pPr algn="ctr" rtl="0" eaLnBrk="1" hangingPunct="1">
              <a:lnSpc>
                <a:spcPct val="100000"/>
              </a:lnSpc>
              <a:spcBef>
                <a:spcPct val="0"/>
              </a:spcBef>
              <a:buFontTx/>
              <a:buNone/>
            </a:pPr>
            <a:r>
              <a:rPr lang="en-US" sz="3600" b="1">
                <a:latin typeface="Arial" panose="020B0604020202020204" pitchFamily="34" charset="0"/>
              </a:rPr>
              <a:t>RAM</a:t>
            </a:r>
          </a:p>
        </p:txBody>
      </p:sp>
      <p:sp>
        <p:nvSpPr>
          <p:cNvPr id="58376" name="Rectangle 9"/>
          <p:cNvSpPr>
            <a:spLocks noChangeArrowheads="1"/>
          </p:cNvSpPr>
          <p:nvPr/>
        </p:nvSpPr>
        <p:spPr bwMode="auto">
          <a:xfrm>
            <a:off x="5181600" y="4876800"/>
            <a:ext cx="1905000" cy="1447800"/>
          </a:xfrm>
          <a:prstGeom prst="rect">
            <a:avLst/>
          </a:prstGeom>
          <a:gradFill rotWithShape="1">
            <a:gsLst>
              <a:gs pos="0">
                <a:schemeClr val="bg1"/>
              </a:gs>
              <a:gs pos="100000">
                <a:schemeClr val="accent1"/>
              </a:gs>
            </a:gsLst>
            <a:path path="shape">
              <a:fillToRect l="50000" t="50000" r="50000" b="50000"/>
            </a:path>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rtl="0" eaLnBrk="1" hangingPunct="1">
              <a:lnSpc>
                <a:spcPct val="100000"/>
              </a:lnSpc>
              <a:spcBef>
                <a:spcPct val="0"/>
              </a:spcBef>
              <a:buFontTx/>
              <a:buNone/>
            </a:pPr>
            <a:r>
              <a:rPr lang="en-US" sz="3600" b="1">
                <a:latin typeface="Arial" panose="020B0604020202020204" pitchFamily="34" charset="0"/>
              </a:rPr>
              <a:t>AGP</a:t>
            </a:r>
          </a:p>
          <a:p>
            <a:pPr algn="ctr" rtl="0" eaLnBrk="1" hangingPunct="1">
              <a:lnSpc>
                <a:spcPct val="100000"/>
              </a:lnSpc>
              <a:spcBef>
                <a:spcPct val="0"/>
              </a:spcBef>
              <a:buFontTx/>
              <a:buNone/>
            </a:pPr>
            <a:r>
              <a:rPr lang="ar-SA" sz="2400" b="1">
                <a:latin typeface="Arial" panose="020B0604020202020204" pitchFamily="34" charset="0"/>
              </a:rPr>
              <a:t>تكون واحدة</a:t>
            </a:r>
          </a:p>
          <a:p>
            <a:pPr algn="ctr" rtl="0" eaLnBrk="1" hangingPunct="1">
              <a:lnSpc>
                <a:spcPct val="100000"/>
              </a:lnSpc>
              <a:spcBef>
                <a:spcPct val="0"/>
              </a:spcBef>
              <a:buFontTx/>
              <a:buNone/>
            </a:pPr>
            <a:r>
              <a:rPr lang="ar-SA" sz="2400" b="1">
                <a:latin typeface="Arial" panose="020B0604020202020204" pitchFamily="34" charset="0"/>
              </a:rPr>
              <a:t>بلون مختلف</a:t>
            </a:r>
            <a:endParaRPr lang="en-US" sz="2400" b="1">
              <a:latin typeface="Arial" panose="020B0604020202020204" pitchFamily="34" charset="0"/>
            </a:endParaRPr>
          </a:p>
        </p:txBody>
      </p:sp>
      <p:sp>
        <p:nvSpPr>
          <p:cNvPr id="58377" name="Line 10"/>
          <p:cNvSpPr>
            <a:spLocks noChangeShapeType="1"/>
          </p:cNvSpPr>
          <p:nvPr/>
        </p:nvSpPr>
        <p:spPr bwMode="auto">
          <a:xfrm>
            <a:off x="8534400" y="3581400"/>
            <a:ext cx="76200" cy="14478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58378" name="Line 11"/>
          <p:cNvSpPr>
            <a:spLocks noChangeShapeType="1"/>
          </p:cNvSpPr>
          <p:nvPr/>
        </p:nvSpPr>
        <p:spPr bwMode="auto">
          <a:xfrm>
            <a:off x="3886200" y="4343400"/>
            <a:ext cx="0" cy="7620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58379" name="Line 12"/>
          <p:cNvSpPr>
            <a:spLocks noChangeShapeType="1"/>
          </p:cNvSpPr>
          <p:nvPr/>
        </p:nvSpPr>
        <p:spPr bwMode="auto">
          <a:xfrm>
            <a:off x="6553200" y="4191000"/>
            <a:ext cx="0" cy="7620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58380" name="Oval 13"/>
          <p:cNvSpPr>
            <a:spLocks noChangeArrowheads="1"/>
          </p:cNvSpPr>
          <p:nvPr/>
        </p:nvSpPr>
        <p:spPr bwMode="auto">
          <a:xfrm rot="-5400000">
            <a:off x="5562600" y="2743200"/>
            <a:ext cx="2133600" cy="762000"/>
          </a:xfrm>
          <a:prstGeom prst="ellipse">
            <a:avLst/>
          </a:prstGeom>
          <a:noFill/>
          <a:ln w="38100" algn="ctr">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58381" name="Oval 14"/>
          <p:cNvSpPr>
            <a:spLocks noChangeArrowheads="1"/>
          </p:cNvSpPr>
          <p:nvPr/>
        </p:nvSpPr>
        <p:spPr bwMode="auto">
          <a:xfrm>
            <a:off x="2743200" y="3581400"/>
            <a:ext cx="3581400" cy="762000"/>
          </a:xfrm>
          <a:prstGeom prst="ellipse">
            <a:avLst/>
          </a:prstGeom>
          <a:noFill/>
          <a:ln w="38100" algn="ctr">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Tree>
    <p:extLst>
      <p:ext uri="{BB962C8B-B14F-4D97-AF65-F5344CB8AC3E}">
        <p14:creationId xmlns:p14="http://schemas.microsoft.com/office/powerpoint/2010/main" val="23380979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2514600" y="228600"/>
            <a:ext cx="7793038" cy="762000"/>
          </a:xfrm>
        </p:spPr>
        <p:txBody>
          <a:bodyPr>
            <a:normAutofit/>
          </a:bodyPr>
          <a:lstStyle/>
          <a:p>
            <a:pPr eaLnBrk="1" hangingPunct="1"/>
            <a:r>
              <a:rPr lang="ar-KW" sz="4000" b="1" dirty="0">
                <a:latin typeface="Sakkal Majalla" panose="02000000000000000000" pitchFamily="2" charset="-78"/>
                <a:cs typeface="Sakkal Majalla" panose="02000000000000000000" pitchFamily="2" charset="-78"/>
              </a:rPr>
              <a:t>الناقل خط التوزيع </a:t>
            </a:r>
            <a:r>
              <a:rPr lang="en-US" sz="4000" b="1" dirty="0">
                <a:latin typeface="Sakkal Majalla" panose="02000000000000000000" pitchFamily="2" charset="-78"/>
                <a:cs typeface="Sakkal Majalla" panose="02000000000000000000" pitchFamily="2" charset="-78"/>
              </a:rPr>
              <a:t>Bus</a:t>
            </a:r>
          </a:p>
        </p:txBody>
      </p:sp>
      <p:sp>
        <p:nvSpPr>
          <p:cNvPr id="59395" name="Rectangle 3"/>
          <p:cNvSpPr>
            <a:spLocks noGrp="1" noChangeArrowheads="1"/>
          </p:cNvSpPr>
          <p:nvPr>
            <p:ph idx="1"/>
          </p:nvPr>
        </p:nvSpPr>
        <p:spPr>
          <a:xfrm>
            <a:off x="1828800" y="1752600"/>
            <a:ext cx="8458200" cy="3429000"/>
          </a:xfrm>
        </p:spPr>
        <p:txBody>
          <a:bodyPr/>
          <a:lstStyle/>
          <a:p>
            <a:pPr eaLnBrk="1" hangingPunct="1">
              <a:spcBef>
                <a:spcPct val="0"/>
              </a:spcBef>
            </a:pPr>
            <a:r>
              <a:rPr lang="ar-SA" sz="3600" smtClean="0"/>
              <a:t>هو عبارة عن مجموعة معقدة من الوصلات الكهربائية  الرفيعة لنقل البيانات بين أجزاء الحاسب الداخلية سواء على اللوحة الأم أو خارجها. </a:t>
            </a:r>
          </a:p>
          <a:p>
            <a:pPr eaLnBrk="1" hangingPunct="1">
              <a:spcBef>
                <a:spcPct val="0"/>
              </a:spcBef>
            </a:pPr>
            <a:r>
              <a:rPr lang="ar-SA" sz="3600" smtClean="0"/>
              <a:t>قد تكون مطبوعة على اللوحة الأم أو أشرطة خاصة خارجها.</a:t>
            </a:r>
          </a:p>
          <a:p>
            <a:pPr eaLnBrk="1" hangingPunct="1">
              <a:spcBef>
                <a:spcPct val="0"/>
              </a:spcBef>
            </a:pPr>
            <a:r>
              <a:rPr lang="ar-SA" sz="3600" smtClean="0"/>
              <a:t>هناك عدة أنواع من النواقل للمعالج والذاكرة ........ </a:t>
            </a:r>
          </a:p>
          <a:p>
            <a:pPr eaLnBrk="1" hangingPunct="1">
              <a:spcBef>
                <a:spcPct val="0"/>
              </a:spcBef>
            </a:pPr>
            <a:endParaRPr lang="en-US" sz="3600" smtClean="0">
              <a:cs typeface="Arial" panose="020B0604020202020204" pitchFamily="34" charset="0"/>
            </a:endParaRPr>
          </a:p>
        </p:txBody>
      </p:sp>
      <p:sp>
        <p:nvSpPr>
          <p:cNvPr id="5939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8BA3A169-FFCE-4792-B2E1-2A3EDA516D5B}" type="slidenum">
              <a:rPr lang="ar-SA" sz="1200" smtClean="0">
                <a:latin typeface="Arial" panose="020B0604020202020204" pitchFamily="34" charset="0"/>
              </a:rPr>
              <a:pPr algn="l">
                <a:lnSpc>
                  <a:spcPct val="100000"/>
                </a:lnSpc>
                <a:spcBef>
                  <a:spcPct val="0"/>
                </a:spcBef>
                <a:buFontTx/>
                <a:buNone/>
              </a:pPr>
              <a:t>39</a:t>
            </a:fld>
            <a:endParaRPr lang="en-US" sz="1200" smtClean="0">
              <a:latin typeface="Arial" panose="020B0604020202020204" pitchFamily="34" charset="0"/>
            </a:endParaRPr>
          </a:p>
        </p:txBody>
      </p:sp>
    </p:spTree>
    <p:extLst>
      <p:ext uri="{BB962C8B-B14F-4D97-AF65-F5344CB8AC3E}">
        <p14:creationId xmlns:p14="http://schemas.microsoft.com/office/powerpoint/2010/main" val="468774860"/>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62"/>
          <p:cNvSpPr>
            <a:spLocks noGrp="1" noChangeArrowheads="1"/>
          </p:cNvSpPr>
          <p:nvPr>
            <p:ph type="title"/>
          </p:nvPr>
        </p:nvSpPr>
        <p:spPr>
          <a:xfrm>
            <a:off x="1828800" y="152400"/>
            <a:ext cx="8639175" cy="838200"/>
          </a:xfrm>
        </p:spPr>
        <p:txBody>
          <a:bodyPr rtlCol="0">
            <a:normAutofit/>
          </a:bodyPr>
          <a:lstStyle/>
          <a:p>
            <a:pPr eaLnBrk="1" fontAlgn="auto" hangingPunct="1">
              <a:spcAft>
                <a:spcPts val="0"/>
              </a:spcAft>
              <a:defRPr/>
            </a:pPr>
            <a:r>
              <a:rPr lang="ar-SA" sz="4000" b="1" dirty="0">
                <a:latin typeface="Sakkal Majalla" panose="02000000000000000000" pitchFamily="2" charset="-78"/>
                <a:cs typeface="Sakkal Majalla" panose="02000000000000000000" pitchFamily="2" charset="-78"/>
              </a:rPr>
              <a:t>أنواع النواقل التوسعية</a:t>
            </a:r>
            <a:endParaRPr lang="en-US" sz="4000" b="1" dirty="0">
              <a:latin typeface="Sakkal Majalla" panose="02000000000000000000" pitchFamily="2" charset="-78"/>
              <a:cs typeface="Sakkal Majalla" panose="02000000000000000000" pitchFamily="2" charset="-78"/>
            </a:endParaRPr>
          </a:p>
        </p:txBody>
      </p:sp>
      <p:graphicFrame>
        <p:nvGraphicFramePr>
          <p:cNvPr id="133831" name="Group 711"/>
          <p:cNvGraphicFramePr>
            <a:graphicFrameLocks noGrp="1"/>
          </p:cNvGraphicFramePr>
          <p:nvPr>
            <p:ph type="tbl" idx="1"/>
          </p:nvPr>
        </p:nvGraphicFramePr>
        <p:xfrm>
          <a:off x="1981200" y="1295400"/>
          <a:ext cx="8229600" cy="5006980"/>
        </p:xfrm>
        <a:graphic>
          <a:graphicData uri="http://schemas.openxmlformats.org/drawingml/2006/table">
            <a:tbl>
              <a:tblPr rtl="1"/>
              <a:tblGrid>
                <a:gridCol w="2133600"/>
                <a:gridCol w="2438400"/>
                <a:gridCol w="3657600"/>
              </a:tblGrid>
              <a:tr h="64601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اسم الناقل</a:t>
                      </a:r>
                      <a:endPar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عرض الناقل</a:t>
                      </a:r>
                      <a:endPar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ملاحظات</a:t>
                      </a:r>
                      <a:endPar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597">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8 BIT</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8 BIT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01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ISA</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16 BIT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27739">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MCA</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32 BIT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533400" indent="-533400">
                        <a:spcBef>
                          <a:spcPct val="20000"/>
                        </a:spcBef>
                        <a:defRPr sz="2800">
                          <a:solidFill>
                            <a:schemeClr val="tx1"/>
                          </a:solidFill>
                          <a:latin typeface="Arial" panose="020B0604020202020204" pitchFamily="34" charset="0"/>
                          <a:cs typeface="Arial" panose="020B0604020202020204" pitchFamily="34" charset="0"/>
                        </a:defRPr>
                      </a:lvl1pPr>
                      <a:lvl2pPr marL="914400" indent="-457200">
                        <a:spcBef>
                          <a:spcPct val="20000"/>
                        </a:spcBef>
                        <a:defRPr sz="2400">
                          <a:solidFill>
                            <a:schemeClr val="tx1"/>
                          </a:solidFill>
                          <a:latin typeface="Arial" panose="020B0604020202020204" pitchFamily="34" charset="0"/>
                          <a:cs typeface="Arial" panose="020B0604020202020204" pitchFamily="34" charset="0"/>
                        </a:defRPr>
                      </a:lvl2pPr>
                      <a:lvl3pPr marL="1295400" indent="-381000">
                        <a:spcBef>
                          <a:spcPct val="20000"/>
                        </a:spcBef>
                        <a:defRPr sz="2000">
                          <a:solidFill>
                            <a:schemeClr val="tx1"/>
                          </a:solidFill>
                          <a:latin typeface="Arial" panose="020B0604020202020204" pitchFamily="34" charset="0"/>
                          <a:cs typeface="Arial" panose="020B0604020202020204" pitchFamily="34" charset="0"/>
                        </a:defRPr>
                      </a:lvl3pPr>
                      <a:lvl4pPr marL="1714500" indent="-342900">
                        <a:spcBef>
                          <a:spcPct val="20000"/>
                        </a:spcBef>
                        <a:defRPr>
                          <a:solidFill>
                            <a:schemeClr val="tx1"/>
                          </a:solidFill>
                          <a:latin typeface="Arial" panose="020B0604020202020204" pitchFamily="34" charset="0"/>
                          <a:cs typeface="Arial" panose="020B0604020202020204" pitchFamily="34" charset="0"/>
                        </a:defRPr>
                      </a:lvl4pPr>
                      <a:lvl5pPr marL="2171700" indent="-342900">
                        <a:spcBef>
                          <a:spcPct val="20000"/>
                        </a:spcBef>
                        <a:defRPr>
                          <a:solidFill>
                            <a:schemeClr val="tx1"/>
                          </a:solidFill>
                          <a:latin typeface="Arial" panose="020B0604020202020204" pitchFamily="34" charset="0"/>
                          <a:cs typeface="Arial" panose="020B0604020202020204" pitchFamily="34" charset="0"/>
                        </a:defRPr>
                      </a:lvl5pPr>
                      <a:lvl6pPr marL="2628900" indent="-3429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3086100" indent="-3429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543300" indent="-3429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4000500" indent="-3429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533400" marR="0" lvl="0" indent="-53340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له </a:t>
                      </a:r>
                      <a:r>
                        <a:rPr kumimoji="0" lang="ar-SA" sz="2000" b="1" i="0" u="sng" strike="noStrike" cap="none" normalizeH="0" baseline="0" smtClean="0">
                          <a:ln>
                            <a:noFill/>
                          </a:ln>
                          <a:solidFill>
                            <a:schemeClr val="tx1"/>
                          </a:solidFill>
                          <a:effectLst/>
                          <a:latin typeface="Arial" panose="020B0604020202020204" pitchFamily="34" charset="0"/>
                          <a:cs typeface="Arial" panose="020B0604020202020204" pitchFamily="34" charset="0"/>
                        </a:rPr>
                        <a:t>عيبين</a:t>
                      </a:r>
                      <a:r>
                        <a:rPr kumimoji="0" lang="ar-SA"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a:t>
                      </a:r>
                    </a:p>
                    <a:p>
                      <a:pPr marL="533400" marR="0" lvl="0" indent="-53340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غير متوافق مع الأنواع القديمة.</a:t>
                      </a:r>
                    </a:p>
                    <a:p>
                      <a:pPr marL="533400" marR="0" lvl="0" indent="-53340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لم يسمح للشركات بعمل نسخ منه.</a:t>
                      </a:r>
                      <a:r>
                        <a:rPr kumimoji="0" lang="ar-S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01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EISA</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32 BIT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597">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PCI</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64 BIT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01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AGP</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32 BIT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مخصص للشاشة</a:t>
                      </a:r>
                      <a:endParaRPr kumimoji="0" lang="en-US" sz="2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0453"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9D633F4C-1FAE-474C-9FEA-0A9D997F2B27}" type="slidenum">
              <a:rPr lang="ar-SA" sz="1200" smtClean="0">
                <a:latin typeface="Arial" panose="020B0604020202020204" pitchFamily="34" charset="0"/>
              </a:rPr>
              <a:pPr algn="l">
                <a:lnSpc>
                  <a:spcPct val="100000"/>
                </a:lnSpc>
                <a:spcBef>
                  <a:spcPct val="0"/>
                </a:spcBef>
                <a:buFontTx/>
                <a:buNone/>
              </a:pPr>
              <a:t>40</a:t>
            </a:fld>
            <a:endParaRPr lang="en-US" sz="1200" smtClean="0">
              <a:latin typeface="Arial" panose="020B0604020202020204" pitchFamily="34" charset="0"/>
            </a:endParaRPr>
          </a:p>
        </p:txBody>
      </p:sp>
    </p:spTree>
    <p:extLst>
      <p:ext uri="{BB962C8B-B14F-4D97-AF65-F5344CB8AC3E}">
        <p14:creationId xmlns:p14="http://schemas.microsoft.com/office/powerpoint/2010/main" val="2740705120"/>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2133600" y="304800"/>
            <a:ext cx="8229600" cy="731838"/>
          </a:xfrm>
        </p:spPr>
        <p:txBody>
          <a:bodyPr rtlCol="0">
            <a:normAutofit/>
          </a:bodyPr>
          <a:lstStyle/>
          <a:p>
            <a:pPr eaLnBrk="1" fontAlgn="auto" hangingPunct="1">
              <a:spcAft>
                <a:spcPts val="0"/>
              </a:spcAft>
              <a:defRPr/>
            </a:pPr>
            <a:r>
              <a:rPr lang="ar-SA" sz="4000" b="1" dirty="0">
                <a:latin typeface="Sakkal Majalla" panose="02000000000000000000" pitchFamily="2" charset="-78"/>
                <a:cs typeface="Sakkal Majalla" panose="02000000000000000000" pitchFamily="2" charset="-78"/>
              </a:rPr>
              <a:t>القوابس </a:t>
            </a:r>
            <a:endParaRPr lang="en-US" sz="4000" b="1" dirty="0">
              <a:latin typeface="Sakkal Majalla" panose="02000000000000000000" pitchFamily="2" charset="-78"/>
              <a:cs typeface="Sakkal Majalla" panose="02000000000000000000" pitchFamily="2" charset="-78"/>
            </a:endParaRPr>
          </a:p>
        </p:txBody>
      </p:sp>
      <p:sp>
        <p:nvSpPr>
          <p:cNvPr id="61443" name="Rectangle 3"/>
          <p:cNvSpPr>
            <a:spLocks noGrp="1" noChangeArrowheads="1"/>
          </p:cNvSpPr>
          <p:nvPr>
            <p:ph idx="1"/>
          </p:nvPr>
        </p:nvSpPr>
        <p:spPr>
          <a:xfrm>
            <a:off x="1981200" y="1600200"/>
            <a:ext cx="8229600" cy="4572000"/>
          </a:xfrm>
        </p:spPr>
        <p:txBody>
          <a:bodyPr/>
          <a:lstStyle/>
          <a:p>
            <a:pPr eaLnBrk="1" hangingPunct="1"/>
            <a:r>
              <a:rPr lang="ar-SA" smtClean="0"/>
              <a:t>هي منافذ وصل علبة الحاسب مع الاجهزة المحيطة.</a:t>
            </a:r>
            <a:endParaRPr lang="en-US" smtClean="0">
              <a:cs typeface="Arial" panose="020B0604020202020204" pitchFamily="34" charset="0"/>
            </a:endParaRPr>
          </a:p>
          <a:p>
            <a:pPr eaLnBrk="1" hangingPunct="1"/>
            <a:r>
              <a:rPr lang="ar-SA" smtClean="0"/>
              <a:t>انواع القوابس:</a:t>
            </a:r>
          </a:p>
          <a:p>
            <a:pPr eaLnBrk="1" hangingPunct="1">
              <a:buFontTx/>
              <a:buNone/>
            </a:pPr>
            <a:r>
              <a:rPr lang="ar-SA" smtClean="0"/>
              <a:t>    1- القوابس المتتالية.</a:t>
            </a:r>
          </a:p>
          <a:p>
            <a:pPr eaLnBrk="1" hangingPunct="1">
              <a:buFontTx/>
              <a:buNone/>
            </a:pPr>
            <a:r>
              <a:rPr lang="ar-SA" smtClean="0"/>
              <a:t>    2- القوابس المتوازية</a:t>
            </a:r>
          </a:p>
          <a:p>
            <a:pPr eaLnBrk="1" hangingPunct="1">
              <a:buFontTx/>
              <a:buNone/>
            </a:pPr>
            <a:r>
              <a:rPr lang="ar-SA" smtClean="0"/>
              <a:t>    3- قوابس </a:t>
            </a:r>
            <a:r>
              <a:rPr lang="en-US" smtClean="0">
                <a:cs typeface="Arial" panose="020B0604020202020204" pitchFamily="34" charset="0"/>
              </a:rPr>
              <a:t>USB</a:t>
            </a:r>
            <a:endParaRPr lang="ar-SA" smtClean="0"/>
          </a:p>
          <a:p>
            <a:pPr eaLnBrk="1" hangingPunct="1">
              <a:buFontTx/>
              <a:buNone/>
            </a:pPr>
            <a:r>
              <a:rPr lang="ar-SA" smtClean="0"/>
              <a:t>    4- قابس الفأرة </a:t>
            </a:r>
            <a:r>
              <a:rPr lang="en-US" smtClean="0">
                <a:cs typeface="Arial" panose="020B0604020202020204" pitchFamily="34" charset="0"/>
              </a:rPr>
              <a:t>PS2</a:t>
            </a:r>
            <a:endParaRPr lang="ar-SA" smtClean="0"/>
          </a:p>
          <a:p>
            <a:pPr eaLnBrk="1" hangingPunct="1">
              <a:buFontTx/>
              <a:buNone/>
            </a:pPr>
            <a:r>
              <a:rPr lang="ar-SA" smtClean="0"/>
              <a:t>    5- قابس لوحة المفاتيح </a:t>
            </a:r>
            <a:r>
              <a:rPr lang="en-US" smtClean="0">
                <a:cs typeface="Arial" panose="020B0604020202020204" pitchFamily="34" charset="0"/>
              </a:rPr>
              <a:t>DIN</a:t>
            </a:r>
            <a:endParaRPr lang="ar-SA" smtClean="0"/>
          </a:p>
          <a:p>
            <a:pPr eaLnBrk="1" hangingPunct="1">
              <a:buFontTx/>
              <a:buNone/>
            </a:pPr>
            <a:r>
              <a:rPr lang="ar-SA" smtClean="0"/>
              <a:t>    6 قوابس الأشعة تحت الحمراء </a:t>
            </a:r>
            <a:r>
              <a:rPr lang="en-US" smtClean="0">
                <a:cs typeface="Arial" panose="020B0604020202020204" pitchFamily="34" charset="0"/>
              </a:rPr>
              <a:t>IRDA</a:t>
            </a:r>
          </a:p>
        </p:txBody>
      </p:sp>
      <p:sp>
        <p:nvSpPr>
          <p:cNvPr id="6144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01194C99-F6BB-4A42-B9CD-FB9209B68400}" type="slidenum">
              <a:rPr lang="ar-SA" sz="1200" smtClean="0">
                <a:latin typeface="Arial" panose="020B0604020202020204" pitchFamily="34" charset="0"/>
              </a:rPr>
              <a:pPr algn="l">
                <a:lnSpc>
                  <a:spcPct val="100000"/>
                </a:lnSpc>
                <a:spcBef>
                  <a:spcPct val="0"/>
                </a:spcBef>
                <a:buFontTx/>
                <a:buNone/>
              </a:pPr>
              <a:t>41</a:t>
            </a:fld>
            <a:endParaRPr lang="en-US" sz="1200" smtClean="0">
              <a:latin typeface="Arial" panose="020B0604020202020204" pitchFamily="34" charset="0"/>
            </a:endParaRPr>
          </a:p>
        </p:txBody>
      </p:sp>
    </p:spTree>
    <p:extLst>
      <p:ext uri="{BB962C8B-B14F-4D97-AF65-F5344CB8AC3E}">
        <p14:creationId xmlns:p14="http://schemas.microsoft.com/office/powerpoint/2010/main" val="26131683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838200" y="159543"/>
            <a:ext cx="10515600" cy="1325563"/>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نظرة عامة على القوابس</a:t>
            </a:r>
            <a:endParaRPr lang="en-US" sz="4000" b="1" dirty="0">
              <a:latin typeface="Sakkal Majalla" panose="02000000000000000000" pitchFamily="2" charset="-78"/>
              <a:cs typeface="Sakkal Majalla" panose="02000000000000000000" pitchFamily="2" charset="-78"/>
            </a:endParaRPr>
          </a:p>
        </p:txBody>
      </p:sp>
      <p:graphicFrame>
        <p:nvGraphicFramePr>
          <p:cNvPr id="62467" name="Object 4"/>
          <p:cNvGraphicFramePr>
            <a:graphicFrameLocks noGrp="1" noChangeAspect="1"/>
          </p:cNvGraphicFramePr>
          <p:nvPr>
            <p:ph idx="1"/>
          </p:nvPr>
        </p:nvGraphicFramePr>
        <p:xfrm>
          <a:off x="2743200" y="1600200"/>
          <a:ext cx="6211888" cy="4525963"/>
        </p:xfrm>
        <a:graphic>
          <a:graphicData uri="http://schemas.openxmlformats.org/presentationml/2006/ole">
            <mc:AlternateContent xmlns:mc="http://schemas.openxmlformats.org/markup-compatibility/2006">
              <mc:Choice xmlns:v="urn:schemas-microsoft-com:vml" Requires="v">
                <p:oleObj spid="_x0000_s6181" name="Bitmap Image" r:id="rId3" imgW="6628571" imgH="4828571" progId="Paint.Picture">
                  <p:embed/>
                </p:oleObj>
              </mc:Choice>
              <mc:Fallback>
                <p:oleObj name="Bitmap Image" r:id="rId3" imgW="6628571" imgH="4828571" progId="Paint.Picture">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600200"/>
                        <a:ext cx="6211888" cy="4525963"/>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path path="shape">
                                <a:fillToRect l="50000" t="50000" r="50000" b="50000"/>
                              </a:path>
                            </a:gra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246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57F9838B-A92B-4F6D-AEA2-CDA1B0095FCF}" type="slidenum">
              <a:rPr lang="ar-SA" sz="1200" smtClean="0">
                <a:latin typeface="Arial" panose="020B0604020202020204" pitchFamily="34" charset="0"/>
              </a:rPr>
              <a:pPr algn="l">
                <a:lnSpc>
                  <a:spcPct val="100000"/>
                </a:lnSpc>
                <a:spcBef>
                  <a:spcPct val="0"/>
                </a:spcBef>
                <a:buFontTx/>
                <a:buNone/>
              </a:pPr>
              <a:t>42</a:t>
            </a:fld>
            <a:endParaRPr lang="en-US" sz="1200" smtClean="0">
              <a:latin typeface="Arial" panose="020B0604020202020204" pitchFamily="34" charset="0"/>
            </a:endParaRPr>
          </a:p>
        </p:txBody>
      </p:sp>
    </p:spTree>
    <p:extLst>
      <p:ext uri="{BB962C8B-B14F-4D97-AF65-F5344CB8AC3E}">
        <p14:creationId xmlns:p14="http://schemas.microsoft.com/office/powerpoint/2010/main" val="30410521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a:xfrm>
            <a:off x="4625975" y="301625"/>
            <a:ext cx="6778625" cy="727075"/>
          </a:xfrm>
        </p:spPr>
        <p:txBody>
          <a:bodyPr rtlCol="0">
            <a:normAutofit/>
          </a:bodyPr>
          <a:lstStyle/>
          <a:p>
            <a:pPr eaLnBrk="1" fontAlgn="auto" hangingPunct="1">
              <a:spcAft>
                <a:spcPts val="0"/>
              </a:spcAft>
              <a:defRPr/>
            </a:pPr>
            <a:r>
              <a:rPr lang="ar-SA" sz="4000" b="1" dirty="0">
                <a:latin typeface="Sakkal Majalla" panose="02000000000000000000" pitchFamily="2" charset="-78"/>
                <a:cs typeface="Sakkal Majalla" panose="02000000000000000000" pitchFamily="2" charset="-78"/>
              </a:rPr>
              <a:t>القوابس المتتالية (المتسلسلة)</a:t>
            </a:r>
            <a:endParaRPr lang="en-US" sz="4000" b="1" dirty="0">
              <a:latin typeface="Sakkal Majalla" panose="02000000000000000000" pitchFamily="2" charset="-78"/>
              <a:cs typeface="Sakkal Majalla" panose="02000000000000000000" pitchFamily="2" charset="-78"/>
            </a:endParaRPr>
          </a:p>
        </p:txBody>
      </p:sp>
      <p:sp>
        <p:nvSpPr>
          <p:cNvPr id="63491" name="Rectangle 3"/>
          <p:cNvSpPr>
            <a:spLocks noGrp="1" noChangeArrowheads="1"/>
          </p:cNvSpPr>
          <p:nvPr>
            <p:ph idx="1"/>
          </p:nvPr>
        </p:nvSpPr>
        <p:spPr>
          <a:xfrm>
            <a:off x="1981200" y="1219200"/>
            <a:ext cx="8305800" cy="2895600"/>
          </a:xfrm>
        </p:spPr>
        <p:txBody>
          <a:bodyPr/>
          <a:lstStyle/>
          <a:p>
            <a:pPr eaLnBrk="1" hangingPunct="1">
              <a:lnSpc>
                <a:spcPct val="70000"/>
              </a:lnSpc>
            </a:pPr>
            <a:r>
              <a:rPr lang="ar-KW" sz="4300" smtClean="0"/>
              <a:t>في هذا النوع من القوابس ترسل البيانات الى الجهاز التابع بمعدل بت واحد وفي المرة الواحدة لكل موصل .ونقل المعلومات هو ذو اتجاه ثنائي </a:t>
            </a:r>
          </a:p>
          <a:p>
            <a:pPr eaLnBrk="1" hangingPunct="1">
              <a:lnSpc>
                <a:spcPct val="70000"/>
              </a:lnSpc>
            </a:pPr>
            <a:r>
              <a:rPr lang="ar-KW" sz="4300" smtClean="0"/>
              <a:t>مثل (المودم الخارجي  – الفأرة) </a:t>
            </a:r>
          </a:p>
        </p:txBody>
      </p:sp>
      <p:sp>
        <p:nvSpPr>
          <p:cNvPr id="6349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C7DE0274-88F4-465B-80F5-B421B52E3E54}" type="slidenum">
              <a:rPr lang="ar-SA" sz="1200" smtClean="0">
                <a:latin typeface="Arial" panose="020B0604020202020204" pitchFamily="34" charset="0"/>
              </a:rPr>
              <a:pPr algn="l">
                <a:lnSpc>
                  <a:spcPct val="100000"/>
                </a:lnSpc>
                <a:spcBef>
                  <a:spcPct val="0"/>
                </a:spcBef>
                <a:buFontTx/>
                <a:buNone/>
              </a:pPr>
              <a:t>43</a:t>
            </a:fld>
            <a:endParaRPr lang="en-US" sz="1200" smtClean="0">
              <a:latin typeface="Arial" panose="020B0604020202020204" pitchFamily="34" charset="0"/>
            </a:endParaRPr>
          </a:p>
        </p:txBody>
      </p:sp>
      <p:pic>
        <p:nvPicPr>
          <p:cNvPr id="63493" name="Picture 6" descr="boardpc_8"/>
          <p:cNvPicPr>
            <a:picLocks noChangeAspect="1" noChangeArrowheads="1"/>
          </p:cNvPicPr>
          <p:nvPr/>
        </p:nvPicPr>
        <p:blipFill>
          <a:blip r:embed="rId2">
            <a:lum bright="12000" contrast="30000"/>
            <a:extLst>
              <a:ext uri="{28A0092B-C50C-407E-A947-70E740481C1C}">
                <a14:useLocalDpi xmlns:a14="http://schemas.microsoft.com/office/drawing/2010/main" val="0"/>
              </a:ext>
            </a:extLst>
          </a:blip>
          <a:srcRect l="19882" t="14583" r="16328" b="33438"/>
          <a:stretch>
            <a:fillRect/>
          </a:stretch>
        </p:blipFill>
        <p:spPr bwMode="auto">
          <a:xfrm>
            <a:off x="4343400" y="4495800"/>
            <a:ext cx="3671888" cy="1728788"/>
          </a:xfrm>
          <a:prstGeom prst="rect">
            <a:avLst/>
          </a:prstGeom>
          <a:noFill/>
          <a:ln w="57150" cmpd="thickThin"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3495" name="Rectangle 8"/>
          <p:cNvSpPr>
            <a:spLocks noChangeArrowheads="1"/>
          </p:cNvSpPr>
          <p:nvPr/>
        </p:nvSpPr>
        <p:spPr bwMode="auto">
          <a:xfrm>
            <a:off x="8610600" y="5029200"/>
            <a:ext cx="1600200" cy="1295400"/>
          </a:xfrm>
          <a:prstGeom prst="rect">
            <a:avLst/>
          </a:prstGeom>
          <a:gradFill rotWithShape="1">
            <a:gsLst>
              <a:gs pos="0">
                <a:schemeClr val="bg1"/>
              </a:gs>
              <a:gs pos="100000">
                <a:schemeClr val="accent1"/>
              </a:gs>
            </a:gsLst>
            <a:path path="shape">
              <a:fillToRect l="50000" t="50000" r="50000" b="50000"/>
            </a:path>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a:latin typeface="Arial" panose="020B0604020202020204" pitchFamily="34" charset="0"/>
              </a:rPr>
              <a:t>على شكل</a:t>
            </a:r>
          </a:p>
          <a:p>
            <a:pPr algn="ctr" eaLnBrk="1" hangingPunct="1">
              <a:lnSpc>
                <a:spcPct val="100000"/>
              </a:lnSpc>
              <a:spcBef>
                <a:spcPct val="0"/>
              </a:spcBef>
              <a:buFontTx/>
              <a:buNone/>
            </a:pPr>
            <a:r>
              <a:rPr lang="ar-SA">
                <a:latin typeface="Arial" panose="020B0604020202020204" pitchFamily="34" charset="0"/>
              </a:rPr>
              <a:t> دبابيس</a:t>
            </a:r>
            <a:endParaRPr lang="en-US">
              <a:latin typeface="Arial" panose="020B0604020202020204" pitchFamily="34" charset="0"/>
            </a:endParaRPr>
          </a:p>
        </p:txBody>
      </p:sp>
      <p:sp>
        <p:nvSpPr>
          <p:cNvPr id="63496" name="Line 9"/>
          <p:cNvSpPr>
            <a:spLocks noChangeShapeType="1"/>
          </p:cNvSpPr>
          <p:nvPr/>
        </p:nvSpPr>
        <p:spPr bwMode="auto">
          <a:xfrm flipH="1">
            <a:off x="6781800" y="5486400"/>
            <a:ext cx="1752600" cy="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Tree>
    <p:extLst>
      <p:ext uri="{BB962C8B-B14F-4D97-AF65-F5344CB8AC3E}">
        <p14:creationId xmlns:p14="http://schemas.microsoft.com/office/powerpoint/2010/main" val="1872841169"/>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3505200" y="205581"/>
            <a:ext cx="7772400" cy="960438"/>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القوابس المتوازية (المتفرعة)</a:t>
            </a:r>
            <a:endParaRPr lang="en-US" sz="4000" b="1" dirty="0">
              <a:latin typeface="Sakkal Majalla" panose="02000000000000000000" pitchFamily="2" charset="-78"/>
              <a:cs typeface="Sakkal Majalla" panose="02000000000000000000" pitchFamily="2" charset="-78"/>
            </a:endParaRPr>
          </a:p>
        </p:txBody>
      </p:sp>
      <p:sp>
        <p:nvSpPr>
          <p:cNvPr id="64515" name="Rectangle 3"/>
          <p:cNvSpPr>
            <a:spLocks noGrp="1" noChangeArrowheads="1"/>
          </p:cNvSpPr>
          <p:nvPr>
            <p:ph idx="1"/>
          </p:nvPr>
        </p:nvSpPr>
        <p:spPr>
          <a:xfrm>
            <a:off x="1828800" y="1371600"/>
            <a:ext cx="8610600" cy="2362200"/>
          </a:xfrm>
        </p:spPr>
        <p:txBody>
          <a:bodyPr/>
          <a:lstStyle/>
          <a:p>
            <a:pPr eaLnBrk="1" hangingPunct="1">
              <a:lnSpc>
                <a:spcPct val="70000"/>
              </a:lnSpc>
            </a:pPr>
            <a:r>
              <a:rPr lang="ar-KW" sz="4300" smtClean="0"/>
              <a:t>في هذا النوع من القوابس ترسل البيانات الى الجهاز التابع بمعدل ب</a:t>
            </a:r>
            <a:r>
              <a:rPr lang="ar-SA" sz="4300" smtClean="0"/>
              <a:t>ايت (8 بت)</a:t>
            </a:r>
            <a:r>
              <a:rPr lang="ar-KW" sz="4300" smtClean="0"/>
              <a:t> واحد وفي المرة الواحدة. </a:t>
            </a:r>
            <a:endParaRPr lang="ar-SA" sz="4300" smtClean="0"/>
          </a:p>
          <a:p>
            <a:pPr eaLnBrk="1" hangingPunct="1">
              <a:lnSpc>
                <a:spcPct val="70000"/>
              </a:lnSpc>
            </a:pPr>
            <a:r>
              <a:rPr lang="ar-SA" sz="4300" smtClean="0"/>
              <a:t>مثل (الطابعة)</a:t>
            </a:r>
          </a:p>
        </p:txBody>
      </p:sp>
      <p:sp>
        <p:nvSpPr>
          <p:cNvPr id="6451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052F8BD1-6658-429B-B364-EA17F6A04290}" type="slidenum">
              <a:rPr lang="ar-SA" sz="1200" smtClean="0">
                <a:latin typeface="Arial" panose="020B0604020202020204" pitchFamily="34" charset="0"/>
              </a:rPr>
              <a:pPr algn="l">
                <a:lnSpc>
                  <a:spcPct val="100000"/>
                </a:lnSpc>
                <a:spcBef>
                  <a:spcPct val="0"/>
                </a:spcBef>
                <a:buFontTx/>
                <a:buNone/>
              </a:pPr>
              <a:t>44</a:t>
            </a:fld>
            <a:endParaRPr lang="en-US" sz="1200" smtClean="0">
              <a:latin typeface="Arial" panose="020B0604020202020204" pitchFamily="34" charset="0"/>
            </a:endParaRPr>
          </a:p>
        </p:txBody>
      </p:sp>
      <p:pic>
        <p:nvPicPr>
          <p:cNvPr id="64517" name="Picture 4" descr="serial"/>
          <p:cNvPicPr>
            <a:picLocks noChangeAspect="1" noChangeArrowheads="1"/>
          </p:cNvPicPr>
          <p:nvPr/>
        </p:nvPicPr>
        <p:blipFill>
          <a:blip r:embed="rId2">
            <a:extLst>
              <a:ext uri="{28A0092B-C50C-407E-A947-70E740481C1C}">
                <a14:useLocalDpi xmlns:a14="http://schemas.microsoft.com/office/drawing/2010/main" val="0"/>
              </a:ext>
            </a:extLst>
          </a:blip>
          <a:srcRect t="32010" b="17123"/>
          <a:stretch>
            <a:fillRect/>
          </a:stretch>
        </p:blipFill>
        <p:spPr bwMode="auto">
          <a:xfrm>
            <a:off x="3733800" y="4419600"/>
            <a:ext cx="3097213" cy="1733550"/>
          </a:xfrm>
          <a:prstGeom prst="rect">
            <a:avLst/>
          </a:prstGeom>
          <a:noFill/>
          <a:ln w="57150" cmpd="thickThin"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4519" name="Rectangle 7"/>
          <p:cNvSpPr>
            <a:spLocks noChangeArrowheads="1"/>
          </p:cNvSpPr>
          <p:nvPr/>
        </p:nvSpPr>
        <p:spPr bwMode="auto">
          <a:xfrm>
            <a:off x="7467600" y="4572000"/>
            <a:ext cx="1600200" cy="1295400"/>
          </a:xfrm>
          <a:prstGeom prst="rect">
            <a:avLst/>
          </a:prstGeom>
          <a:gradFill rotWithShape="1">
            <a:gsLst>
              <a:gs pos="0">
                <a:schemeClr val="bg1"/>
              </a:gs>
              <a:gs pos="100000">
                <a:schemeClr val="accent1"/>
              </a:gs>
            </a:gsLst>
            <a:path path="shape">
              <a:fillToRect l="50000" t="50000" r="50000" b="50000"/>
            </a:path>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a:latin typeface="Arial" panose="020B0604020202020204" pitchFamily="34" charset="0"/>
              </a:rPr>
              <a:t>على شكل</a:t>
            </a:r>
          </a:p>
          <a:p>
            <a:pPr algn="ctr" eaLnBrk="1" hangingPunct="1">
              <a:lnSpc>
                <a:spcPct val="100000"/>
              </a:lnSpc>
              <a:spcBef>
                <a:spcPct val="0"/>
              </a:spcBef>
              <a:buFontTx/>
              <a:buNone/>
            </a:pPr>
            <a:r>
              <a:rPr lang="ar-SA">
                <a:latin typeface="Arial" panose="020B0604020202020204" pitchFamily="34" charset="0"/>
              </a:rPr>
              <a:t> فتحات</a:t>
            </a:r>
            <a:endParaRPr lang="en-US">
              <a:latin typeface="Arial" panose="020B0604020202020204" pitchFamily="34" charset="0"/>
            </a:endParaRPr>
          </a:p>
        </p:txBody>
      </p:sp>
      <p:sp>
        <p:nvSpPr>
          <p:cNvPr id="64520" name="Line 8"/>
          <p:cNvSpPr>
            <a:spLocks noChangeShapeType="1"/>
          </p:cNvSpPr>
          <p:nvPr/>
        </p:nvSpPr>
        <p:spPr bwMode="auto">
          <a:xfrm flipH="1">
            <a:off x="5638800" y="5029200"/>
            <a:ext cx="1752600" cy="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Tree>
    <p:extLst>
      <p:ext uri="{BB962C8B-B14F-4D97-AF65-F5344CB8AC3E}">
        <p14:creationId xmlns:p14="http://schemas.microsoft.com/office/powerpoint/2010/main" val="3731703137"/>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2743200" y="61913"/>
            <a:ext cx="8229600" cy="1143000"/>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قوابس </a:t>
            </a:r>
            <a:r>
              <a:rPr lang="en-US" sz="4000" b="1" dirty="0">
                <a:latin typeface="Sakkal Majalla" panose="02000000000000000000" pitchFamily="2" charset="-78"/>
                <a:cs typeface="Sakkal Majalla" panose="02000000000000000000" pitchFamily="2" charset="-78"/>
              </a:rPr>
              <a:t>USB</a:t>
            </a:r>
          </a:p>
        </p:txBody>
      </p:sp>
      <p:sp>
        <p:nvSpPr>
          <p:cNvPr id="65539" name="Rectangle 3"/>
          <p:cNvSpPr>
            <a:spLocks noGrp="1" noChangeArrowheads="1"/>
          </p:cNvSpPr>
          <p:nvPr>
            <p:ph idx="1"/>
          </p:nvPr>
        </p:nvSpPr>
        <p:spPr>
          <a:xfrm>
            <a:off x="1828800" y="1295400"/>
            <a:ext cx="8610600" cy="2971800"/>
          </a:xfrm>
        </p:spPr>
        <p:txBody>
          <a:bodyPr/>
          <a:lstStyle/>
          <a:p>
            <a:pPr eaLnBrk="1" hangingPunct="1">
              <a:lnSpc>
                <a:spcPct val="70000"/>
              </a:lnSpc>
            </a:pPr>
            <a:r>
              <a:rPr lang="ar-KW" sz="3600" smtClean="0"/>
              <a:t>قابس </a:t>
            </a:r>
            <a:r>
              <a:rPr lang="en-US" sz="3600" smtClean="0">
                <a:cs typeface="Arial" panose="020B0604020202020204" pitchFamily="34" charset="0"/>
              </a:rPr>
              <a:t>USB</a:t>
            </a:r>
            <a:r>
              <a:rPr lang="ar-KW" sz="3600" smtClean="0"/>
              <a:t> هو نوع من الحل للنقص الحاصل في الحاسب الشخصي في مصادر النظام . وهو يتيح ربط البرمجيات مباشرة وبسرعة مع ناقل </a:t>
            </a:r>
            <a:r>
              <a:rPr lang="en-US" sz="3600" smtClean="0">
                <a:cs typeface="Arial" panose="020B0604020202020204" pitchFamily="34" charset="0"/>
              </a:rPr>
              <a:t>USB </a:t>
            </a:r>
            <a:r>
              <a:rPr lang="ar-KW" sz="3600" smtClean="0"/>
              <a:t>وهذه </a:t>
            </a:r>
          </a:p>
          <a:p>
            <a:pPr eaLnBrk="1" hangingPunct="1">
              <a:lnSpc>
                <a:spcPct val="70000"/>
              </a:lnSpc>
            </a:pPr>
            <a:r>
              <a:rPr lang="ar-KW" sz="3600" smtClean="0"/>
              <a:t>لكل أنواع الاجهزة (لوحة المفاتيح - الفأرة – المودم – السماعات - الميكروفونات - التليفونات - الماسحات –الطابعات)  </a:t>
            </a:r>
          </a:p>
          <a:p>
            <a:pPr eaLnBrk="1" hangingPunct="1"/>
            <a:endParaRPr lang="en-US" sz="3600" smtClean="0">
              <a:cs typeface="Arial" panose="020B0604020202020204" pitchFamily="34" charset="0"/>
            </a:endParaRPr>
          </a:p>
        </p:txBody>
      </p:sp>
      <p:sp>
        <p:nvSpPr>
          <p:cNvPr id="6554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16A5F5B8-24A5-4341-B386-3E20E522A6FD}" type="slidenum">
              <a:rPr lang="ar-SA" sz="1200" smtClean="0">
                <a:latin typeface="Arial" panose="020B0604020202020204" pitchFamily="34" charset="0"/>
              </a:rPr>
              <a:pPr algn="l">
                <a:lnSpc>
                  <a:spcPct val="100000"/>
                </a:lnSpc>
                <a:spcBef>
                  <a:spcPct val="0"/>
                </a:spcBef>
                <a:buFontTx/>
                <a:buNone/>
              </a:pPr>
              <a:t>45</a:t>
            </a:fld>
            <a:endParaRPr lang="en-US" sz="1200" smtClean="0">
              <a:latin typeface="Arial" panose="020B0604020202020204" pitchFamily="34" charset="0"/>
            </a:endParaRPr>
          </a:p>
        </p:txBody>
      </p:sp>
      <p:pic>
        <p:nvPicPr>
          <p:cNvPr id="65541" name="Picture 4" descr="CA0LQFK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4114800"/>
            <a:ext cx="1905000" cy="1343025"/>
          </a:xfrm>
          <a:prstGeom prst="rect">
            <a:avLst/>
          </a:prstGeom>
          <a:noFill/>
          <a:ln w="57150" cmpd="thickThin"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5542" name="Picture 5" descr="CAQN4X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4114800"/>
            <a:ext cx="1960563" cy="1309688"/>
          </a:xfrm>
          <a:prstGeom prst="rect">
            <a:avLst/>
          </a:prstGeom>
          <a:noFill/>
          <a:ln w="57150" cmpd="thickThin"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5544" name="Oval 7"/>
          <p:cNvSpPr>
            <a:spLocks noChangeArrowheads="1"/>
          </p:cNvSpPr>
          <p:nvPr/>
        </p:nvSpPr>
        <p:spPr bwMode="auto">
          <a:xfrm>
            <a:off x="7543800" y="5638800"/>
            <a:ext cx="1524000" cy="685800"/>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2400" b="1">
                <a:latin typeface="Arial" panose="020B0604020202020204" pitchFamily="34" charset="0"/>
              </a:rPr>
              <a:t>منفذ </a:t>
            </a:r>
            <a:r>
              <a:rPr lang="en-US" sz="2400" b="1">
                <a:latin typeface="Arial" panose="020B0604020202020204" pitchFamily="34" charset="0"/>
              </a:rPr>
              <a:t>USB</a:t>
            </a:r>
          </a:p>
        </p:txBody>
      </p:sp>
      <p:sp>
        <p:nvSpPr>
          <p:cNvPr id="65545" name="Oval 8"/>
          <p:cNvSpPr>
            <a:spLocks noChangeArrowheads="1"/>
          </p:cNvSpPr>
          <p:nvPr/>
        </p:nvSpPr>
        <p:spPr bwMode="auto">
          <a:xfrm>
            <a:off x="3962400" y="5638800"/>
            <a:ext cx="1524000" cy="685800"/>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2400" b="1">
                <a:latin typeface="Arial" panose="020B0604020202020204" pitchFamily="34" charset="0"/>
              </a:rPr>
              <a:t>وصلة </a:t>
            </a:r>
            <a:r>
              <a:rPr lang="en-US" sz="2400" b="1">
                <a:latin typeface="Arial" panose="020B0604020202020204" pitchFamily="34" charset="0"/>
              </a:rPr>
              <a:t>USB</a:t>
            </a:r>
          </a:p>
        </p:txBody>
      </p:sp>
    </p:spTree>
    <p:extLst>
      <p:ext uri="{BB962C8B-B14F-4D97-AF65-F5344CB8AC3E}">
        <p14:creationId xmlns:p14="http://schemas.microsoft.com/office/powerpoint/2010/main" val="69407015"/>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2057400" y="0"/>
            <a:ext cx="8961120" cy="1143000"/>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قوابس الفأرة ولوحة المفاتيح</a:t>
            </a:r>
            <a:endParaRPr lang="en-US" sz="4000" b="1" dirty="0">
              <a:latin typeface="Sakkal Majalla" panose="02000000000000000000" pitchFamily="2" charset="-78"/>
              <a:cs typeface="Sakkal Majalla" panose="02000000000000000000" pitchFamily="2" charset="-78"/>
            </a:endParaRPr>
          </a:p>
        </p:txBody>
      </p:sp>
      <p:sp>
        <p:nvSpPr>
          <p:cNvPr id="66563" name="Rectangle 3"/>
          <p:cNvSpPr>
            <a:spLocks noGrp="1" noChangeArrowheads="1"/>
          </p:cNvSpPr>
          <p:nvPr>
            <p:ph idx="1"/>
          </p:nvPr>
        </p:nvSpPr>
        <p:spPr>
          <a:xfrm>
            <a:off x="1752600" y="1828800"/>
            <a:ext cx="8610600" cy="1828800"/>
          </a:xfrm>
        </p:spPr>
        <p:txBody>
          <a:bodyPr/>
          <a:lstStyle/>
          <a:p>
            <a:pPr eaLnBrk="1" hangingPunct="1"/>
            <a:r>
              <a:rPr lang="ar-KW" sz="3600" b="1" smtClean="0">
                <a:solidFill>
                  <a:schemeClr val="hlink"/>
                </a:solidFill>
              </a:rPr>
              <a:t>قوابس الفأرة :</a:t>
            </a:r>
            <a:r>
              <a:rPr lang="ar-KW" b="1" smtClean="0">
                <a:solidFill>
                  <a:schemeClr val="tx2"/>
                </a:solidFill>
              </a:rPr>
              <a:t> </a:t>
            </a:r>
            <a:r>
              <a:rPr lang="ar-KW" sz="3500" smtClean="0"/>
              <a:t>يطلق عليها قوابس </a:t>
            </a:r>
            <a:r>
              <a:rPr lang="en-US" sz="3500" smtClean="0">
                <a:cs typeface="Arial" panose="020B0604020202020204" pitchFamily="34" charset="0"/>
              </a:rPr>
              <a:t>PS2</a:t>
            </a:r>
            <a:r>
              <a:rPr lang="ar-KW" sz="3500" smtClean="0"/>
              <a:t>.</a:t>
            </a:r>
          </a:p>
          <a:p>
            <a:pPr eaLnBrk="1" hangingPunct="1"/>
            <a:r>
              <a:rPr lang="ar-KW" b="1" smtClean="0"/>
              <a:t> </a:t>
            </a:r>
            <a:r>
              <a:rPr lang="ar-KW" sz="3600" b="1" smtClean="0">
                <a:solidFill>
                  <a:schemeClr val="hlink"/>
                </a:solidFill>
              </a:rPr>
              <a:t>قوابس  لوحة المفاتيح :</a:t>
            </a:r>
            <a:r>
              <a:rPr lang="ar-KW" sz="3500" smtClean="0"/>
              <a:t>يطلق عليها قوابس </a:t>
            </a:r>
            <a:r>
              <a:rPr lang="en-US" sz="3500" smtClean="0">
                <a:cs typeface="Arial" panose="020B0604020202020204" pitchFamily="34" charset="0"/>
              </a:rPr>
              <a:t>DIN</a:t>
            </a:r>
            <a:endParaRPr lang="ar-KW" sz="3500" smtClean="0"/>
          </a:p>
          <a:p>
            <a:pPr eaLnBrk="1" hangingPunct="1">
              <a:buFontTx/>
              <a:buNone/>
            </a:pPr>
            <a:endParaRPr lang="en-US" sz="3500" smtClean="0">
              <a:cs typeface="Arial" panose="020B0604020202020204" pitchFamily="34" charset="0"/>
            </a:endParaRPr>
          </a:p>
          <a:p>
            <a:pPr eaLnBrk="1" hangingPunct="1"/>
            <a:endParaRPr lang="en-US" smtClean="0">
              <a:cs typeface="Arial" panose="020B0604020202020204" pitchFamily="34" charset="0"/>
            </a:endParaRPr>
          </a:p>
          <a:p>
            <a:pPr eaLnBrk="1" hangingPunct="1"/>
            <a:endParaRPr lang="en-US" smtClean="0">
              <a:cs typeface="Arial" panose="020B0604020202020204" pitchFamily="34" charset="0"/>
            </a:endParaRPr>
          </a:p>
        </p:txBody>
      </p:sp>
      <p:sp>
        <p:nvSpPr>
          <p:cNvPr id="6656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0537904B-FC14-480F-A37E-E19AED1BE1F7}" type="slidenum">
              <a:rPr lang="ar-SA" sz="1200" smtClean="0">
                <a:latin typeface="Arial" panose="020B0604020202020204" pitchFamily="34" charset="0"/>
              </a:rPr>
              <a:pPr algn="l">
                <a:lnSpc>
                  <a:spcPct val="100000"/>
                </a:lnSpc>
                <a:spcBef>
                  <a:spcPct val="0"/>
                </a:spcBef>
                <a:buFontTx/>
                <a:buNone/>
              </a:pPr>
              <a:t>46</a:t>
            </a:fld>
            <a:endParaRPr lang="en-US" sz="1200" smtClean="0">
              <a:latin typeface="Arial" panose="020B0604020202020204" pitchFamily="34" charset="0"/>
            </a:endParaRPr>
          </a:p>
        </p:txBody>
      </p:sp>
      <p:pic>
        <p:nvPicPr>
          <p:cNvPr id="66565" name="Picture 4"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3733800"/>
            <a:ext cx="3959225" cy="1606550"/>
          </a:xfrm>
          <a:prstGeom prst="rect">
            <a:avLst/>
          </a:prstGeom>
          <a:noFill/>
          <a:ln w="57150" cmpd="thickThin"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05837081"/>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3901440" y="289560"/>
            <a:ext cx="7391400" cy="914400"/>
          </a:xfrm>
        </p:spPr>
        <p:txBody>
          <a:bodyPr>
            <a:normAutofit/>
          </a:bodyPr>
          <a:lstStyle/>
          <a:p>
            <a:pPr eaLnBrk="1" hangingPunct="1">
              <a:spcBef>
                <a:spcPts val="600"/>
              </a:spcBef>
              <a:spcAft>
                <a:spcPts val="1200"/>
              </a:spcAft>
            </a:pPr>
            <a:r>
              <a:rPr lang="ar-SA" sz="4000" b="1" dirty="0">
                <a:latin typeface="Sakkal Majalla" panose="02000000000000000000" pitchFamily="2" charset="-78"/>
                <a:cs typeface="Sakkal Majalla" panose="02000000000000000000" pitchFamily="2" charset="-78"/>
              </a:rPr>
              <a:t>منافذ الأشعة تحت الحمراء – </a:t>
            </a:r>
            <a:r>
              <a:rPr lang="en-US" sz="4000" b="1" dirty="0">
                <a:latin typeface="Sakkal Majalla" panose="02000000000000000000" pitchFamily="2" charset="-78"/>
                <a:cs typeface="Sakkal Majalla" panose="02000000000000000000" pitchFamily="2" charset="-78"/>
              </a:rPr>
              <a:t>(IRDA)</a:t>
            </a:r>
          </a:p>
        </p:txBody>
      </p:sp>
      <p:sp>
        <p:nvSpPr>
          <p:cNvPr id="67587" name="Rectangle 3"/>
          <p:cNvSpPr>
            <a:spLocks noGrp="1" noChangeArrowheads="1"/>
          </p:cNvSpPr>
          <p:nvPr>
            <p:ph idx="1"/>
          </p:nvPr>
        </p:nvSpPr>
        <p:spPr>
          <a:xfrm>
            <a:off x="1981200" y="1800860"/>
            <a:ext cx="9311640" cy="2905125"/>
          </a:xfrm>
        </p:spPr>
        <p:txBody>
          <a:bodyPr/>
          <a:lstStyle/>
          <a:p>
            <a:pPr indent="19050" algn="just" eaLnBrk="1" hangingPunct="1">
              <a:buFont typeface="Arial" panose="020B0604020202020204" pitchFamily="34" charset="0"/>
              <a:buNone/>
            </a:pPr>
            <a:r>
              <a:rPr lang="ar-JO" dirty="0" smtClean="0"/>
              <a:t>منافذ أو منافذ الأشعة تحت الحمراء تشبه تلك المنافذ التي تكون على التليفزيون و جهاز التحكم عن بعد </a:t>
            </a:r>
            <a:r>
              <a:rPr lang="en-US" dirty="0" smtClean="0">
                <a:cs typeface="Arial" panose="020B0604020202020204" pitchFamily="34" charset="0"/>
              </a:rPr>
              <a:t>(Remote Control)</a:t>
            </a:r>
            <a:r>
              <a:rPr lang="ar-SA" dirty="0" smtClean="0"/>
              <a:t> وهذه المنافذ تسمح لكمبيوترين أو كمبيوتر وجهاز آخر بالتواصل ونقل المعلومات دون الحاجة لكبل بيانات؛ أي باستخدام الأشعة تحت الحمراء </a:t>
            </a:r>
            <a:r>
              <a:rPr lang="en-US" dirty="0" smtClean="0">
                <a:cs typeface="Arial" panose="020B0604020202020204" pitchFamily="34" charset="0"/>
              </a:rPr>
              <a:t>(IR).</a:t>
            </a:r>
          </a:p>
          <a:p>
            <a:pPr indent="19050" algn="just" eaLnBrk="1" hangingPunct="1">
              <a:buFont typeface="Arial" panose="020B0604020202020204" pitchFamily="34" charset="0"/>
              <a:buNone/>
            </a:pPr>
            <a:r>
              <a:rPr lang="en-US" dirty="0" smtClean="0">
                <a:cs typeface="Arial" panose="020B0604020202020204" pitchFamily="34" charset="0"/>
              </a:rPr>
              <a:t>         </a:t>
            </a:r>
          </a:p>
        </p:txBody>
      </p:sp>
      <p:sp>
        <p:nvSpPr>
          <p:cNvPr id="6758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D3056D56-DA40-4DB8-818C-C2E96D564572}" type="slidenum">
              <a:rPr lang="ar-SA" sz="1200" smtClean="0">
                <a:latin typeface="Arial" panose="020B0604020202020204" pitchFamily="34" charset="0"/>
              </a:rPr>
              <a:pPr algn="l">
                <a:lnSpc>
                  <a:spcPct val="100000"/>
                </a:lnSpc>
                <a:spcBef>
                  <a:spcPct val="0"/>
                </a:spcBef>
                <a:buFontTx/>
                <a:buNone/>
              </a:pPr>
              <a:t>47</a:t>
            </a:fld>
            <a:endParaRPr lang="en-US" sz="1200" smtClean="0">
              <a:latin typeface="Arial" panose="020B0604020202020204" pitchFamily="34" charset="0"/>
            </a:endParaRPr>
          </a:p>
        </p:txBody>
      </p:sp>
      <p:pic>
        <p:nvPicPr>
          <p:cNvPr id="6758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463" y="4652963"/>
            <a:ext cx="216058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813" y="4724400"/>
            <a:ext cx="2087562"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930007"/>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838200" y="136525"/>
            <a:ext cx="10515600" cy="1325563"/>
          </a:xfrm>
        </p:spPr>
        <p:txBody>
          <a:bodyPr>
            <a:normAutofit/>
          </a:bodyPr>
          <a:lstStyle/>
          <a:p>
            <a:pPr eaLnBrk="1" hangingPunct="1"/>
            <a:r>
              <a:rPr lang="ar-SA" sz="4000" b="1" dirty="0" err="1">
                <a:latin typeface="Sakkal Majalla" panose="02000000000000000000" pitchFamily="2" charset="-78"/>
                <a:cs typeface="Sakkal Majalla" panose="02000000000000000000" pitchFamily="2" charset="-78"/>
              </a:rPr>
              <a:t>الذواكر</a:t>
            </a:r>
            <a:r>
              <a:rPr lang="ar-SA" sz="4000" b="1" dirty="0">
                <a:latin typeface="Sakkal Majalla" panose="02000000000000000000" pitchFamily="2" charset="-78"/>
                <a:cs typeface="Sakkal Majalla" panose="02000000000000000000" pitchFamily="2" charset="-78"/>
              </a:rPr>
              <a:t> ووحدات التخزين</a:t>
            </a:r>
            <a:endParaRPr lang="en-US" sz="4000" b="1" dirty="0">
              <a:latin typeface="Sakkal Majalla" panose="02000000000000000000" pitchFamily="2" charset="-78"/>
              <a:cs typeface="Sakkal Majalla" panose="02000000000000000000" pitchFamily="2" charset="-78"/>
            </a:endParaRPr>
          </a:p>
        </p:txBody>
      </p:sp>
      <p:sp>
        <p:nvSpPr>
          <p:cNvPr id="68611" name="Rectangle 3"/>
          <p:cNvSpPr>
            <a:spLocks noGrp="1" noChangeArrowheads="1"/>
          </p:cNvSpPr>
          <p:nvPr>
            <p:ph idx="1"/>
          </p:nvPr>
        </p:nvSpPr>
        <p:spPr/>
        <p:txBody>
          <a:bodyPr/>
          <a:lstStyle/>
          <a:p>
            <a:pPr eaLnBrk="1" hangingPunct="1"/>
            <a:r>
              <a:rPr lang="ar-SA" dirty="0" smtClean="0">
                <a:solidFill>
                  <a:srgbClr val="FF0000"/>
                </a:solidFill>
              </a:rPr>
              <a:t>الذاكرة </a:t>
            </a:r>
            <a:r>
              <a:rPr lang="en-US" dirty="0" smtClean="0">
                <a:solidFill>
                  <a:srgbClr val="FF0000"/>
                </a:solidFill>
                <a:cs typeface="Arial" panose="020B0604020202020204" pitchFamily="34" charset="0"/>
              </a:rPr>
              <a:t>MEMORY</a:t>
            </a:r>
            <a:r>
              <a:rPr lang="ar-SA" dirty="0" smtClean="0">
                <a:solidFill>
                  <a:srgbClr val="FF0000"/>
                </a:solidFill>
              </a:rPr>
              <a:t>:</a:t>
            </a:r>
            <a:r>
              <a:rPr lang="ar-SA" dirty="0" smtClean="0"/>
              <a:t> هي المكان الذي يخزن الحاسب فيه عمله داخليا ولا علاقة للمستخدم بعمليات التخزين هذه.</a:t>
            </a:r>
          </a:p>
          <a:p>
            <a:pPr eaLnBrk="1" hangingPunct="1"/>
            <a:endParaRPr lang="ar-SA" dirty="0" smtClean="0"/>
          </a:p>
          <a:p>
            <a:pPr eaLnBrk="1" hangingPunct="1"/>
            <a:r>
              <a:rPr lang="ar-SA" dirty="0" smtClean="0">
                <a:solidFill>
                  <a:srgbClr val="FF0000"/>
                </a:solidFill>
              </a:rPr>
              <a:t>وسائط التخزين </a:t>
            </a:r>
            <a:r>
              <a:rPr lang="en-US" dirty="0" smtClean="0">
                <a:solidFill>
                  <a:srgbClr val="FF0000"/>
                </a:solidFill>
                <a:cs typeface="Arial" panose="020B0604020202020204" pitchFamily="34" charset="0"/>
              </a:rPr>
              <a:t>STORGE DIVICES</a:t>
            </a:r>
            <a:r>
              <a:rPr lang="ar-SA" dirty="0" smtClean="0"/>
              <a:t>: هي الأماكن التي يخزن عليها المستخدم عمله داخل الحاسب مثل (الأقراص الصلبة والأقراص المدمجة </a:t>
            </a:r>
            <a:r>
              <a:rPr lang="en-US" dirty="0" smtClean="0">
                <a:cs typeface="Arial" panose="020B0604020202020204" pitchFamily="34" charset="0"/>
              </a:rPr>
              <a:t>CD</a:t>
            </a:r>
            <a:r>
              <a:rPr lang="ar-SA" dirty="0" smtClean="0"/>
              <a:t> وغيرها.)</a:t>
            </a:r>
            <a:endParaRPr lang="en-US" dirty="0" smtClean="0">
              <a:cs typeface="Arial" panose="020B0604020202020204" pitchFamily="34" charset="0"/>
            </a:endParaRPr>
          </a:p>
        </p:txBody>
      </p:sp>
      <p:sp>
        <p:nvSpPr>
          <p:cNvPr id="6861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FDD9148B-7310-46B6-B450-0B69DBCBD759}" type="slidenum">
              <a:rPr lang="ar-SA" sz="1200" smtClean="0">
                <a:latin typeface="Arial" panose="020B0604020202020204" pitchFamily="34" charset="0"/>
              </a:rPr>
              <a:pPr algn="l">
                <a:lnSpc>
                  <a:spcPct val="100000"/>
                </a:lnSpc>
                <a:spcBef>
                  <a:spcPct val="0"/>
                </a:spcBef>
                <a:buFontTx/>
                <a:buNone/>
              </a:pPr>
              <a:t>48</a:t>
            </a:fld>
            <a:endParaRPr lang="en-US" sz="1200" smtClean="0">
              <a:latin typeface="Arial" panose="020B0604020202020204" pitchFamily="34" charset="0"/>
            </a:endParaRPr>
          </a:p>
        </p:txBody>
      </p:sp>
    </p:spTree>
    <p:extLst>
      <p:ext uri="{BB962C8B-B14F-4D97-AF65-F5344CB8AC3E}">
        <p14:creationId xmlns:p14="http://schemas.microsoft.com/office/powerpoint/2010/main" val="26828132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4160520" y="425451"/>
            <a:ext cx="7162800" cy="792162"/>
          </a:xfrm>
        </p:spPr>
        <p:txBody>
          <a:bodyPr rtlCol="0">
            <a:normAutofit/>
          </a:bodyPr>
          <a:lstStyle/>
          <a:p>
            <a:pPr eaLnBrk="1" fontAlgn="auto" hangingPunct="1">
              <a:spcAft>
                <a:spcPts val="0"/>
              </a:spcAft>
              <a:defRPr/>
            </a:pPr>
            <a:r>
              <a:rPr lang="ar-SA" sz="4000" b="1" dirty="0" err="1">
                <a:latin typeface="Sakkal Majalla" panose="02000000000000000000" pitchFamily="2" charset="-78"/>
                <a:cs typeface="Sakkal Majalla" panose="02000000000000000000" pitchFamily="2" charset="-78"/>
              </a:rPr>
              <a:t>الذواكر</a:t>
            </a:r>
            <a:r>
              <a:rPr lang="ar-SA" sz="4000" b="1" dirty="0">
                <a:latin typeface="Sakkal Majalla" panose="02000000000000000000" pitchFamily="2" charset="-78"/>
                <a:cs typeface="Sakkal Majalla" panose="02000000000000000000" pitchFamily="2" charset="-78"/>
              </a:rPr>
              <a:t> </a:t>
            </a:r>
            <a:r>
              <a:rPr lang="en-US" sz="4000" b="1" dirty="0">
                <a:latin typeface="Sakkal Majalla" panose="02000000000000000000" pitchFamily="2" charset="-78"/>
                <a:cs typeface="Sakkal Majalla" panose="02000000000000000000" pitchFamily="2" charset="-78"/>
              </a:rPr>
              <a:t>MEMORIES</a:t>
            </a:r>
          </a:p>
        </p:txBody>
      </p:sp>
      <p:sp>
        <p:nvSpPr>
          <p:cNvPr id="69635" name="Rectangle 3"/>
          <p:cNvSpPr>
            <a:spLocks noGrp="1" noChangeArrowheads="1"/>
          </p:cNvSpPr>
          <p:nvPr>
            <p:ph idx="1"/>
          </p:nvPr>
        </p:nvSpPr>
        <p:spPr/>
        <p:txBody>
          <a:bodyPr/>
          <a:lstStyle/>
          <a:p>
            <a:pPr eaLnBrk="1" hangingPunct="1">
              <a:buFontTx/>
              <a:buNone/>
            </a:pPr>
            <a:r>
              <a:rPr lang="en-US" smtClean="0">
                <a:cs typeface="Arial" panose="020B0604020202020204" pitchFamily="34" charset="0"/>
              </a:rPr>
              <a:t>     </a:t>
            </a:r>
            <a:r>
              <a:rPr lang="ar-SA" smtClean="0"/>
              <a:t>هناك ثلاثة أنواع من الذواكر:</a:t>
            </a:r>
            <a:endParaRPr lang="en-US" smtClean="0">
              <a:cs typeface="Arial" panose="020B0604020202020204" pitchFamily="34" charset="0"/>
            </a:endParaRPr>
          </a:p>
        </p:txBody>
      </p:sp>
      <p:sp>
        <p:nvSpPr>
          <p:cNvPr id="6963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E8F5D8FC-2B6C-49E2-AF67-743F07AB5B4E}" type="slidenum">
              <a:rPr lang="ar-SA" sz="1200" smtClean="0">
                <a:latin typeface="Arial" panose="020B0604020202020204" pitchFamily="34" charset="0"/>
              </a:rPr>
              <a:pPr algn="l">
                <a:lnSpc>
                  <a:spcPct val="100000"/>
                </a:lnSpc>
                <a:spcBef>
                  <a:spcPct val="0"/>
                </a:spcBef>
                <a:buFontTx/>
                <a:buNone/>
              </a:pPr>
              <a:t>49</a:t>
            </a:fld>
            <a:endParaRPr lang="en-US" sz="1200" smtClean="0">
              <a:latin typeface="Arial" panose="020B0604020202020204" pitchFamily="34" charset="0"/>
            </a:endParaRPr>
          </a:p>
        </p:txBody>
      </p:sp>
      <p:grpSp>
        <p:nvGrpSpPr>
          <p:cNvPr id="69637" name="Group 12"/>
          <p:cNvGrpSpPr>
            <a:grpSpLocks/>
          </p:cNvGrpSpPr>
          <p:nvPr/>
        </p:nvGrpSpPr>
        <p:grpSpPr bwMode="auto">
          <a:xfrm>
            <a:off x="2590800" y="2133600"/>
            <a:ext cx="7543800" cy="2743200"/>
            <a:chOff x="672" y="1344"/>
            <a:chExt cx="4752" cy="1728"/>
          </a:xfrm>
        </p:grpSpPr>
        <p:sp>
          <p:nvSpPr>
            <p:cNvPr id="69638" name="Line 4"/>
            <p:cNvSpPr>
              <a:spLocks noChangeShapeType="1"/>
            </p:cNvSpPr>
            <p:nvPr/>
          </p:nvSpPr>
          <p:spPr bwMode="auto">
            <a:xfrm>
              <a:off x="1152" y="1776"/>
              <a:ext cx="37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69639" name="Line 5"/>
            <p:cNvSpPr>
              <a:spLocks noChangeShapeType="1"/>
            </p:cNvSpPr>
            <p:nvPr/>
          </p:nvSpPr>
          <p:spPr bwMode="auto">
            <a:xfrm>
              <a:off x="2976" y="1344"/>
              <a:ext cx="0" cy="4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69640" name="Line 6"/>
            <p:cNvSpPr>
              <a:spLocks noChangeShapeType="1"/>
            </p:cNvSpPr>
            <p:nvPr/>
          </p:nvSpPr>
          <p:spPr bwMode="auto">
            <a:xfrm>
              <a:off x="1152" y="1776"/>
              <a:ext cx="0" cy="52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69641" name="Line 7"/>
            <p:cNvSpPr>
              <a:spLocks noChangeShapeType="1"/>
            </p:cNvSpPr>
            <p:nvPr/>
          </p:nvSpPr>
          <p:spPr bwMode="auto">
            <a:xfrm>
              <a:off x="2976" y="1776"/>
              <a:ext cx="0" cy="52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69642" name="Line 8"/>
            <p:cNvSpPr>
              <a:spLocks noChangeShapeType="1"/>
            </p:cNvSpPr>
            <p:nvPr/>
          </p:nvSpPr>
          <p:spPr bwMode="auto">
            <a:xfrm>
              <a:off x="4896" y="1776"/>
              <a:ext cx="0" cy="52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69643" name="Oval 9"/>
            <p:cNvSpPr>
              <a:spLocks noChangeArrowheads="1"/>
            </p:cNvSpPr>
            <p:nvPr/>
          </p:nvSpPr>
          <p:spPr bwMode="auto">
            <a:xfrm>
              <a:off x="4416" y="2304"/>
              <a:ext cx="1008" cy="768"/>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rtl="0" eaLnBrk="1" hangingPunct="1">
                <a:lnSpc>
                  <a:spcPct val="100000"/>
                </a:lnSpc>
                <a:spcBef>
                  <a:spcPct val="0"/>
                </a:spcBef>
                <a:buFontTx/>
                <a:buNone/>
              </a:pPr>
              <a:r>
                <a:rPr lang="en-US" sz="3200">
                  <a:latin typeface="Arial" panose="020B0604020202020204" pitchFamily="34" charset="0"/>
                </a:rPr>
                <a:t>ROM</a:t>
              </a:r>
            </a:p>
          </p:txBody>
        </p:sp>
        <p:sp>
          <p:nvSpPr>
            <p:cNvPr id="69644" name="Oval 10"/>
            <p:cNvSpPr>
              <a:spLocks noChangeArrowheads="1"/>
            </p:cNvSpPr>
            <p:nvPr/>
          </p:nvSpPr>
          <p:spPr bwMode="auto">
            <a:xfrm>
              <a:off x="2448" y="2304"/>
              <a:ext cx="1008" cy="768"/>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rtl="0" eaLnBrk="1" hangingPunct="1">
                <a:lnSpc>
                  <a:spcPct val="100000"/>
                </a:lnSpc>
                <a:spcBef>
                  <a:spcPct val="0"/>
                </a:spcBef>
                <a:buFontTx/>
                <a:buNone/>
              </a:pPr>
              <a:r>
                <a:rPr lang="en-US" sz="3200">
                  <a:latin typeface="Arial" panose="020B0604020202020204" pitchFamily="34" charset="0"/>
                </a:rPr>
                <a:t>RAM</a:t>
              </a:r>
              <a:endParaRPr lang="en-US" sz="1800">
                <a:latin typeface="Arial" panose="020B0604020202020204" pitchFamily="34" charset="0"/>
              </a:endParaRPr>
            </a:p>
          </p:txBody>
        </p:sp>
        <p:sp>
          <p:nvSpPr>
            <p:cNvPr id="69645" name="Oval 11"/>
            <p:cNvSpPr>
              <a:spLocks noChangeArrowheads="1"/>
            </p:cNvSpPr>
            <p:nvPr/>
          </p:nvSpPr>
          <p:spPr bwMode="auto">
            <a:xfrm>
              <a:off x="672" y="2304"/>
              <a:ext cx="1008" cy="768"/>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en-US" sz="3200">
                  <a:latin typeface="Arial" panose="020B0604020202020204" pitchFamily="34" charset="0"/>
                </a:rPr>
                <a:t>CASHE</a:t>
              </a:r>
            </a:p>
          </p:txBody>
        </p:sp>
      </p:grpSp>
    </p:spTree>
    <p:extLst>
      <p:ext uri="{BB962C8B-B14F-4D97-AF65-F5344CB8AC3E}">
        <p14:creationId xmlns:p14="http://schemas.microsoft.com/office/powerpoint/2010/main" val="25375714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a:xfrm>
            <a:off x="3831273" y="469900"/>
            <a:ext cx="7423150" cy="596900"/>
          </a:xfrm>
        </p:spPr>
        <p:txBody>
          <a:bodyPr rtlCol="0">
            <a:noAutofit/>
          </a:bodyPr>
          <a:lstStyle/>
          <a:p>
            <a:pPr eaLnBrk="1" fontAlgn="auto" hangingPunct="1">
              <a:spcAft>
                <a:spcPts val="0"/>
              </a:spcAft>
              <a:defRPr/>
            </a:pPr>
            <a:r>
              <a:rPr lang="ar-SA" sz="4000" b="1" dirty="0">
                <a:latin typeface="Sakkal Majalla" panose="02000000000000000000" pitchFamily="2" charset="-78"/>
                <a:cs typeface="Sakkal Majalla" panose="02000000000000000000" pitchFamily="2" charset="-78"/>
              </a:rPr>
              <a:t>ذاكرة القراءة فقط </a:t>
            </a:r>
            <a:r>
              <a:rPr lang="en-US" sz="4000" b="1" dirty="0">
                <a:latin typeface="Sakkal Majalla" panose="02000000000000000000" pitchFamily="2" charset="-78"/>
                <a:cs typeface="Sakkal Majalla" panose="02000000000000000000" pitchFamily="2" charset="-78"/>
              </a:rPr>
              <a:t>ROM</a:t>
            </a:r>
          </a:p>
        </p:txBody>
      </p:sp>
      <p:sp>
        <p:nvSpPr>
          <p:cNvPr id="70659" name="Rectangle 3"/>
          <p:cNvSpPr>
            <a:spLocks noGrp="1" noChangeArrowheads="1"/>
          </p:cNvSpPr>
          <p:nvPr>
            <p:ph idx="1"/>
          </p:nvPr>
        </p:nvSpPr>
        <p:spPr>
          <a:xfrm>
            <a:off x="1447800" y="1066800"/>
            <a:ext cx="9144000" cy="5181600"/>
          </a:xfrm>
        </p:spPr>
        <p:txBody>
          <a:bodyPr/>
          <a:lstStyle/>
          <a:p>
            <a:pPr eaLnBrk="1" hangingPunct="1"/>
            <a:r>
              <a:rPr lang="ar-KW" sz="3600" b="1" smtClean="0"/>
              <a:t>وهي عبارة عن رقاقة شبه موصلة وتحتوي على دائرة متكاملة ؛ وهذه الذاكرة لا يمكن تعديلها او حذفها من قبل أي مستخدم للحاسب الشخصي ؛ وهذه الذاكرة تحتفظ بمحتوياتها حتى بعد انقطاع التيار الكهربائي عنها بالإضافة ان هذه الذاكرة </a:t>
            </a:r>
            <a:r>
              <a:rPr lang="ar-KW" sz="3600" b="1" u="sng" smtClean="0"/>
              <a:t>تزود المعالج</a:t>
            </a:r>
          </a:p>
          <a:p>
            <a:pPr eaLnBrk="1" hangingPunct="1">
              <a:buFontTx/>
              <a:buNone/>
            </a:pPr>
            <a:r>
              <a:rPr lang="ar-KW" sz="3600" b="1" u="sng" smtClean="0"/>
              <a:t> بالمعلومات اللازمة لفحص وتحميل نظام </a:t>
            </a:r>
          </a:p>
          <a:p>
            <a:pPr eaLnBrk="1" hangingPunct="1">
              <a:buFontTx/>
              <a:buNone/>
            </a:pPr>
            <a:r>
              <a:rPr lang="ar-KW" sz="3600" b="1" u="sng" smtClean="0"/>
              <a:t>التشغيل</a:t>
            </a:r>
            <a:r>
              <a:rPr lang="ar-KW" sz="3600" b="1" smtClean="0"/>
              <a:t> الى ذاكرة الوصول العشوائي.</a:t>
            </a:r>
            <a:r>
              <a:rPr lang="ar-KW" sz="3600" smtClean="0"/>
              <a:t> </a:t>
            </a:r>
          </a:p>
        </p:txBody>
      </p:sp>
      <p:sp>
        <p:nvSpPr>
          <p:cNvPr id="7066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31CD7439-297C-483D-B17F-45800E4126C9}" type="slidenum">
              <a:rPr lang="ar-SA" sz="1200" smtClean="0">
                <a:latin typeface="Arial" panose="020B0604020202020204" pitchFamily="34" charset="0"/>
              </a:rPr>
              <a:pPr algn="l">
                <a:lnSpc>
                  <a:spcPct val="100000"/>
                </a:lnSpc>
                <a:spcBef>
                  <a:spcPct val="0"/>
                </a:spcBef>
                <a:buFontTx/>
                <a:buNone/>
              </a:pPr>
              <a:t>50</a:t>
            </a:fld>
            <a:endParaRPr lang="en-US" sz="1200" smtClean="0">
              <a:latin typeface="Arial" panose="020B0604020202020204" pitchFamily="34" charset="0"/>
            </a:endParaRPr>
          </a:p>
        </p:txBody>
      </p:sp>
      <p:pic>
        <p:nvPicPr>
          <p:cNvPr id="70661" name="Picture 5" descr="images"/>
          <p:cNvPicPr>
            <a:picLocks noChangeAspect="1" noChangeArrowheads="1"/>
          </p:cNvPicPr>
          <p:nvPr/>
        </p:nvPicPr>
        <p:blipFill>
          <a:blip r:embed="rId2">
            <a:clrChange>
              <a:clrFrom>
                <a:srgbClr val="DEDEDE"/>
              </a:clrFrom>
              <a:clrTo>
                <a:srgbClr val="DEDEDE">
                  <a:alpha val="0"/>
                </a:srgbClr>
              </a:clrTo>
            </a:clrChange>
            <a:extLst>
              <a:ext uri="{28A0092B-C50C-407E-A947-70E740481C1C}">
                <a14:useLocalDpi xmlns:a14="http://schemas.microsoft.com/office/drawing/2010/main" val="0"/>
              </a:ext>
            </a:extLst>
          </a:blip>
          <a:srcRect l="45546"/>
          <a:stretch>
            <a:fillRect/>
          </a:stretch>
        </p:blipFill>
        <p:spPr bwMode="auto">
          <a:xfrm>
            <a:off x="1752600" y="4495800"/>
            <a:ext cx="251460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07408920"/>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3063240" y="296068"/>
            <a:ext cx="8229600" cy="868363"/>
          </a:xfrm>
        </p:spPr>
        <p:txBody>
          <a:bodyPr>
            <a:normAutofit/>
          </a:bodyPr>
          <a:lstStyle/>
          <a:p>
            <a:pPr eaLnBrk="1" hangingPunct="1"/>
            <a:r>
              <a:rPr lang="ar-SA" sz="4000" b="1" dirty="0" err="1">
                <a:latin typeface="Sakkal Majalla" panose="02000000000000000000" pitchFamily="2" charset="-78"/>
                <a:cs typeface="Sakkal Majalla" panose="02000000000000000000" pitchFamily="2" charset="-78"/>
              </a:rPr>
              <a:t>البيوس</a:t>
            </a:r>
            <a:r>
              <a:rPr lang="ar-SA" sz="4000" b="1" dirty="0">
                <a:latin typeface="Sakkal Majalla" panose="02000000000000000000" pitchFamily="2" charset="-78"/>
                <a:cs typeface="Sakkal Majalla" panose="02000000000000000000" pitchFamily="2" charset="-78"/>
              </a:rPr>
              <a:t> </a:t>
            </a:r>
            <a:r>
              <a:rPr lang="ar-SA" sz="4000" b="1" dirty="0" err="1">
                <a:latin typeface="Sakkal Majalla" panose="02000000000000000000" pitchFamily="2" charset="-78"/>
                <a:cs typeface="Sakkal Majalla" panose="02000000000000000000" pitchFamily="2" charset="-78"/>
              </a:rPr>
              <a:t>والسيموس</a:t>
            </a:r>
            <a:endParaRPr lang="en-US" sz="4000" b="1" dirty="0">
              <a:latin typeface="Sakkal Majalla" panose="02000000000000000000" pitchFamily="2" charset="-78"/>
              <a:cs typeface="Sakkal Majalla" panose="02000000000000000000" pitchFamily="2" charset="-78"/>
            </a:endParaRPr>
          </a:p>
        </p:txBody>
      </p:sp>
      <p:sp>
        <p:nvSpPr>
          <p:cNvPr id="71683" name="Rectangle 3"/>
          <p:cNvSpPr>
            <a:spLocks noGrp="1" noChangeArrowheads="1"/>
          </p:cNvSpPr>
          <p:nvPr>
            <p:ph idx="1"/>
          </p:nvPr>
        </p:nvSpPr>
        <p:spPr>
          <a:xfrm>
            <a:off x="1981200" y="1981200"/>
            <a:ext cx="8229600" cy="3124200"/>
          </a:xfrm>
        </p:spPr>
        <p:txBody>
          <a:bodyPr/>
          <a:lstStyle/>
          <a:p>
            <a:pPr eaLnBrk="1" hangingPunct="1"/>
            <a:r>
              <a:rPr lang="ar-SA" sz="4400" smtClean="0"/>
              <a:t>هما جزئين </a:t>
            </a:r>
            <a:r>
              <a:rPr lang="ar-SA" sz="4400" u="sng" smtClean="0"/>
              <a:t>تابعين للذاكرة </a:t>
            </a:r>
            <a:r>
              <a:rPr lang="en-US" sz="4400" u="sng" smtClean="0">
                <a:cs typeface="Arial" panose="020B0604020202020204" pitchFamily="34" charset="0"/>
              </a:rPr>
              <a:t>ROM</a:t>
            </a:r>
            <a:r>
              <a:rPr lang="ar-SA" sz="4400" smtClean="0"/>
              <a:t> قد تكون كلها رقاقة واحدة </a:t>
            </a:r>
          </a:p>
          <a:p>
            <a:pPr eaLnBrk="1" hangingPunct="1"/>
            <a:r>
              <a:rPr lang="ar-SA" sz="4400" smtClean="0"/>
              <a:t>وقد تكون كل منها رقاقة منفصلة ولكنها تعمل معاً كنظام واحد.</a:t>
            </a:r>
            <a:endParaRPr lang="en-US" sz="4400" smtClean="0">
              <a:cs typeface="Arial" panose="020B0604020202020204" pitchFamily="34" charset="0"/>
            </a:endParaRPr>
          </a:p>
        </p:txBody>
      </p:sp>
      <p:sp>
        <p:nvSpPr>
          <p:cNvPr id="7168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DAB3CBEC-5C34-4DF2-AF3A-214B4D794335}" type="slidenum">
              <a:rPr lang="ar-SA" sz="1200" smtClean="0">
                <a:latin typeface="Arial" panose="020B0604020202020204" pitchFamily="34" charset="0"/>
              </a:rPr>
              <a:pPr algn="l">
                <a:lnSpc>
                  <a:spcPct val="100000"/>
                </a:lnSpc>
                <a:spcBef>
                  <a:spcPct val="0"/>
                </a:spcBef>
                <a:buFontTx/>
                <a:buNone/>
              </a:pPr>
              <a:t>51</a:t>
            </a:fld>
            <a:endParaRPr lang="en-US" sz="1200" smtClean="0">
              <a:latin typeface="Arial" panose="020B0604020202020204" pitchFamily="34" charset="0"/>
            </a:endParaRPr>
          </a:p>
        </p:txBody>
      </p:sp>
    </p:spTree>
    <p:extLst>
      <p:ext uri="{BB962C8B-B14F-4D97-AF65-F5344CB8AC3E}">
        <p14:creationId xmlns:p14="http://schemas.microsoft.com/office/powerpoint/2010/main" val="101754790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230880" y="152400"/>
            <a:ext cx="8229600" cy="1143000"/>
          </a:xfrm>
        </p:spPr>
        <p:txBody>
          <a:bodyPr>
            <a:normAutofit/>
          </a:bodyPr>
          <a:lstStyle/>
          <a:p>
            <a:pPr eaLnBrk="1" hangingPunct="1"/>
            <a:r>
              <a:rPr lang="ar-KW" sz="4000" b="1" dirty="0">
                <a:latin typeface="Sakkal Majalla" panose="02000000000000000000" pitchFamily="2" charset="-78"/>
                <a:cs typeface="Sakkal Majalla" panose="02000000000000000000" pitchFamily="2" charset="-78"/>
              </a:rPr>
              <a:t>نظام الادخال والإخراج الاساسي </a:t>
            </a:r>
            <a:r>
              <a:rPr lang="en-US" sz="4000" b="1" dirty="0">
                <a:latin typeface="Sakkal Majalla" panose="02000000000000000000" pitchFamily="2" charset="-78"/>
                <a:cs typeface="Sakkal Majalla" panose="02000000000000000000" pitchFamily="2" charset="-78"/>
              </a:rPr>
              <a:t>BIOS</a:t>
            </a:r>
          </a:p>
        </p:txBody>
      </p:sp>
      <p:sp>
        <p:nvSpPr>
          <p:cNvPr id="72707" name="Rectangle 3"/>
          <p:cNvSpPr>
            <a:spLocks noGrp="1" noChangeArrowheads="1"/>
          </p:cNvSpPr>
          <p:nvPr>
            <p:ph idx="1"/>
          </p:nvPr>
        </p:nvSpPr>
        <p:spPr>
          <a:xfrm>
            <a:off x="1905000" y="1752600"/>
            <a:ext cx="8458200" cy="3429000"/>
          </a:xfrm>
        </p:spPr>
        <p:txBody>
          <a:bodyPr/>
          <a:lstStyle/>
          <a:p>
            <a:pPr eaLnBrk="1" hangingPunct="1">
              <a:lnSpc>
                <a:spcPct val="80000"/>
              </a:lnSpc>
            </a:pPr>
            <a:r>
              <a:rPr lang="ar-KW" b="1" smtClean="0"/>
              <a:t>هو عبارة عن رقاقة او رقاقتان التي تعطي الحاسب ذاتيته وشخصيته ونظام بيوس يعرف تماما كيفية تجميع الحاسب الشخصي وكيفية عمله كوسيط ما بين برمجيات الكمبيوتر وبين الاجزاء والمكونات الالية المختلفة للكمبيوتر.</a:t>
            </a:r>
            <a:endParaRPr lang="ar-SA" b="1" smtClean="0"/>
          </a:p>
          <a:p>
            <a:pPr eaLnBrk="1" hangingPunct="1">
              <a:lnSpc>
                <a:spcPct val="80000"/>
              </a:lnSpc>
              <a:buFontTx/>
              <a:buNone/>
            </a:pPr>
            <a:endParaRPr lang="ar-SA" b="1" smtClean="0"/>
          </a:p>
          <a:p>
            <a:pPr eaLnBrk="1" hangingPunct="1">
              <a:lnSpc>
                <a:spcPct val="80000"/>
              </a:lnSpc>
            </a:pPr>
            <a:r>
              <a:rPr lang="ar-SA" b="1" u="sng" smtClean="0"/>
              <a:t>يخزن فيه إعدادات الأجهزة التي نوصلها بالحاسب</a:t>
            </a:r>
            <a:r>
              <a:rPr lang="ar-SA" b="1" smtClean="0"/>
              <a:t> ويحتفظ بهذه الإعدادات حتى بعد ان نغيير الجهاز.</a:t>
            </a:r>
            <a:endParaRPr lang="ar-KW" b="1" smtClean="0"/>
          </a:p>
          <a:p>
            <a:pPr eaLnBrk="1" hangingPunct="1">
              <a:lnSpc>
                <a:spcPct val="80000"/>
              </a:lnSpc>
            </a:pPr>
            <a:endParaRPr lang="en-US" sz="4400" b="1" smtClean="0">
              <a:solidFill>
                <a:schemeClr val="tx2"/>
              </a:solidFill>
              <a:cs typeface="Arial" panose="020B0604020202020204" pitchFamily="34" charset="0"/>
            </a:endParaRPr>
          </a:p>
        </p:txBody>
      </p:sp>
      <p:sp>
        <p:nvSpPr>
          <p:cNvPr id="7270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948E122B-9B8D-461B-89FE-F73E3599E28C}" type="slidenum">
              <a:rPr lang="ar-SA" sz="1200" smtClean="0">
                <a:latin typeface="Arial" panose="020B0604020202020204" pitchFamily="34" charset="0"/>
              </a:rPr>
              <a:pPr algn="l">
                <a:lnSpc>
                  <a:spcPct val="100000"/>
                </a:lnSpc>
                <a:spcBef>
                  <a:spcPct val="0"/>
                </a:spcBef>
                <a:buFontTx/>
                <a:buNone/>
              </a:pPr>
              <a:t>52</a:t>
            </a:fld>
            <a:endParaRPr lang="en-US" sz="1200" smtClean="0">
              <a:latin typeface="Arial" panose="020B0604020202020204" pitchFamily="34" charset="0"/>
            </a:endParaRPr>
          </a:p>
        </p:txBody>
      </p:sp>
    </p:spTree>
    <p:extLst>
      <p:ext uri="{BB962C8B-B14F-4D97-AF65-F5344CB8AC3E}">
        <p14:creationId xmlns:p14="http://schemas.microsoft.com/office/powerpoint/2010/main" val="2431809782"/>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838200" y="30480"/>
            <a:ext cx="10515600" cy="1325563"/>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نظام سيموس </a:t>
            </a:r>
            <a:r>
              <a:rPr lang="en-US" sz="4000" b="1" dirty="0">
                <a:latin typeface="Sakkal Majalla" panose="02000000000000000000" pitchFamily="2" charset="-78"/>
                <a:cs typeface="Sakkal Majalla" panose="02000000000000000000" pitchFamily="2" charset="-78"/>
              </a:rPr>
              <a:t>CMOS</a:t>
            </a:r>
          </a:p>
        </p:txBody>
      </p:sp>
      <p:sp>
        <p:nvSpPr>
          <p:cNvPr id="73731" name="Rectangle 3"/>
          <p:cNvSpPr>
            <a:spLocks noGrp="1" noChangeArrowheads="1"/>
          </p:cNvSpPr>
          <p:nvPr>
            <p:ph idx="1"/>
          </p:nvPr>
        </p:nvSpPr>
        <p:spPr>
          <a:xfrm>
            <a:off x="1981200" y="1752600"/>
            <a:ext cx="8229600" cy="3352800"/>
          </a:xfrm>
        </p:spPr>
        <p:txBody>
          <a:bodyPr/>
          <a:lstStyle/>
          <a:p>
            <a:pPr eaLnBrk="1" hangingPunct="1"/>
            <a:r>
              <a:rPr lang="ar-KW" b="1" u="sng" smtClean="0"/>
              <a:t>هي رقاقة ذاك</a:t>
            </a:r>
            <a:r>
              <a:rPr lang="ar-SA" b="1" u="sng" smtClean="0"/>
              <a:t>رة خاصة تحتفظ بإعدادت الجهاز</a:t>
            </a:r>
            <a:r>
              <a:rPr lang="ar-SA" b="1" smtClean="0"/>
              <a:t> مثل نظام الألوان ، كلمات السر ، الوقت والتاريخ ......</a:t>
            </a:r>
          </a:p>
          <a:p>
            <a:pPr eaLnBrk="1" hangingPunct="1">
              <a:buFontTx/>
              <a:buNone/>
            </a:pPr>
            <a:endParaRPr lang="ar-SA" b="1" smtClean="0"/>
          </a:p>
          <a:p>
            <a:pPr eaLnBrk="1" hangingPunct="1"/>
            <a:r>
              <a:rPr lang="ar-SA" b="1" smtClean="0"/>
              <a:t>ويعود الفضل في حفظ العلومات فيها الى بطارية صغيرة تنقل جميع المعلومات عن معدات الحاسب (مثل الوقت-ساعة النظام-)حتى عندما يكون الكمبيوتر مغلقا أو متوقفا.</a:t>
            </a:r>
            <a:endParaRPr lang="en-US" b="1" smtClean="0">
              <a:cs typeface="Arial" panose="020B0604020202020204" pitchFamily="34" charset="0"/>
            </a:endParaRPr>
          </a:p>
          <a:p>
            <a:pPr eaLnBrk="1" hangingPunct="1"/>
            <a:endParaRPr lang="en-US" b="1" smtClean="0">
              <a:solidFill>
                <a:srgbClr val="FF0000"/>
              </a:solidFill>
              <a:cs typeface="Arial" panose="020B0604020202020204" pitchFamily="34" charset="0"/>
            </a:endParaRPr>
          </a:p>
        </p:txBody>
      </p:sp>
      <p:sp>
        <p:nvSpPr>
          <p:cNvPr id="7373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94124314-6FFD-4388-989F-C1677F54A65F}" type="slidenum">
              <a:rPr lang="ar-SA" sz="1200" smtClean="0">
                <a:latin typeface="Arial" panose="020B0604020202020204" pitchFamily="34" charset="0"/>
              </a:rPr>
              <a:pPr algn="l">
                <a:lnSpc>
                  <a:spcPct val="100000"/>
                </a:lnSpc>
                <a:spcBef>
                  <a:spcPct val="0"/>
                </a:spcBef>
                <a:buFontTx/>
                <a:buNone/>
              </a:pPr>
              <a:t>53</a:t>
            </a:fld>
            <a:endParaRPr lang="en-US" sz="1200" smtClean="0">
              <a:latin typeface="Arial" panose="020B0604020202020204" pitchFamily="34" charset="0"/>
            </a:endParaRPr>
          </a:p>
        </p:txBody>
      </p:sp>
    </p:spTree>
    <p:extLst>
      <p:ext uri="{BB962C8B-B14F-4D97-AF65-F5344CB8AC3E}">
        <p14:creationId xmlns:p14="http://schemas.microsoft.com/office/powerpoint/2010/main" val="11170161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3884930" y="259080"/>
            <a:ext cx="7423150" cy="776288"/>
          </a:xfrm>
        </p:spPr>
        <p:txBody>
          <a:bodyPr>
            <a:normAutofit/>
          </a:bodyPr>
          <a:lstStyle/>
          <a:p>
            <a:pPr eaLnBrk="1" hangingPunct="1"/>
            <a:r>
              <a:rPr lang="ar-KW" sz="4000" b="1" dirty="0">
                <a:latin typeface="Sakkal Majalla" panose="02000000000000000000" pitchFamily="2" charset="-78"/>
                <a:cs typeface="Sakkal Majalla" panose="02000000000000000000" pitchFamily="2" charset="-78"/>
              </a:rPr>
              <a:t>بطارية سيموس </a:t>
            </a:r>
            <a:r>
              <a:rPr lang="en-US" sz="4000" b="1" dirty="0">
                <a:latin typeface="Sakkal Majalla" panose="02000000000000000000" pitchFamily="2" charset="-78"/>
                <a:cs typeface="Sakkal Majalla" panose="02000000000000000000" pitchFamily="2" charset="-78"/>
              </a:rPr>
              <a:t>CMOS Battery</a:t>
            </a:r>
          </a:p>
        </p:txBody>
      </p:sp>
      <p:sp>
        <p:nvSpPr>
          <p:cNvPr id="74755" name="Rectangle 3"/>
          <p:cNvSpPr>
            <a:spLocks noGrp="1" noChangeArrowheads="1"/>
          </p:cNvSpPr>
          <p:nvPr>
            <p:ph idx="1"/>
          </p:nvPr>
        </p:nvSpPr>
        <p:spPr>
          <a:xfrm>
            <a:off x="1905000" y="2209800"/>
            <a:ext cx="8534400" cy="2438400"/>
          </a:xfrm>
        </p:spPr>
        <p:txBody>
          <a:bodyPr/>
          <a:lstStyle/>
          <a:p>
            <a:pPr eaLnBrk="1" hangingPunct="1"/>
            <a:r>
              <a:rPr lang="ar-KW" sz="4400" b="1" smtClean="0"/>
              <a:t>من النادر استبدالها وإذا اصبح ذلك ضروريا فعليك ان تتأكد من عمل ملف احتياطي خاص بالمعلومات الموجودة  في </a:t>
            </a:r>
            <a:r>
              <a:rPr lang="en-US" sz="4400" b="1" smtClean="0">
                <a:cs typeface="Arial" panose="020B0604020202020204" pitchFamily="34" charset="0"/>
              </a:rPr>
              <a:t>CMOS</a:t>
            </a:r>
            <a:endParaRPr lang="ar-KW" sz="4400" b="1" smtClean="0"/>
          </a:p>
        </p:txBody>
      </p:sp>
      <p:sp>
        <p:nvSpPr>
          <p:cNvPr id="7475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E6A128BF-B8DC-42D7-8E87-64794A513F97}" type="slidenum">
              <a:rPr lang="ar-SA" sz="1200" smtClean="0">
                <a:latin typeface="Arial" panose="020B0604020202020204" pitchFamily="34" charset="0"/>
              </a:rPr>
              <a:pPr algn="l">
                <a:lnSpc>
                  <a:spcPct val="100000"/>
                </a:lnSpc>
                <a:spcBef>
                  <a:spcPct val="0"/>
                </a:spcBef>
                <a:buFontTx/>
                <a:buNone/>
              </a:pPr>
              <a:t>54</a:t>
            </a:fld>
            <a:endParaRPr lang="en-US" sz="1200" smtClean="0">
              <a:latin typeface="Arial" panose="020B0604020202020204" pitchFamily="34" charset="0"/>
            </a:endParaRPr>
          </a:p>
        </p:txBody>
      </p:sp>
    </p:spTree>
    <p:extLst>
      <p:ext uri="{BB962C8B-B14F-4D97-AF65-F5344CB8AC3E}">
        <p14:creationId xmlns:p14="http://schemas.microsoft.com/office/powerpoint/2010/main" val="193306487"/>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a:xfrm>
            <a:off x="3002280" y="316547"/>
            <a:ext cx="8229600" cy="547688"/>
          </a:xfrm>
        </p:spPr>
        <p:txBody>
          <a:bodyPr rtlCol="0">
            <a:noAutofit/>
          </a:bodyPr>
          <a:lstStyle/>
          <a:p>
            <a:pPr eaLnBrk="1" fontAlgn="auto" hangingPunct="1">
              <a:spcAft>
                <a:spcPts val="0"/>
              </a:spcAft>
              <a:defRPr/>
            </a:pPr>
            <a:r>
              <a:rPr lang="ar-SA" sz="4000" b="1" dirty="0">
                <a:latin typeface="Sakkal Majalla" panose="02000000000000000000" pitchFamily="2" charset="-78"/>
                <a:cs typeface="Sakkal Majalla" panose="02000000000000000000" pitchFamily="2" charset="-78"/>
              </a:rPr>
              <a:t>ذاكرة الوصول العشوائي </a:t>
            </a:r>
            <a:r>
              <a:rPr lang="en-US" sz="4000" b="1" dirty="0">
                <a:latin typeface="Sakkal Majalla" panose="02000000000000000000" pitchFamily="2" charset="-78"/>
                <a:cs typeface="Sakkal Majalla" panose="02000000000000000000" pitchFamily="2" charset="-78"/>
              </a:rPr>
              <a:t>RAM</a:t>
            </a:r>
          </a:p>
        </p:txBody>
      </p:sp>
      <p:sp>
        <p:nvSpPr>
          <p:cNvPr id="75779" name="Rectangle 3"/>
          <p:cNvSpPr>
            <a:spLocks noGrp="1" noChangeArrowheads="1"/>
          </p:cNvSpPr>
          <p:nvPr>
            <p:ph idx="1"/>
          </p:nvPr>
        </p:nvSpPr>
        <p:spPr>
          <a:xfrm>
            <a:off x="1752600" y="1219200"/>
            <a:ext cx="8726488" cy="2971800"/>
          </a:xfrm>
        </p:spPr>
        <p:txBody>
          <a:bodyPr/>
          <a:lstStyle/>
          <a:p>
            <a:pPr eaLnBrk="1" hangingPunct="1"/>
            <a:r>
              <a:rPr lang="ar-SA" sz="2600" b="1" smtClean="0"/>
              <a:t>تسمى بالذاكرة الرئيسية ، الذاكرة الفيزيائية، ذاكرة الحاسب.</a:t>
            </a:r>
            <a:endParaRPr lang="en-US" sz="2600" b="1" smtClean="0">
              <a:cs typeface="Arial" panose="020B0604020202020204" pitchFamily="34" charset="0"/>
            </a:endParaRPr>
          </a:p>
          <a:p>
            <a:pPr eaLnBrk="1" hangingPunct="1"/>
            <a:r>
              <a:rPr lang="ar-SA" sz="2600" b="1" smtClean="0"/>
              <a:t>تفقد </a:t>
            </a:r>
            <a:r>
              <a:rPr lang="ar-KW" sz="2600" b="1" smtClean="0"/>
              <a:t>الذاكرة محتوياتها عند انقطاع التيارالكهربائي أوعند اغلاق الجهاز.</a:t>
            </a:r>
            <a:endParaRPr lang="en-US" sz="2600" b="1" smtClean="0">
              <a:cs typeface="Arial" panose="020B0604020202020204" pitchFamily="34" charset="0"/>
            </a:endParaRPr>
          </a:p>
          <a:p>
            <a:pPr eaLnBrk="1" hangingPunct="1"/>
            <a:r>
              <a:rPr lang="ar-SA" sz="2600" b="1" smtClean="0"/>
              <a:t>تخزن البيانات المدخلة</a:t>
            </a:r>
            <a:r>
              <a:rPr lang="ar-KW" sz="2600" b="1" smtClean="0"/>
              <a:t> والبرامج المستعملة حاليا .</a:t>
            </a:r>
            <a:endParaRPr lang="ar-SA" sz="2600" b="1" smtClean="0"/>
          </a:p>
          <a:p>
            <a:pPr eaLnBrk="1" hangingPunct="1"/>
            <a:r>
              <a:rPr lang="ar-SA" sz="2600" b="1" smtClean="0"/>
              <a:t>فكرة الوصول العشوائي.</a:t>
            </a:r>
          </a:p>
          <a:p>
            <a:pPr eaLnBrk="1" hangingPunct="1"/>
            <a:r>
              <a:rPr lang="ar-SA" sz="2600" b="1" smtClean="0"/>
              <a:t>لها سعة محددة مثل 128ميجابايت أو256 ميجابايت....</a:t>
            </a:r>
            <a:endParaRPr lang="en-US" sz="2600" b="1" smtClean="0">
              <a:cs typeface="Arial" panose="020B0604020202020204" pitchFamily="34" charset="0"/>
            </a:endParaRPr>
          </a:p>
          <a:p>
            <a:pPr eaLnBrk="1" hangingPunct="1"/>
            <a:r>
              <a:rPr lang="ar-SA" sz="2600" b="1" smtClean="0"/>
              <a:t>هي التي تتحكم بقدرة الجهاز على تشغيل أكثر برنامج بنفس الوقت.</a:t>
            </a:r>
            <a:endParaRPr lang="en-US" sz="2600" b="1" smtClean="0">
              <a:cs typeface="Arial" panose="020B0604020202020204" pitchFamily="34" charset="0"/>
            </a:endParaRPr>
          </a:p>
          <a:p>
            <a:pPr eaLnBrk="1" hangingPunct="1"/>
            <a:endParaRPr lang="ar-SA" sz="2600" b="1" smtClean="0"/>
          </a:p>
          <a:p>
            <a:pPr eaLnBrk="1" hangingPunct="1">
              <a:buFontTx/>
              <a:buNone/>
            </a:pPr>
            <a:endParaRPr lang="en-US" sz="3100" smtClean="0">
              <a:cs typeface="Arial" panose="020B0604020202020204" pitchFamily="34" charset="0"/>
            </a:endParaRPr>
          </a:p>
          <a:p>
            <a:pPr eaLnBrk="1" hangingPunct="1"/>
            <a:endParaRPr lang="en-US" sz="3100" smtClean="0">
              <a:cs typeface="Arial" panose="020B0604020202020204" pitchFamily="34" charset="0"/>
            </a:endParaRPr>
          </a:p>
        </p:txBody>
      </p:sp>
      <p:sp>
        <p:nvSpPr>
          <p:cNvPr id="7578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D7366BBC-B59D-4B46-9E64-C26E638B8162}" type="slidenum">
              <a:rPr lang="ar-SA" sz="1200" smtClean="0">
                <a:latin typeface="Arial" panose="020B0604020202020204" pitchFamily="34" charset="0"/>
              </a:rPr>
              <a:pPr algn="l">
                <a:lnSpc>
                  <a:spcPct val="100000"/>
                </a:lnSpc>
                <a:spcBef>
                  <a:spcPct val="0"/>
                </a:spcBef>
                <a:buFontTx/>
                <a:buNone/>
              </a:pPr>
              <a:t>55</a:t>
            </a:fld>
            <a:endParaRPr lang="en-US" sz="1200" smtClean="0">
              <a:latin typeface="Arial" panose="020B0604020202020204" pitchFamily="34" charset="0"/>
            </a:endParaRPr>
          </a:p>
        </p:txBody>
      </p:sp>
      <p:pic>
        <p:nvPicPr>
          <p:cNvPr id="75781" name="Picture 5" descr="directron_1753_2144129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4616450"/>
            <a:ext cx="2867025" cy="2089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5782" name="Picture 6" descr="simm 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4238" y="4606925"/>
            <a:ext cx="4094162" cy="2027238"/>
          </a:xfrm>
          <a:prstGeom prst="rect">
            <a:avLst/>
          </a:prstGeom>
          <a:noFill/>
          <a:ln w="57150" cmpd="thickThin"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93132126"/>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1B255DA7-6F14-4D76-9220-679D712179CB}" type="slidenum">
              <a:rPr lang="ar-SA" sz="1200" smtClean="0">
                <a:latin typeface="Arial" panose="020B0604020202020204" pitchFamily="34" charset="0"/>
              </a:rPr>
              <a:pPr algn="l">
                <a:lnSpc>
                  <a:spcPct val="100000"/>
                </a:lnSpc>
                <a:spcBef>
                  <a:spcPct val="0"/>
                </a:spcBef>
                <a:buFontTx/>
                <a:buNone/>
              </a:pPr>
              <a:t>56</a:t>
            </a:fld>
            <a:endParaRPr lang="en-US" sz="1200" smtClean="0">
              <a:latin typeface="Arial" panose="020B0604020202020204" pitchFamily="34" charset="0"/>
            </a:endParaRPr>
          </a:p>
        </p:txBody>
      </p:sp>
      <p:sp>
        <p:nvSpPr>
          <p:cNvPr id="76803" name="Rectangle 6"/>
          <p:cNvSpPr>
            <a:spLocks noChangeArrowheads="1"/>
          </p:cNvSpPr>
          <p:nvPr/>
        </p:nvSpPr>
        <p:spPr bwMode="auto">
          <a:xfrm>
            <a:off x="3429000" y="228600"/>
            <a:ext cx="6934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endParaRPr lang="en-US" sz="4400" b="1">
              <a:solidFill>
                <a:schemeClr val="tx2"/>
              </a:solidFill>
              <a:latin typeface="Tahoma" panose="020B0604030504040204" pitchFamily="34" charset="0"/>
            </a:endParaRPr>
          </a:p>
        </p:txBody>
      </p:sp>
      <p:sp>
        <p:nvSpPr>
          <p:cNvPr id="76804" name="Rectangle 7"/>
          <p:cNvSpPr>
            <a:spLocks noChangeArrowheads="1"/>
          </p:cNvSpPr>
          <p:nvPr/>
        </p:nvSpPr>
        <p:spPr bwMode="auto">
          <a:xfrm rot="10800000" flipV="1">
            <a:off x="2132012" y="1368629"/>
            <a:ext cx="9313227" cy="2505301"/>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path path="shape">
                    <a:fillToRect l="50000" t="50000" r="50000" b="50000"/>
                  </a:path>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20000"/>
              </a:spcBef>
              <a:buFontTx/>
              <a:buChar char="•"/>
            </a:pPr>
            <a:r>
              <a:rPr lang="ar-SA" dirty="0">
                <a:latin typeface="Arial" panose="020B0604020202020204" pitchFamily="34" charset="0"/>
              </a:rPr>
              <a:t>إذا أصبح حجم </a:t>
            </a:r>
            <a:r>
              <a:rPr lang="en-US" dirty="0">
                <a:latin typeface="Arial" panose="020B0604020202020204" pitchFamily="34" charset="0"/>
              </a:rPr>
              <a:t>RAM</a:t>
            </a:r>
            <a:r>
              <a:rPr lang="ar-SA" dirty="0">
                <a:latin typeface="Arial" panose="020B0604020202020204" pitchFamily="34" charset="0"/>
              </a:rPr>
              <a:t>صغير بالنسبة للعمل فإنها تستخدم جزءا من القرص الصلب كامتداد </a:t>
            </a:r>
            <a:r>
              <a:rPr lang="ar-SA" dirty="0" err="1">
                <a:latin typeface="Arial" panose="020B0604020202020204" pitchFamily="34" charset="0"/>
              </a:rPr>
              <a:t>لل</a:t>
            </a:r>
            <a:r>
              <a:rPr lang="ar-SA" dirty="0">
                <a:latin typeface="Arial" panose="020B0604020202020204" pitchFamily="34" charset="0"/>
              </a:rPr>
              <a:t>ـ </a:t>
            </a:r>
            <a:r>
              <a:rPr lang="en-US" dirty="0">
                <a:latin typeface="Arial" panose="020B0604020202020204" pitchFamily="34" charset="0"/>
              </a:rPr>
              <a:t>RAM</a:t>
            </a:r>
            <a:r>
              <a:rPr lang="ar-KW" dirty="0">
                <a:latin typeface="Arial" panose="020B0604020202020204" pitchFamily="34" charset="0"/>
              </a:rPr>
              <a:t> ويسمى (الذاكرة </a:t>
            </a:r>
            <a:r>
              <a:rPr lang="ar-KW" dirty="0" err="1">
                <a:latin typeface="Arial" panose="020B0604020202020204" pitchFamily="34" charset="0"/>
              </a:rPr>
              <a:t>الإفتراضية</a:t>
            </a:r>
            <a:r>
              <a:rPr lang="ar-KW" dirty="0">
                <a:latin typeface="Arial" panose="020B0604020202020204" pitchFamily="34" charset="0"/>
              </a:rPr>
              <a:t>).</a:t>
            </a:r>
          </a:p>
          <a:p>
            <a:pPr eaLnBrk="1" hangingPunct="1">
              <a:lnSpc>
                <a:spcPct val="100000"/>
              </a:lnSpc>
              <a:spcBef>
                <a:spcPct val="20000"/>
              </a:spcBef>
              <a:buFontTx/>
              <a:buChar char="•"/>
            </a:pPr>
            <a:r>
              <a:rPr lang="ar-KW" dirty="0">
                <a:latin typeface="Arial" panose="020B0604020202020204" pitchFamily="34" charset="0"/>
              </a:rPr>
              <a:t>مساوئه:</a:t>
            </a:r>
          </a:p>
          <a:p>
            <a:pPr eaLnBrk="1" hangingPunct="1">
              <a:lnSpc>
                <a:spcPct val="100000"/>
              </a:lnSpc>
              <a:spcBef>
                <a:spcPct val="20000"/>
              </a:spcBef>
              <a:buFontTx/>
              <a:buNone/>
            </a:pPr>
            <a:r>
              <a:rPr lang="ar-KW" dirty="0">
                <a:latin typeface="Arial" panose="020B0604020202020204" pitchFamily="34" charset="0"/>
              </a:rPr>
              <a:t>    - تقلل حجم المساحة الحرة في القرص الصلب</a:t>
            </a:r>
          </a:p>
          <a:p>
            <a:pPr eaLnBrk="1" hangingPunct="1">
              <a:lnSpc>
                <a:spcPct val="100000"/>
              </a:lnSpc>
              <a:spcBef>
                <a:spcPct val="20000"/>
              </a:spcBef>
              <a:buFontTx/>
              <a:buNone/>
            </a:pPr>
            <a:r>
              <a:rPr lang="ar-KW" dirty="0">
                <a:latin typeface="Arial" panose="020B0604020202020204" pitchFamily="34" charset="0"/>
              </a:rPr>
              <a:t>    - ليست بنفس كفاءة عمل </a:t>
            </a:r>
            <a:r>
              <a:rPr lang="en-US" dirty="0">
                <a:latin typeface="Arial" panose="020B0604020202020204" pitchFamily="34" charset="0"/>
              </a:rPr>
              <a:t>RAM</a:t>
            </a:r>
            <a:r>
              <a:rPr lang="ar-SA" dirty="0">
                <a:latin typeface="Arial" panose="020B0604020202020204" pitchFamily="34" charset="0"/>
              </a:rPr>
              <a:t>الأصلية</a:t>
            </a:r>
            <a:endParaRPr lang="en-US" dirty="0">
              <a:latin typeface="Arial" panose="020B0604020202020204" pitchFamily="34" charset="0"/>
            </a:endParaRPr>
          </a:p>
        </p:txBody>
      </p:sp>
      <p:sp>
        <p:nvSpPr>
          <p:cNvPr id="76805" name="Rectangle 8"/>
          <p:cNvSpPr>
            <a:spLocks noChangeArrowheads="1"/>
          </p:cNvSpPr>
          <p:nvPr/>
        </p:nvSpPr>
        <p:spPr bwMode="auto">
          <a:xfrm>
            <a:off x="6187440" y="435114"/>
            <a:ext cx="7010400" cy="707886"/>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path path="shape">
                    <a:fillToRect l="50000" t="50000" r="50000" b="50000"/>
                  </a:path>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4000" b="1" dirty="0">
                <a:latin typeface="Sakkal Majalla" panose="02000000000000000000" pitchFamily="2" charset="-78"/>
                <a:ea typeface="+mj-ea"/>
                <a:cs typeface="Sakkal Majalla" panose="02000000000000000000" pitchFamily="2" charset="-78"/>
              </a:rPr>
              <a:t>الذاكرة الافتراضية</a:t>
            </a:r>
            <a:endParaRPr lang="en-US" sz="4000" b="1" dirty="0">
              <a:latin typeface="Sakkal Majalla" panose="02000000000000000000" pitchFamily="2" charset="-78"/>
              <a:ea typeface="+mj-ea"/>
              <a:cs typeface="Sakkal Majalla" panose="02000000000000000000" pitchFamily="2" charset="-78"/>
            </a:endParaRPr>
          </a:p>
        </p:txBody>
      </p:sp>
    </p:spTree>
    <p:extLst>
      <p:ext uri="{BB962C8B-B14F-4D97-AF65-F5344CB8AC3E}">
        <p14:creationId xmlns:p14="http://schemas.microsoft.com/office/powerpoint/2010/main" val="126633472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5"/>
          <p:cNvSpPr>
            <a:spLocks noGrp="1" noChangeArrowheads="1"/>
          </p:cNvSpPr>
          <p:nvPr>
            <p:ph idx="1"/>
          </p:nvPr>
        </p:nvSpPr>
        <p:spPr>
          <a:xfrm>
            <a:off x="1524000" y="1371600"/>
            <a:ext cx="8915400" cy="4760913"/>
          </a:xfrm>
        </p:spPr>
        <p:txBody>
          <a:bodyPr/>
          <a:lstStyle/>
          <a:p>
            <a:pPr eaLnBrk="1" hangingPunct="1"/>
            <a:r>
              <a:rPr lang="ar-KW" smtClean="0"/>
              <a:t>هي عبارة عن ذاكرة عالية السرعة جدا. </a:t>
            </a:r>
          </a:p>
          <a:p>
            <a:pPr eaLnBrk="1" hangingPunct="1">
              <a:buFontTx/>
              <a:buNone/>
            </a:pPr>
            <a:endParaRPr lang="ar-KW" smtClean="0"/>
          </a:p>
          <a:p>
            <a:pPr eaLnBrk="1" hangingPunct="1"/>
            <a:r>
              <a:rPr lang="ar-KW" smtClean="0"/>
              <a:t>تقع بين ذاكرة </a:t>
            </a:r>
            <a:r>
              <a:rPr lang="en-US" smtClean="0">
                <a:cs typeface="Arial" panose="020B0604020202020204" pitchFamily="34" charset="0"/>
              </a:rPr>
              <a:t>RAM</a:t>
            </a:r>
            <a:r>
              <a:rPr lang="ar-KW" smtClean="0"/>
              <a:t> ووحدة المعالجة المركزية.</a:t>
            </a:r>
          </a:p>
          <a:p>
            <a:pPr eaLnBrk="1" hangingPunct="1">
              <a:buFontTx/>
              <a:buNone/>
            </a:pPr>
            <a:endParaRPr lang="ar-KW" smtClean="0"/>
          </a:p>
          <a:p>
            <a:pPr eaLnBrk="1" hangingPunct="1"/>
            <a:r>
              <a:rPr lang="ar-KW" smtClean="0"/>
              <a:t>مهمتها هو أن تسرع عمل المعالج من خلال إحضار المعلومات التي قد تحتاج إليها الذاكرة </a:t>
            </a:r>
            <a:r>
              <a:rPr lang="en-US" smtClean="0">
                <a:cs typeface="Arial" panose="020B0604020202020204" pitchFamily="34" charset="0"/>
              </a:rPr>
              <a:t>RAM</a:t>
            </a:r>
            <a:r>
              <a:rPr lang="ar-SA" smtClean="0"/>
              <a:t> في المرحلة القادمة.</a:t>
            </a:r>
            <a:endParaRPr lang="en-US" smtClean="0">
              <a:cs typeface="Arial" panose="020B0604020202020204" pitchFamily="34" charset="0"/>
            </a:endParaRPr>
          </a:p>
        </p:txBody>
      </p:sp>
      <p:sp>
        <p:nvSpPr>
          <p:cNvPr id="77827"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130BE694-9464-4947-89B6-9E36897981FA}" type="slidenum">
              <a:rPr lang="ar-SA" sz="1200" smtClean="0">
                <a:latin typeface="Arial" panose="020B0604020202020204" pitchFamily="34" charset="0"/>
              </a:rPr>
              <a:pPr algn="l">
                <a:lnSpc>
                  <a:spcPct val="100000"/>
                </a:lnSpc>
                <a:spcBef>
                  <a:spcPct val="0"/>
                </a:spcBef>
                <a:buFontTx/>
                <a:buNone/>
              </a:pPr>
              <a:t>57</a:t>
            </a:fld>
            <a:endParaRPr lang="en-US" sz="1200" smtClean="0">
              <a:latin typeface="Arial" panose="020B0604020202020204" pitchFamily="34" charset="0"/>
            </a:endParaRPr>
          </a:p>
        </p:txBody>
      </p:sp>
      <p:sp>
        <p:nvSpPr>
          <p:cNvPr id="77828" name="Rectangle 6"/>
          <p:cNvSpPr>
            <a:spLocks noChangeArrowheads="1"/>
          </p:cNvSpPr>
          <p:nvPr/>
        </p:nvSpPr>
        <p:spPr bwMode="auto">
          <a:xfrm>
            <a:off x="6248400" y="271671"/>
            <a:ext cx="70104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4000" b="1" dirty="0">
                <a:latin typeface="Sakkal Majalla" panose="02000000000000000000" pitchFamily="2" charset="-78"/>
                <a:ea typeface="+mj-ea"/>
                <a:cs typeface="Sakkal Majalla" panose="02000000000000000000" pitchFamily="2" charset="-78"/>
              </a:rPr>
              <a:t>الذاكرة</a:t>
            </a:r>
            <a:r>
              <a:rPr lang="en-US" sz="4000" b="1" dirty="0">
                <a:latin typeface="Sakkal Majalla" panose="02000000000000000000" pitchFamily="2" charset="-78"/>
                <a:ea typeface="+mj-ea"/>
                <a:cs typeface="Sakkal Majalla" panose="02000000000000000000" pitchFamily="2" charset="-78"/>
              </a:rPr>
              <a:t>CASHE </a:t>
            </a:r>
            <a:r>
              <a:rPr lang="ar-SA" sz="4000" b="1" dirty="0">
                <a:latin typeface="Sakkal Majalla" panose="02000000000000000000" pitchFamily="2" charset="-78"/>
                <a:ea typeface="+mj-ea"/>
                <a:cs typeface="Sakkal Majalla" panose="02000000000000000000" pitchFamily="2" charset="-78"/>
              </a:rPr>
              <a:t>  </a:t>
            </a:r>
            <a:endParaRPr lang="en-US" sz="4000" b="1" dirty="0">
              <a:latin typeface="Sakkal Majalla" panose="02000000000000000000" pitchFamily="2" charset="-78"/>
              <a:ea typeface="+mj-ea"/>
              <a:cs typeface="Sakkal Majalla" panose="02000000000000000000" pitchFamily="2" charset="-78"/>
            </a:endParaRPr>
          </a:p>
        </p:txBody>
      </p:sp>
      <p:pic>
        <p:nvPicPr>
          <p:cNvPr id="77829" name="Picture 7" descr="cache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295400"/>
            <a:ext cx="1820863"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10199972"/>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3124200" y="228918"/>
            <a:ext cx="8229600" cy="792162"/>
          </a:xfrm>
        </p:spPr>
        <p:txBody>
          <a:bodyPr>
            <a:normAutofit/>
          </a:bodyPr>
          <a:lstStyle/>
          <a:p>
            <a:pPr eaLnBrk="1" hangingPunct="1"/>
            <a:r>
              <a:rPr lang="ar-KW" sz="4000" b="1" dirty="0">
                <a:latin typeface="Sakkal Majalla" panose="02000000000000000000" pitchFamily="2" charset="-78"/>
                <a:cs typeface="Sakkal Majalla" panose="02000000000000000000" pitchFamily="2" charset="-78"/>
              </a:rPr>
              <a:t>الذاكرة الضخمة</a:t>
            </a:r>
            <a:r>
              <a:rPr lang="en-US" sz="4000" b="1" dirty="0">
                <a:latin typeface="Sakkal Majalla" panose="02000000000000000000" pitchFamily="2" charset="-78"/>
                <a:cs typeface="Sakkal Majalla" panose="02000000000000000000" pitchFamily="2" charset="-78"/>
              </a:rPr>
              <a:t>Mass Memory</a:t>
            </a:r>
          </a:p>
        </p:txBody>
      </p:sp>
      <p:sp>
        <p:nvSpPr>
          <p:cNvPr id="78851" name="Rectangle 3"/>
          <p:cNvSpPr>
            <a:spLocks noGrp="1" noChangeArrowheads="1"/>
          </p:cNvSpPr>
          <p:nvPr>
            <p:ph idx="1"/>
          </p:nvPr>
        </p:nvSpPr>
        <p:spPr/>
        <p:txBody>
          <a:bodyPr/>
          <a:lstStyle/>
          <a:p>
            <a:pPr eaLnBrk="1" hangingPunct="1"/>
            <a:r>
              <a:rPr lang="ar-SA" smtClean="0"/>
              <a:t>هي وسائط التخزين بمختلف انواعها وتسمى في بعض المراجع بالذواكر أيضاً.</a:t>
            </a:r>
          </a:p>
          <a:p>
            <a:pPr eaLnBrk="1" hangingPunct="1"/>
            <a:r>
              <a:rPr lang="ar-SA" smtClean="0"/>
              <a:t>عملها </a:t>
            </a:r>
            <a:r>
              <a:rPr lang="ar-KW" smtClean="0"/>
              <a:t>تخزين المعلومات لمدة غير محدودة وبشكل دائم .</a:t>
            </a:r>
          </a:p>
          <a:p>
            <a:pPr eaLnBrk="1" hangingPunct="1"/>
            <a:r>
              <a:rPr lang="ar-KW" smtClean="0"/>
              <a:t>تخزن كمية كبيرة من المعلومات بالاعتماد على نوع الذاكرة المستخدمة </a:t>
            </a:r>
            <a:r>
              <a:rPr lang="ar-SA" smtClean="0"/>
              <a:t>(لذلك سميت ذاكرة ضخمة).</a:t>
            </a:r>
          </a:p>
          <a:p>
            <a:pPr eaLnBrk="1" hangingPunct="1">
              <a:buFontTx/>
              <a:buNone/>
            </a:pPr>
            <a:endParaRPr lang="en-US" smtClean="0">
              <a:cs typeface="Arial" panose="020B0604020202020204" pitchFamily="34" charset="0"/>
            </a:endParaRPr>
          </a:p>
        </p:txBody>
      </p:sp>
      <p:sp>
        <p:nvSpPr>
          <p:cNvPr id="7885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78227DB-F82A-4F47-BD48-08C6E1E8B025}" type="slidenum">
              <a:rPr lang="ar-SA" sz="1200" smtClean="0">
                <a:latin typeface="Arial" panose="020B0604020202020204" pitchFamily="34" charset="0"/>
              </a:rPr>
              <a:pPr algn="l">
                <a:lnSpc>
                  <a:spcPct val="100000"/>
                </a:lnSpc>
                <a:spcBef>
                  <a:spcPct val="0"/>
                </a:spcBef>
                <a:buFontTx/>
                <a:buNone/>
              </a:pPr>
              <a:t>58</a:t>
            </a:fld>
            <a:endParaRPr lang="en-US" sz="1200" smtClean="0">
              <a:latin typeface="Arial" panose="020B0604020202020204" pitchFamily="34" charset="0"/>
            </a:endParaRPr>
          </a:p>
        </p:txBody>
      </p:sp>
    </p:spTree>
    <p:extLst>
      <p:ext uri="{BB962C8B-B14F-4D97-AF65-F5344CB8AC3E}">
        <p14:creationId xmlns:p14="http://schemas.microsoft.com/office/powerpoint/2010/main" val="27414271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3063240" y="167640"/>
            <a:ext cx="8229600" cy="838200"/>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أنواع الذاكرة الضخمة</a:t>
            </a:r>
            <a:endParaRPr lang="en-US" sz="4000" b="1" dirty="0">
              <a:latin typeface="Sakkal Majalla" panose="02000000000000000000" pitchFamily="2" charset="-78"/>
              <a:cs typeface="Sakkal Majalla" panose="02000000000000000000" pitchFamily="2" charset="-78"/>
            </a:endParaRPr>
          </a:p>
        </p:txBody>
      </p:sp>
      <p:sp>
        <p:nvSpPr>
          <p:cNvPr id="79875" name="Rectangle 3"/>
          <p:cNvSpPr>
            <a:spLocks noGrp="1" noChangeArrowheads="1"/>
          </p:cNvSpPr>
          <p:nvPr>
            <p:ph idx="1"/>
          </p:nvPr>
        </p:nvSpPr>
        <p:spPr>
          <a:xfrm>
            <a:off x="1981200" y="1219200"/>
            <a:ext cx="8229600" cy="5105400"/>
          </a:xfrm>
        </p:spPr>
        <p:txBody>
          <a:bodyPr/>
          <a:lstStyle/>
          <a:p>
            <a:pPr eaLnBrk="1" hangingPunct="1"/>
            <a:r>
              <a:rPr lang="ar-SA" dirty="0" smtClean="0"/>
              <a:t>الأكثر شيوعا منها هي:</a:t>
            </a:r>
          </a:p>
          <a:p>
            <a:pPr eaLnBrk="1" hangingPunct="1">
              <a:buFontTx/>
              <a:buNone/>
            </a:pPr>
            <a:r>
              <a:rPr lang="ar-SA" dirty="0" smtClean="0"/>
              <a:t>  - الأقراص الصلبة</a:t>
            </a:r>
          </a:p>
          <a:p>
            <a:pPr eaLnBrk="1" hangingPunct="1">
              <a:buFontTx/>
              <a:buNone/>
            </a:pPr>
            <a:r>
              <a:rPr lang="ar-SA" dirty="0" smtClean="0"/>
              <a:t>  - القرص المرن</a:t>
            </a:r>
          </a:p>
          <a:p>
            <a:pPr eaLnBrk="1" hangingPunct="1">
              <a:buFontTx/>
              <a:buNone/>
            </a:pPr>
            <a:r>
              <a:rPr lang="ar-SA" dirty="0" smtClean="0"/>
              <a:t>  - الأشرطة المغناطيسية </a:t>
            </a:r>
          </a:p>
          <a:p>
            <a:pPr eaLnBrk="1" hangingPunct="1">
              <a:buFontTx/>
              <a:buNone/>
            </a:pPr>
            <a:r>
              <a:rPr lang="ar-SA" dirty="0" smtClean="0"/>
              <a:t>  - الذاكرة التي على شكل شريحة</a:t>
            </a:r>
          </a:p>
          <a:p>
            <a:pPr eaLnBrk="1" hangingPunct="1">
              <a:buFontTx/>
              <a:buNone/>
            </a:pPr>
            <a:r>
              <a:rPr lang="ar-SA" dirty="0" smtClean="0"/>
              <a:t>  - الذاكرة التي على شكل بطاقة</a:t>
            </a:r>
          </a:p>
          <a:p>
            <a:pPr eaLnBrk="1" hangingPunct="1">
              <a:buFontTx/>
              <a:buNone/>
            </a:pPr>
            <a:r>
              <a:rPr lang="ar-SA" dirty="0" smtClean="0"/>
              <a:t>  - القرص القابل للإزالة (الفلاش)</a:t>
            </a:r>
          </a:p>
          <a:p>
            <a:pPr eaLnBrk="1" hangingPunct="1">
              <a:buFontTx/>
              <a:buNone/>
            </a:pPr>
            <a:r>
              <a:rPr lang="ar-SA" dirty="0" smtClean="0"/>
              <a:t>  - الأجهزة القابلة للإزالة</a:t>
            </a:r>
          </a:p>
          <a:p>
            <a:pPr eaLnBrk="1" hangingPunct="1">
              <a:buFontTx/>
              <a:buNone/>
            </a:pPr>
            <a:r>
              <a:rPr lang="ar-SA" dirty="0" smtClean="0"/>
              <a:t>  - الأقراص المدمجة </a:t>
            </a:r>
            <a:r>
              <a:rPr lang="en-US" dirty="0" smtClean="0">
                <a:cs typeface="Arial" panose="020B0604020202020204" pitchFamily="34" charset="0"/>
              </a:rPr>
              <a:t>CD</a:t>
            </a:r>
            <a:endParaRPr lang="ar-SA" dirty="0" smtClean="0"/>
          </a:p>
          <a:p>
            <a:pPr eaLnBrk="1" hangingPunct="1">
              <a:buFontTx/>
              <a:buNone/>
            </a:pPr>
            <a:r>
              <a:rPr lang="ar-SA" dirty="0" smtClean="0"/>
              <a:t>  - </a:t>
            </a:r>
            <a:r>
              <a:rPr lang="en-US" dirty="0" smtClean="0">
                <a:cs typeface="Arial" panose="020B0604020202020204" pitchFamily="34" charset="0"/>
              </a:rPr>
              <a:t>DVD</a:t>
            </a:r>
          </a:p>
        </p:txBody>
      </p:sp>
      <p:sp>
        <p:nvSpPr>
          <p:cNvPr id="7987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C7EB6DF8-FC03-414C-9D13-4873ADD59180}" type="slidenum">
              <a:rPr lang="ar-SA" sz="1200" smtClean="0">
                <a:latin typeface="Arial" panose="020B0604020202020204" pitchFamily="34" charset="0"/>
              </a:rPr>
              <a:pPr algn="l">
                <a:lnSpc>
                  <a:spcPct val="100000"/>
                </a:lnSpc>
                <a:spcBef>
                  <a:spcPct val="0"/>
                </a:spcBef>
                <a:buFontTx/>
                <a:buNone/>
              </a:pPr>
              <a:t>59</a:t>
            </a:fld>
            <a:endParaRPr lang="en-US" sz="1200" smtClean="0">
              <a:latin typeface="Arial" panose="020B0604020202020204" pitchFamily="34" charset="0"/>
            </a:endParaRPr>
          </a:p>
        </p:txBody>
      </p:sp>
    </p:spTree>
    <p:extLst>
      <p:ext uri="{BB962C8B-B14F-4D97-AF65-F5344CB8AC3E}">
        <p14:creationId xmlns:p14="http://schemas.microsoft.com/office/powerpoint/2010/main" val="376043875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8" name="Rectangle 3"/>
          <p:cNvSpPr>
            <a:spLocks noGrp="1" noChangeArrowheads="1"/>
          </p:cNvSpPr>
          <p:nvPr>
            <p:ph idx="1"/>
          </p:nvPr>
        </p:nvSpPr>
        <p:spPr>
          <a:xfrm>
            <a:off x="3185160" y="1319971"/>
            <a:ext cx="7924800" cy="1905000"/>
          </a:xfrm>
        </p:spPr>
        <p:txBody>
          <a:bodyPr rtlCol="0">
            <a:normAutofit fontScale="92500"/>
          </a:bodyPr>
          <a:lstStyle/>
          <a:p>
            <a:pPr eaLnBrk="1" fontAlgn="auto" hangingPunct="1">
              <a:lnSpc>
                <a:spcPct val="80000"/>
              </a:lnSpc>
              <a:spcAft>
                <a:spcPts val="0"/>
              </a:spcAft>
              <a:defRPr/>
            </a:pPr>
            <a:r>
              <a:rPr lang="ar-SA" sz="2900" dirty="0"/>
              <a:t>قرص رقيق نخزن عليه المعلومات مغناطيسياً.</a:t>
            </a:r>
            <a:r>
              <a:rPr lang="ar-KW" sz="2900" dirty="0"/>
              <a:t> </a:t>
            </a:r>
          </a:p>
          <a:p>
            <a:pPr eaLnBrk="1" fontAlgn="auto" hangingPunct="1">
              <a:lnSpc>
                <a:spcPct val="80000"/>
              </a:lnSpc>
              <a:spcAft>
                <a:spcPts val="0"/>
              </a:spcAft>
              <a:defRPr/>
            </a:pPr>
            <a:r>
              <a:rPr lang="ar-KW" sz="2900" dirty="0"/>
              <a:t>هي الأوسع انتشارا بين أجهزة تخزين البيانات المختلفة.</a:t>
            </a:r>
          </a:p>
          <a:p>
            <a:pPr eaLnBrk="1" fontAlgn="auto" hangingPunct="1">
              <a:lnSpc>
                <a:spcPct val="80000"/>
              </a:lnSpc>
              <a:spcAft>
                <a:spcPts val="0"/>
              </a:spcAft>
              <a:defRPr/>
            </a:pPr>
            <a:r>
              <a:rPr lang="ar-KW" sz="2900" dirty="0"/>
              <a:t>سعتها تختلف من مئات قليلة من الكيلوبايت الى الكثير من جيجابايت. </a:t>
            </a:r>
            <a:endParaRPr lang="ar-SA" sz="2900" dirty="0"/>
          </a:p>
          <a:p>
            <a:pPr eaLnBrk="1" fontAlgn="auto" hangingPunct="1">
              <a:lnSpc>
                <a:spcPct val="80000"/>
              </a:lnSpc>
              <a:spcAft>
                <a:spcPts val="0"/>
              </a:spcAft>
              <a:defRPr/>
            </a:pPr>
            <a:r>
              <a:rPr lang="ar-SA" sz="2900" dirty="0"/>
              <a:t>هي أسرع وسائل التخزين حفظاً واسترجاعاً وأبطأها بمعالجة البيانات.</a:t>
            </a:r>
          </a:p>
        </p:txBody>
      </p:sp>
      <p:sp>
        <p:nvSpPr>
          <p:cNvPr id="80899"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B4F42EF0-EC38-4F4E-A379-EB567DB4049D}" type="slidenum">
              <a:rPr lang="ar-SA" sz="1200" smtClean="0">
                <a:latin typeface="Arial" panose="020B0604020202020204" pitchFamily="34" charset="0"/>
              </a:rPr>
              <a:pPr algn="l">
                <a:lnSpc>
                  <a:spcPct val="100000"/>
                </a:lnSpc>
                <a:spcBef>
                  <a:spcPct val="0"/>
                </a:spcBef>
                <a:buFontTx/>
                <a:buNone/>
              </a:pPr>
              <a:t>60</a:t>
            </a:fld>
            <a:endParaRPr lang="en-US" sz="1200" smtClean="0">
              <a:latin typeface="Arial" panose="020B0604020202020204" pitchFamily="34" charset="0"/>
            </a:endParaRPr>
          </a:p>
        </p:txBody>
      </p:sp>
      <p:pic>
        <p:nvPicPr>
          <p:cNvPr id="80900" name="Picture 5" descr="HD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48400" y="3505200"/>
            <a:ext cx="3352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4" descr="HD"/>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16942" t="16942" r="16942" b="16942"/>
          <a:stretch>
            <a:fillRect/>
          </a:stretch>
        </p:blipFill>
        <p:spPr bwMode="auto">
          <a:xfrm>
            <a:off x="2209800" y="3429000"/>
            <a:ext cx="2590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Rectangle 6"/>
          <p:cNvSpPr>
            <a:spLocks noChangeArrowheads="1"/>
          </p:cNvSpPr>
          <p:nvPr/>
        </p:nvSpPr>
        <p:spPr bwMode="auto">
          <a:xfrm>
            <a:off x="6400800" y="331857"/>
            <a:ext cx="500329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20000"/>
              </a:spcBef>
              <a:buClr>
                <a:schemeClr val="folHlink"/>
              </a:buClr>
              <a:buSzPct val="60000"/>
              <a:buFont typeface="Wingdings" panose="05000000000000000000" pitchFamily="2" charset="2"/>
              <a:buNone/>
            </a:pPr>
            <a:r>
              <a:rPr lang="ar-KW" sz="4000" b="1" dirty="0">
                <a:latin typeface="Sakkal Majalla" panose="02000000000000000000" pitchFamily="2" charset="-78"/>
                <a:ea typeface="+mj-ea"/>
                <a:cs typeface="Sakkal Majalla" panose="02000000000000000000" pitchFamily="2" charset="-78"/>
              </a:rPr>
              <a:t> 1-القرص الصلب – </a:t>
            </a:r>
            <a:r>
              <a:rPr lang="en-US" sz="4000" b="1" dirty="0">
                <a:latin typeface="Sakkal Majalla" panose="02000000000000000000" pitchFamily="2" charset="-78"/>
                <a:ea typeface="+mj-ea"/>
                <a:cs typeface="Sakkal Majalla" panose="02000000000000000000" pitchFamily="2" charset="-78"/>
              </a:rPr>
              <a:t>Hard Disk </a:t>
            </a:r>
            <a:endParaRPr lang="ar-KW" sz="4000" b="1" dirty="0">
              <a:latin typeface="Sakkal Majalla" panose="02000000000000000000" pitchFamily="2" charset="-78"/>
              <a:ea typeface="+mj-ea"/>
              <a:cs typeface="Sakkal Majalla" panose="02000000000000000000" pitchFamily="2" charset="-78"/>
            </a:endParaRPr>
          </a:p>
        </p:txBody>
      </p:sp>
    </p:spTree>
    <p:extLst>
      <p:ext uri="{BB962C8B-B14F-4D97-AF65-F5344CB8AC3E}">
        <p14:creationId xmlns:p14="http://schemas.microsoft.com/office/powerpoint/2010/main" val="315037488"/>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3108960" y="350044"/>
            <a:ext cx="8229600" cy="715962"/>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تهيئة القرص الصلب</a:t>
            </a:r>
            <a:endParaRPr lang="en-US" sz="4000" b="1" dirty="0">
              <a:latin typeface="Sakkal Majalla" panose="02000000000000000000" pitchFamily="2" charset="-78"/>
              <a:cs typeface="Sakkal Majalla" panose="02000000000000000000" pitchFamily="2" charset="-78"/>
            </a:endParaRPr>
          </a:p>
        </p:txBody>
      </p:sp>
      <p:sp>
        <p:nvSpPr>
          <p:cNvPr id="81923" name="Rectangle 3"/>
          <p:cNvSpPr>
            <a:spLocks noGrp="1" noChangeArrowheads="1"/>
          </p:cNvSpPr>
          <p:nvPr>
            <p:ph idx="1"/>
          </p:nvPr>
        </p:nvSpPr>
        <p:spPr>
          <a:xfrm>
            <a:off x="1905000" y="1219200"/>
            <a:ext cx="8229600" cy="4114800"/>
          </a:xfrm>
        </p:spPr>
        <p:txBody>
          <a:bodyPr/>
          <a:lstStyle/>
          <a:p>
            <a:pPr eaLnBrk="1" hangingPunct="1"/>
            <a:r>
              <a:rPr lang="ar-SA" sz="3300" smtClean="0"/>
              <a:t>قبل ال</a:t>
            </a:r>
            <a:r>
              <a:rPr lang="ar-KW" sz="3300" smtClean="0"/>
              <a:t>تخزين يتعين تهيئة القرص الممغنط لخلق نوعا من خارطة لتتيح ايجاد البيانات بطريقة منظمة .</a:t>
            </a:r>
          </a:p>
          <a:p>
            <a:pPr eaLnBrk="1" hangingPunct="1">
              <a:buFontTx/>
              <a:buNone/>
            </a:pPr>
            <a:endParaRPr lang="ar-KW" sz="3300" smtClean="0"/>
          </a:p>
          <a:p>
            <a:pPr eaLnBrk="1" hangingPunct="1"/>
            <a:r>
              <a:rPr lang="ar-KW" sz="3300" smtClean="0"/>
              <a:t>التهيئة تقسم سطح القرص الى قطاعات ومسارات متحدة المركز ويتم انشاء ملف خاص في القطاع (</a:t>
            </a:r>
            <a:r>
              <a:rPr lang="ar-KW" sz="3300" b="1" smtClean="0"/>
              <a:t>0</a:t>
            </a:r>
            <a:r>
              <a:rPr lang="ar-KW" sz="3300" smtClean="0"/>
              <a:t>)من القرص يسمى بجدول توطين الملفات (</a:t>
            </a:r>
            <a:r>
              <a:rPr lang="en-US" sz="3300" b="1" smtClean="0">
                <a:cs typeface="Arial" panose="020B0604020202020204" pitchFamily="34" charset="0"/>
              </a:rPr>
              <a:t>FAT</a:t>
            </a:r>
            <a:r>
              <a:rPr lang="ar-SA" sz="3300" smtClean="0"/>
              <a:t>) يحتوي معلومات عن الملفات المخزنة على القرص.</a:t>
            </a:r>
          </a:p>
          <a:p>
            <a:pPr eaLnBrk="1" hangingPunct="1">
              <a:buFontTx/>
              <a:buNone/>
            </a:pPr>
            <a:endParaRPr lang="en-US" smtClean="0">
              <a:cs typeface="Arial" panose="020B0604020202020204" pitchFamily="34" charset="0"/>
            </a:endParaRPr>
          </a:p>
        </p:txBody>
      </p:sp>
      <p:sp>
        <p:nvSpPr>
          <p:cNvPr id="8192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68A4A21A-ABB3-4BBB-A33A-F9435CB85ABA}" type="slidenum">
              <a:rPr lang="ar-SA" sz="1200" smtClean="0">
                <a:latin typeface="Arial" panose="020B0604020202020204" pitchFamily="34" charset="0"/>
              </a:rPr>
              <a:pPr algn="l">
                <a:lnSpc>
                  <a:spcPct val="100000"/>
                </a:lnSpc>
                <a:spcBef>
                  <a:spcPct val="0"/>
                </a:spcBef>
                <a:buFontTx/>
                <a:buNone/>
              </a:pPr>
              <a:t>61</a:t>
            </a:fld>
            <a:endParaRPr lang="en-US" sz="1200" smtClean="0">
              <a:latin typeface="Arial" panose="020B0604020202020204" pitchFamily="34" charset="0"/>
            </a:endParaRPr>
          </a:p>
        </p:txBody>
      </p:sp>
    </p:spTree>
    <p:extLst>
      <p:ext uri="{BB962C8B-B14F-4D97-AF65-F5344CB8AC3E}">
        <p14:creationId xmlns:p14="http://schemas.microsoft.com/office/powerpoint/2010/main" val="298843421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D8F93383-043A-4C65-B0C7-B5E279841EF6}" type="slidenum">
              <a:rPr lang="ar-SA" sz="1200" smtClean="0">
                <a:latin typeface="Arial" panose="020B0604020202020204" pitchFamily="34" charset="0"/>
              </a:rPr>
              <a:pPr algn="l">
                <a:lnSpc>
                  <a:spcPct val="100000"/>
                </a:lnSpc>
                <a:spcBef>
                  <a:spcPct val="0"/>
                </a:spcBef>
                <a:buFontTx/>
                <a:buNone/>
              </a:pPr>
              <a:t>62</a:t>
            </a:fld>
            <a:endParaRPr lang="en-US" sz="1200" smtClean="0">
              <a:latin typeface="Arial" panose="020B0604020202020204" pitchFamily="34" charset="0"/>
            </a:endParaRPr>
          </a:p>
        </p:txBody>
      </p:sp>
      <p:grpSp>
        <p:nvGrpSpPr>
          <p:cNvPr id="82947" name="Group 4"/>
          <p:cNvGrpSpPr>
            <a:grpSpLocks/>
          </p:cNvGrpSpPr>
          <p:nvPr/>
        </p:nvGrpSpPr>
        <p:grpSpPr bwMode="auto">
          <a:xfrm>
            <a:off x="2514600" y="990600"/>
            <a:ext cx="7467600" cy="5638800"/>
            <a:chOff x="576" y="432"/>
            <a:chExt cx="4704" cy="3552"/>
          </a:xfrm>
        </p:grpSpPr>
        <p:sp>
          <p:nvSpPr>
            <p:cNvPr id="351237" name="Rectangle 5"/>
            <p:cNvSpPr>
              <a:spLocks noChangeArrowheads="1"/>
            </p:cNvSpPr>
            <p:nvPr/>
          </p:nvSpPr>
          <p:spPr bwMode="auto">
            <a:xfrm>
              <a:off x="576" y="432"/>
              <a:ext cx="4704" cy="3552"/>
            </a:xfrm>
            <a:prstGeom prst="rect">
              <a:avLst/>
            </a:prstGeom>
            <a:gradFill rotWithShape="1">
              <a:gsLst>
                <a:gs pos="0">
                  <a:schemeClr val="accent1"/>
                </a:gs>
                <a:gs pos="100000">
                  <a:schemeClr val="accent1">
                    <a:gamma/>
                    <a:shade val="46275"/>
                    <a:invGamma/>
                  </a:scheme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rtl="1" eaLnBrk="1" hangingPunct="1">
                <a:defRPr/>
              </a:pPr>
              <a:endParaRPr lang="ar-SA"/>
            </a:p>
          </p:txBody>
        </p:sp>
        <p:grpSp>
          <p:nvGrpSpPr>
            <p:cNvPr id="82953" name="Group 6"/>
            <p:cNvGrpSpPr>
              <a:grpSpLocks/>
            </p:cNvGrpSpPr>
            <p:nvPr/>
          </p:nvGrpSpPr>
          <p:grpSpPr bwMode="auto">
            <a:xfrm>
              <a:off x="1584" y="816"/>
              <a:ext cx="2592" cy="2592"/>
              <a:chOff x="1584" y="816"/>
              <a:chExt cx="2592" cy="2592"/>
            </a:xfrm>
          </p:grpSpPr>
          <p:sp>
            <p:nvSpPr>
              <p:cNvPr id="82961" name="Oval 7"/>
              <p:cNvSpPr>
                <a:spLocks noChangeArrowheads="1"/>
              </p:cNvSpPr>
              <p:nvPr/>
            </p:nvSpPr>
            <p:spPr bwMode="auto">
              <a:xfrm>
                <a:off x="1584" y="816"/>
                <a:ext cx="2592" cy="2592"/>
              </a:xfrm>
              <a:prstGeom prst="ellipse">
                <a:avLst/>
              </a:prstGeom>
              <a:solidFill>
                <a:srgbClr val="DF3A07"/>
              </a:solidFill>
              <a:ln w="381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82962" name="Oval 8"/>
              <p:cNvSpPr>
                <a:spLocks noChangeArrowheads="1"/>
              </p:cNvSpPr>
              <p:nvPr/>
            </p:nvSpPr>
            <p:spPr bwMode="auto">
              <a:xfrm>
                <a:off x="1872" y="1104"/>
                <a:ext cx="2016" cy="201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82963" name="Oval 9"/>
              <p:cNvSpPr>
                <a:spLocks noChangeArrowheads="1"/>
              </p:cNvSpPr>
              <p:nvPr/>
            </p:nvSpPr>
            <p:spPr bwMode="auto">
              <a:xfrm>
                <a:off x="2112" y="1344"/>
                <a:ext cx="1584" cy="148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82964" name="Line 10"/>
              <p:cNvSpPr>
                <a:spLocks noChangeShapeType="1"/>
              </p:cNvSpPr>
              <p:nvPr/>
            </p:nvSpPr>
            <p:spPr bwMode="auto">
              <a:xfrm>
                <a:off x="2928" y="816"/>
                <a:ext cx="0" cy="25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82965" name="Line 11"/>
              <p:cNvSpPr>
                <a:spLocks noChangeShapeType="1"/>
              </p:cNvSpPr>
              <p:nvPr/>
            </p:nvSpPr>
            <p:spPr bwMode="auto">
              <a:xfrm>
                <a:off x="1584" y="2064"/>
                <a:ext cx="25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82966" name="Line 12"/>
              <p:cNvSpPr>
                <a:spLocks noChangeShapeType="1"/>
              </p:cNvSpPr>
              <p:nvPr/>
            </p:nvSpPr>
            <p:spPr bwMode="auto">
              <a:xfrm>
                <a:off x="2016" y="1152"/>
                <a:ext cx="1824" cy="182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82967" name="Line 13"/>
              <p:cNvSpPr>
                <a:spLocks noChangeShapeType="1"/>
              </p:cNvSpPr>
              <p:nvPr/>
            </p:nvSpPr>
            <p:spPr bwMode="auto">
              <a:xfrm flipH="1">
                <a:off x="2160" y="1056"/>
                <a:ext cx="1488" cy="21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82968" name="Line 14"/>
              <p:cNvSpPr>
                <a:spLocks noChangeShapeType="1"/>
              </p:cNvSpPr>
              <p:nvPr/>
            </p:nvSpPr>
            <p:spPr bwMode="auto">
              <a:xfrm>
                <a:off x="2928" y="3120"/>
                <a:ext cx="0" cy="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82969" name="Line 15"/>
              <p:cNvSpPr>
                <a:spLocks noChangeShapeType="1"/>
              </p:cNvSpPr>
              <p:nvPr/>
            </p:nvSpPr>
            <p:spPr bwMode="auto">
              <a:xfrm>
                <a:off x="1584" y="2064"/>
                <a:ext cx="2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grpSp>
        <p:grpSp>
          <p:nvGrpSpPr>
            <p:cNvPr id="82954" name="Group 16"/>
            <p:cNvGrpSpPr>
              <a:grpSpLocks noChangeAspect="1"/>
            </p:cNvGrpSpPr>
            <p:nvPr/>
          </p:nvGrpSpPr>
          <p:grpSpPr bwMode="auto">
            <a:xfrm rot="-193653">
              <a:off x="2112" y="2928"/>
              <a:ext cx="912" cy="531"/>
              <a:chOff x="2112" y="2928"/>
              <a:chExt cx="912" cy="531"/>
            </a:xfrm>
          </p:grpSpPr>
          <p:sp>
            <p:nvSpPr>
              <p:cNvPr id="82959" name="AutoShape 17"/>
              <p:cNvSpPr>
                <a:spLocks noChangeAspect="1" noChangeArrowheads="1" noTextEdit="1"/>
              </p:cNvSpPr>
              <p:nvPr/>
            </p:nvSpPr>
            <p:spPr bwMode="auto">
              <a:xfrm>
                <a:off x="2112" y="2928"/>
                <a:ext cx="912" cy="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p>
            </p:txBody>
          </p:sp>
          <p:sp>
            <p:nvSpPr>
              <p:cNvPr id="82960" name="Freeform 18"/>
              <p:cNvSpPr>
                <a:spLocks/>
              </p:cNvSpPr>
              <p:nvPr/>
            </p:nvSpPr>
            <p:spPr bwMode="auto">
              <a:xfrm>
                <a:off x="2126" y="2942"/>
                <a:ext cx="884" cy="503"/>
              </a:xfrm>
              <a:custGeom>
                <a:avLst/>
                <a:gdLst>
                  <a:gd name="T0" fmla="*/ 5 w 5309"/>
                  <a:gd name="T1" fmla="*/ 0 h 3024"/>
                  <a:gd name="T2" fmla="*/ 5 w 5309"/>
                  <a:gd name="T3" fmla="*/ 0 h 3024"/>
                  <a:gd name="T4" fmla="*/ 5 w 5309"/>
                  <a:gd name="T5" fmla="*/ 1 h 3024"/>
                  <a:gd name="T6" fmla="*/ 4 w 5309"/>
                  <a:gd name="T7" fmla="*/ 1 h 3024"/>
                  <a:gd name="T8" fmla="*/ 4 w 5309"/>
                  <a:gd name="T9" fmla="*/ 1 h 3024"/>
                  <a:gd name="T10" fmla="*/ 4 w 5309"/>
                  <a:gd name="T11" fmla="*/ 1 h 3024"/>
                  <a:gd name="T12" fmla="*/ 4 w 5309"/>
                  <a:gd name="T13" fmla="*/ 1 h 3024"/>
                  <a:gd name="T14" fmla="*/ 4 w 5309"/>
                  <a:gd name="T15" fmla="*/ 2 h 3024"/>
                  <a:gd name="T16" fmla="*/ 3 w 5309"/>
                  <a:gd name="T17" fmla="*/ 2 h 3024"/>
                  <a:gd name="T18" fmla="*/ 3 w 5309"/>
                  <a:gd name="T19" fmla="*/ 2 h 3024"/>
                  <a:gd name="T20" fmla="*/ 3 w 5309"/>
                  <a:gd name="T21" fmla="*/ 3 h 3024"/>
                  <a:gd name="T22" fmla="*/ 3 w 5309"/>
                  <a:gd name="T23" fmla="*/ 3 h 3024"/>
                  <a:gd name="T24" fmla="*/ 2 w 5309"/>
                  <a:gd name="T25" fmla="*/ 4 h 3024"/>
                  <a:gd name="T26" fmla="*/ 2 w 5309"/>
                  <a:gd name="T27" fmla="*/ 4 h 3024"/>
                  <a:gd name="T28" fmla="*/ 2 w 5309"/>
                  <a:gd name="T29" fmla="*/ 4 h 3024"/>
                  <a:gd name="T30" fmla="*/ 2 w 5309"/>
                  <a:gd name="T31" fmla="*/ 5 h 3024"/>
                  <a:gd name="T32" fmla="*/ 2 w 5309"/>
                  <a:gd name="T33" fmla="*/ 5 h 3024"/>
                  <a:gd name="T34" fmla="*/ 1 w 5309"/>
                  <a:gd name="T35" fmla="*/ 5 h 3024"/>
                  <a:gd name="T36" fmla="*/ 1 w 5309"/>
                  <a:gd name="T37" fmla="*/ 5 h 3024"/>
                  <a:gd name="T38" fmla="*/ 1 w 5309"/>
                  <a:gd name="T39" fmla="*/ 6 h 3024"/>
                  <a:gd name="T40" fmla="*/ 1 w 5309"/>
                  <a:gd name="T41" fmla="*/ 6 h 3024"/>
                  <a:gd name="T42" fmla="*/ 0 w 5309"/>
                  <a:gd name="T43" fmla="*/ 7 h 3024"/>
                  <a:gd name="T44" fmla="*/ 0 w 5309"/>
                  <a:gd name="T45" fmla="*/ 7 h 3024"/>
                  <a:gd name="T46" fmla="*/ 0 w 5309"/>
                  <a:gd name="T47" fmla="*/ 7 h 3024"/>
                  <a:gd name="T48" fmla="*/ 0 w 5309"/>
                  <a:gd name="T49" fmla="*/ 7 h 3024"/>
                  <a:gd name="T50" fmla="*/ 0 w 5309"/>
                  <a:gd name="T51" fmla="*/ 7 h 3024"/>
                  <a:gd name="T52" fmla="*/ 1 w 5309"/>
                  <a:gd name="T53" fmla="*/ 7 h 3024"/>
                  <a:gd name="T54" fmla="*/ 2 w 5309"/>
                  <a:gd name="T55" fmla="*/ 8 h 3024"/>
                  <a:gd name="T56" fmla="*/ 2 w 5309"/>
                  <a:gd name="T57" fmla="*/ 8 h 3024"/>
                  <a:gd name="T58" fmla="*/ 3 w 5309"/>
                  <a:gd name="T59" fmla="*/ 9 h 3024"/>
                  <a:gd name="T60" fmla="*/ 4 w 5309"/>
                  <a:gd name="T61" fmla="*/ 9 h 3024"/>
                  <a:gd name="T62" fmla="*/ 6 w 5309"/>
                  <a:gd name="T63" fmla="*/ 10 h 3024"/>
                  <a:gd name="T64" fmla="*/ 8 w 5309"/>
                  <a:gd name="T65" fmla="*/ 11 h 3024"/>
                  <a:gd name="T66" fmla="*/ 8 w 5309"/>
                  <a:gd name="T67" fmla="*/ 11 h 3024"/>
                  <a:gd name="T68" fmla="*/ 14 w 5309"/>
                  <a:gd name="T69" fmla="*/ 13 h 3024"/>
                  <a:gd name="T70" fmla="*/ 15 w 5309"/>
                  <a:gd name="T71" fmla="*/ 13 h 3024"/>
                  <a:gd name="T72" fmla="*/ 16 w 5309"/>
                  <a:gd name="T73" fmla="*/ 13 h 3024"/>
                  <a:gd name="T74" fmla="*/ 17 w 5309"/>
                  <a:gd name="T75" fmla="*/ 14 h 3024"/>
                  <a:gd name="T76" fmla="*/ 21 w 5309"/>
                  <a:gd name="T77" fmla="*/ 14 h 3024"/>
                  <a:gd name="T78" fmla="*/ 24 w 5309"/>
                  <a:gd name="T79" fmla="*/ 5 h 3024"/>
                  <a:gd name="T80" fmla="*/ 23 w 5309"/>
                  <a:gd name="T81" fmla="*/ 5 h 3024"/>
                  <a:gd name="T82" fmla="*/ 20 w 5309"/>
                  <a:gd name="T83" fmla="*/ 5 h 3024"/>
                  <a:gd name="T84" fmla="*/ 19 w 5309"/>
                  <a:gd name="T85" fmla="*/ 5 h 3024"/>
                  <a:gd name="T86" fmla="*/ 18 w 5309"/>
                  <a:gd name="T87" fmla="*/ 5 h 3024"/>
                  <a:gd name="T88" fmla="*/ 18 w 5309"/>
                  <a:gd name="T89" fmla="*/ 5 h 3024"/>
                  <a:gd name="T90" fmla="*/ 16 w 5309"/>
                  <a:gd name="T91" fmla="*/ 4 h 3024"/>
                  <a:gd name="T92" fmla="*/ 14 w 5309"/>
                  <a:gd name="T93" fmla="*/ 4 h 3024"/>
                  <a:gd name="T94" fmla="*/ 12 w 5309"/>
                  <a:gd name="T95" fmla="*/ 3 h 3024"/>
                  <a:gd name="T96" fmla="*/ 10 w 5309"/>
                  <a:gd name="T97" fmla="*/ 2 h 3024"/>
                  <a:gd name="T98" fmla="*/ 8 w 5309"/>
                  <a:gd name="T99" fmla="*/ 1 h 3024"/>
                  <a:gd name="T100" fmla="*/ 7 w 5309"/>
                  <a:gd name="T101" fmla="*/ 1 h 3024"/>
                  <a:gd name="T102" fmla="*/ 6 w 5309"/>
                  <a:gd name="T103" fmla="*/ 0 h 3024"/>
                  <a:gd name="T104" fmla="*/ 6 w 5309"/>
                  <a:gd name="T105" fmla="*/ 0 h 3024"/>
                  <a:gd name="T106" fmla="*/ 6 w 5309"/>
                  <a:gd name="T107" fmla="*/ 0 h 3024"/>
                  <a:gd name="T108" fmla="*/ 5 w 5309"/>
                  <a:gd name="T109" fmla="*/ 0 h 302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309" h="3024">
                    <a:moveTo>
                      <a:pt x="1062" y="42"/>
                    </a:moveTo>
                    <a:lnTo>
                      <a:pt x="1060" y="51"/>
                    </a:lnTo>
                    <a:lnTo>
                      <a:pt x="1059" y="56"/>
                    </a:lnTo>
                    <a:lnTo>
                      <a:pt x="1059" y="61"/>
                    </a:lnTo>
                    <a:lnTo>
                      <a:pt x="1057" y="65"/>
                    </a:lnTo>
                    <a:lnTo>
                      <a:pt x="1056" y="70"/>
                    </a:lnTo>
                    <a:lnTo>
                      <a:pt x="1053" y="79"/>
                    </a:lnTo>
                    <a:lnTo>
                      <a:pt x="1044" y="97"/>
                    </a:lnTo>
                    <a:lnTo>
                      <a:pt x="1040" y="107"/>
                    </a:lnTo>
                    <a:lnTo>
                      <a:pt x="1037" y="111"/>
                    </a:lnTo>
                    <a:lnTo>
                      <a:pt x="1036" y="113"/>
                    </a:lnTo>
                    <a:lnTo>
                      <a:pt x="1036" y="117"/>
                    </a:lnTo>
                    <a:lnTo>
                      <a:pt x="1034" y="118"/>
                    </a:lnTo>
                    <a:lnTo>
                      <a:pt x="1033" y="120"/>
                    </a:lnTo>
                    <a:lnTo>
                      <a:pt x="1030" y="125"/>
                    </a:lnTo>
                    <a:lnTo>
                      <a:pt x="1026" y="134"/>
                    </a:lnTo>
                    <a:lnTo>
                      <a:pt x="1016" y="153"/>
                    </a:lnTo>
                    <a:lnTo>
                      <a:pt x="1005" y="169"/>
                    </a:lnTo>
                    <a:lnTo>
                      <a:pt x="1003" y="170"/>
                    </a:lnTo>
                    <a:lnTo>
                      <a:pt x="1001" y="173"/>
                    </a:lnTo>
                    <a:lnTo>
                      <a:pt x="999" y="177"/>
                    </a:lnTo>
                    <a:lnTo>
                      <a:pt x="994" y="186"/>
                    </a:lnTo>
                    <a:lnTo>
                      <a:pt x="971" y="219"/>
                    </a:lnTo>
                    <a:lnTo>
                      <a:pt x="957" y="233"/>
                    </a:lnTo>
                    <a:lnTo>
                      <a:pt x="950" y="240"/>
                    </a:lnTo>
                    <a:lnTo>
                      <a:pt x="948" y="241"/>
                    </a:lnTo>
                    <a:lnTo>
                      <a:pt x="947" y="243"/>
                    </a:lnTo>
                    <a:lnTo>
                      <a:pt x="945" y="248"/>
                    </a:lnTo>
                    <a:lnTo>
                      <a:pt x="931" y="262"/>
                    </a:lnTo>
                    <a:lnTo>
                      <a:pt x="924" y="269"/>
                    </a:lnTo>
                    <a:lnTo>
                      <a:pt x="921" y="270"/>
                    </a:lnTo>
                    <a:lnTo>
                      <a:pt x="920" y="272"/>
                    </a:lnTo>
                    <a:lnTo>
                      <a:pt x="918" y="277"/>
                    </a:lnTo>
                    <a:lnTo>
                      <a:pt x="913" y="279"/>
                    </a:lnTo>
                    <a:lnTo>
                      <a:pt x="911" y="280"/>
                    </a:lnTo>
                    <a:lnTo>
                      <a:pt x="910" y="283"/>
                    </a:lnTo>
                    <a:lnTo>
                      <a:pt x="903" y="289"/>
                    </a:lnTo>
                    <a:lnTo>
                      <a:pt x="889" y="303"/>
                    </a:lnTo>
                    <a:lnTo>
                      <a:pt x="873" y="315"/>
                    </a:lnTo>
                    <a:lnTo>
                      <a:pt x="868" y="317"/>
                    </a:lnTo>
                    <a:lnTo>
                      <a:pt x="866" y="318"/>
                    </a:lnTo>
                    <a:lnTo>
                      <a:pt x="865" y="321"/>
                    </a:lnTo>
                    <a:lnTo>
                      <a:pt x="858" y="328"/>
                    </a:lnTo>
                    <a:lnTo>
                      <a:pt x="857" y="337"/>
                    </a:lnTo>
                    <a:lnTo>
                      <a:pt x="856" y="342"/>
                    </a:lnTo>
                    <a:lnTo>
                      <a:pt x="856" y="347"/>
                    </a:lnTo>
                    <a:lnTo>
                      <a:pt x="852" y="357"/>
                    </a:lnTo>
                    <a:lnTo>
                      <a:pt x="850" y="367"/>
                    </a:lnTo>
                    <a:lnTo>
                      <a:pt x="836" y="397"/>
                    </a:lnTo>
                    <a:lnTo>
                      <a:pt x="828" y="411"/>
                    </a:lnTo>
                    <a:lnTo>
                      <a:pt x="821" y="426"/>
                    </a:lnTo>
                    <a:lnTo>
                      <a:pt x="803" y="454"/>
                    </a:lnTo>
                    <a:lnTo>
                      <a:pt x="785" y="480"/>
                    </a:lnTo>
                    <a:lnTo>
                      <a:pt x="764" y="505"/>
                    </a:lnTo>
                    <a:lnTo>
                      <a:pt x="752" y="516"/>
                    </a:lnTo>
                    <a:lnTo>
                      <a:pt x="749" y="519"/>
                    </a:lnTo>
                    <a:lnTo>
                      <a:pt x="747" y="522"/>
                    </a:lnTo>
                    <a:lnTo>
                      <a:pt x="742" y="529"/>
                    </a:lnTo>
                    <a:lnTo>
                      <a:pt x="719" y="551"/>
                    </a:lnTo>
                    <a:lnTo>
                      <a:pt x="712" y="556"/>
                    </a:lnTo>
                    <a:lnTo>
                      <a:pt x="708" y="558"/>
                    </a:lnTo>
                    <a:lnTo>
                      <a:pt x="706" y="562"/>
                    </a:lnTo>
                    <a:lnTo>
                      <a:pt x="695" y="573"/>
                    </a:lnTo>
                    <a:lnTo>
                      <a:pt x="693" y="582"/>
                    </a:lnTo>
                    <a:lnTo>
                      <a:pt x="692" y="587"/>
                    </a:lnTo>
                    <a:lnTo>
                      <a:pt x="692" y="593"/>
                    </a:lnTo>
                    <a:lnTo>
                      <a:pt x="690" y="596"/>
                    </a:lnTo>
                    <a:lnTo>
                      <a:pt x="689" y="601"/>
                    </a:lnTo>
                    <a:lnTo>
                      <a:pt x="686" y="610"/>
                    </a:lnTo>
                    <a:lnTo>
                      <a:pt x="666" y="644"/>
                    </a:lnTo>
                    <a:lnTo>
                      <a:pt x="645" y="678"/>
                    </a:lnTo>
                    <a:lnTo>
                      <a:pt x="622" y="711"/>
                    </a:lnTo>
                    <a:lnTo>
                      <a:pt x="599" y="743"/>
                    </a:lnTo>
                    <a:lnTo>
                      <a:pt x="573" y="773"/>
                    </a:lnTo>
                    <a:lnTo>
                      <a:pt x="546" y="803"/>
                    </a:lnTo>
                    <a:lnTo>
                      <a:pt x="519" y="831"/>
                    </a:lnTo>
                    <a:lnTo>
                      <a:pt x="491" y="859"/>
                    </a:lnTo>
                    <a:lnTo>
                      <a:pt x="490" y="868"/>
                    </a:lnTo>
                    <a:lnTo>
                      <a:pt x="489" y="873"/>
                    </a:lnTo>
                    <a:lnTo>
                      <a:pt x="489" y="879"/>
                    </a:lnTo>
                    <a:lnTo>
                      <a:pt x="486" y="882"/>
                    </a:lnTo>
                    <a:lnTo>
                      <a:pt x="485" y="887"/>
                    </a:lnTo>
                    <a:lnTo>
                      <a:pt x="482" y="896"/>
                    </a:lnTo>
                    <a:lnTo>
                      <a:pt x="464" y="933"/>
                    </a:lnTo>
                    <a:lnTo>
                      <a:pt x="462" y="934"/>
                    </a:lnTo>
                    <a:lnTo>
                      <a:pt x="461" y="937"/>
                    </a:lnTo>
                    <a:lnTo>
                      <a:pt x="458" y="941"/>
                    </a:lnTo>
                    <a:lnTo>
                      <a:pt x="454" y="951"/>
                    </a:lnTo>
                    <a:lnTo>
                      <a:pt x="445" y="969"/>
                    </a:lnTo>
                    <a:lnTo>
                      <a:pt x="433" y="985"/>
                    </a:lnTo>
                    <a:lnTo>
                      <a:pt x="431" y="986"/>
                    </a:lnTo>
                    <a:lnTo>
                      <a:pt x="430" y="989"/>
                    </a:lnTo>
                    <a:lnTo>
                      <a:pt x="427" y="993"/>
                    </a:lnTo>
                    <a:lnTo>
                      <a:pt x="423" y="1003"/>
                    </a:lnTo>
                    <a:lnTo>
                      <a:pt x="399" y="1035"/>
                    </a:lnTo>
                    <a:lnTo>
                      <a:pt x="386" y="1049"/>
                    </a:lnTo>
                    <a:lnTo>
                      <a:pt x="379" y="1056"/>
                    </a:lnTo>
                    <a:lnTo>
                      <a:pt x="376" y="1057"/>
                    </a:lnTo>
                    <a:lnTo>
                      <a:pt x="375" y="1059"/>
                    </a:lnTo>
                    <a:lnTo>
                      <a:pt x="373" y="1064"/>
                    </a:lnTo>
                    <a:lnTo>
                      <a:pt x="359" y="1078"/>
                    </a:lnTo>
                    <a:lnTo>
                      <a:pt x="352" y="1085"/>
                    </a:lnTo>
                    <a:lnTo>
                      <a:pt x="350" y="1086"/>
                    </a:lnTo>
                    <a:lnTo>
                      <a:pt x="348" y="1088"/>
                    </a:lnTo>
                    <a:lnTo>
                      <a:pt x="346" y="1093"/>
                    </a:lnTo>
                    <a:lnTo>
                      <a:pt x="342" y="1095"/>
                    </a:lnTo>
                    <a:lnTo>
                      <a:pt x="339" y="1096"/>
                    </a:lnTo>
                    <a:lnTo>
                      <a:pt x="338" y="1099"/>
                    </a:lnTo>
                    <a:lnTo>
                      <a:pt x="331" y="1106"/>
                    </a:lnTo>
                    <a:lnTo>
                      <a:pt x="317" y="1120"/>
                    </a:lnTo>
                    <a:lnTo>
                      <a:pt x="286" y="1145"/>
                    </a:lnTo>
                    <a:lnTo>
                      <a:pt x="284" y="1164"/>
                    </a:lnTo>
                    <a:lnTo>
                      <a:pt x="280" y="1173"/>
                    </a:lnTo>
                    <a:lnTo>
                      <a:pt x="278" y="1183"/>
                    </a:lnTo>
                    <a:lnTo>
                      <a:pt x="264" y="1213"/>
                    </a:lnTo>
                    <a:lnTo>
                      <a:pt x="249" y="1243"/>
                    </a:lnTo>
                    <a:lnTo>
                      <a:pt x="232" y="1271"/>
                    </a:lnTo>
                    <a:lnTo>
                      <a:pt x="213" y="1298"/>
                    </a:lnTo>
                    <a:lnTo>
                      <a:pt x="192" y="1322"/>
                    </a:lnTo>
                    <a:lnTo>
                      <a:pt x="181" y="1334"/>
                    </a:lnTo>
                    <a:lnTo>
                      <a:pt x="177" y="1336"/>
                    </a:lnTo>
                    <a:lnTo>
                      <a:pt x="175" y="1340"/>
                    </a:lnTo>
                    <a:lnTo>
                      <a:pt x="170" y="1346"/>
                    </a:lnTo>
                    <a:lnTo>
                      <a:pt x="147" y="1368"/>
                    </a:lnTo>
                    <a:lnTo>
                      <a:pt x="140" y="1373"/>
                    </a:lnTo>
                    <a:lnTo>
                      <a:pt x="137" y="1375"/>
                    </a:lnTo>
                    <a:lnTo>
                      <a:pt x="134" y="1379"/>
                    </a:lnTo>
                    <a:lnTo>
                      <a:pt x="123" y="1390"/>
                    </a:lnTo>
                    <a:lnTo>
                      <a:pt x="123" y="1431"/>
                    </a:lnTo>
                    <a:lnTo>
                      <a:pt x="122" y="1431"/>
                    </a:lnTo>
                    <a:lnTo>
                      <a:pt x="122" y="1432"/>
                    </a:lnTo>
                    <a:lnTo>
                      <a:pt x="122" y="1434"/>
                    </a:lnTo>
                    <a:lnTo>
                      <a:pt x="122" y="1439"/>
                    </a:lnTo>
                    <a:lnTo>
                      <a:pt x="120" y="1446"/>
                    </a:lnTo>
                    <a:lnTo>
                      <a:pt x="118" y="1449"/>
                    </a:lnTo>
                    <a:lnTo>
                      <a:pt x="117" y="1449"/>
                    </a:lnTo>
                    <a:lnTo>
                      <a:pt x="117" y="1451"/>
                    </a:lnTo>
                    <a:lnTo>
                      <a:pt x="117" y="1453"/>
                    </a:lnTo>
                    <a:lnTo>
                      <a:pt x="112" y="1453"/>
                    </a:lnTo>
                    <a:lnTo>
                      <a:pt x="110" y="1453"/>
                    </a:lnTo>
                    <a:lnTo>
                      <a:pt x="109" y="1453"/>
                    </a:lnTo>
                    <a:lnTo>
                      <a:pt x="109" y="1454"/>
                    </a:lnTo>
                    <a:lnTo>
                      <a:pt x="102" y="1456"/>
                    </a:lnTo>
                    <a:lnTo>
                      <a:pt x="88" y="1461"/>
                    </a:lnTo>
                    <a:lnTo>
                      <a:pt x="73" y="1463"/>
                    </a:lnTo>
                    <a:lnTo>
                      <a:pt x="59" y="1467"/>
                    </a:lnTo>
                    <a:lnTo>
                      <a:pt x="29" y="1470"/>
                    </a:lnTo>
                    <a:lnTo>
                      <a:pt x="14" y="1470"/>
                    </a:lnTo>
                    <a:lnTo>
                      <a:pt x="0" y="1471"/>
                    </a:lnTo>
                    <a:lnTo>
                      <a:pt x="12" y="1493"/>
                    </a:lnTo>
                    <a:lnTo>
                      <a:pt x="27" y="1514"/>
                    </a:lnTo>
                    <a:lnTo>
                      <a:pt x="43" y="1534"/>
                    </a:lnTo>
                    <a:lnTo>
                      <a:pt x="63" y="1553"/>
                    </a:lnTo>
                    <a:lnTo>
                      <a:pt x="82" y="1569"/>
                    </a:lnTo>
                    <a:lnTo>
                      <a:pt x="105" y="1584"/>
                    </a:lnTo>
                    <a:lnTo>
                      <a:pt x="129" y="1598"/>
                    </a:lnTo>
                    <a:lnTo>
                      <a:pt x="155" y="1610"/>
                    </a:lnTo>
                    <a:lnTo>
                      <a:pt x="157" y="1613"/>
                    </a:lnTo>
                    <a:lnTo>
                      <a:pt x="161" y="1619"/>
                    </a:lnTo>
                    <a:lnTo>
                      <a:pt x="162" y="1624"/>
                    </a:lnTo>
                    <a:lnTo>
                      <a:pt x="163" y="1635"/>
                    </a:lnTo>
                    <a:lnTo>
                      <a:pt x="199" y="1643"/>
                    </a:lnTo>
                    <a:lnTo>
                      <a:pt x="234" y="1654"/>
                    </a:lnTo>
                    <a:lnTo>
                      <a:pt x="266" y="1667"/>
                    </a:lnTo>
                    <a:lnTo>
                      <a:pt x="298" y="1683"/>
                    </a:lnTo>
                    <a:lnTo>
                      <a:pt x="325" y="1700"/>
                    </a:lnTo>
                    <a:lnTo>
                      <a:pt x="352" y="1719"/>
                    </a:lnTo>
                    <a:lnTo>
                      <a:pt x="376" y="1741"/>
                    </a:lnTo>
                    <a:lnTo>
                      <a:pt x="398" y="1766"/>
                    </a:lnTo>
                    <a:lnTo>
                      <a:pt x="402" y="1771"/>
                    </a:lnTo>
                    <a:lnTo>
                      <a:pt x="405" y="1779"/>
                    </a:lnTo>
                    <a:lnTo>
                      <a:pt x="408" y="1788"/>
                    </a:lnTo>
                    <a:lnTo>
                      <a:pt x="409" y="1798"/>
                    </a:lnTo>
                    <a:lnTo>
                      <a:pt x="447" y="1808"/>
                    </a:lnTo>
                    <a:lnTo>
                      <a:pt x="485" y="1822"/>
                    </a:lnTo>
                    <a:lnTo>
                      <a:pt x="521" y="1836"/>
                    </a:lnTo>
                    <a:lnTo>
                      <a:pt x="557" y="1854"/>
                    </a:lnTo>
                    <a:lnTo>
                      <a:pt x="590" y="1871"/>
                    </a:lnTo>
                    <a:lnTo>
                      <a:pt x="623" y="1891"/>
                    </a:lnTo>
                    <a:lnTo>
                      <a:pt x="654" y="1910"/>
                    </a:lnTo>
                    <a:lnTo>
                      <a:pt x="684" y="1933"/>
                    </a:lnTo>
                    <a:lnTo>
                      <a:pt x="688" y="1937"/>
                    </a:lnTo>
                    <a:lnTo>
                      <a:pt x="691" y="1944"/>
                    </a:lnTo>
                    <a:lnTo>
                      <a:pt x="693" y="1951"/>
                    </a:lnTo>
                    <a:lnTo>
                      <a:pt x="695" y="1961"/>
                    </a:lnTo>
                    <a:lnTo>
                      <a:pt x="857" y="2033"/>
                    </a:lnTo>
                    <a:lnTo>
                      <a:pt x="1019" y="2108"/>
                    </a:lnTo>
                    <a:lnTo>
                      <a:pt x="1178" y="2185"/>
                    </a:lnTo>
                    <a:lnTo>
                      <a:pt x="1339" y="2265"/>
                    </a:lnTo>
                    <a:lnTo>
                      <a:pt x="1342" y="2266"/>
                    </a:lnTo>
                    <a:lnTo>
                      <a:pt x="1345" y="2271"/>
                    </a:lnTo>
                    <a:lnTo>
                      <a:pt x="1346" y="2278"/>
                    </a:lnTo>
                    <a:lnTo>
                      <a:pt x="1347" y="2289"/>
                    </a:lnTo>
                    <a:lnTo>
                      <a:pt x="1471" y="2327"/>
                    </a:lnTo>
                    <a:lnTo>
                      <a:pt x="1532" y="2348"/>
                    </a:lnTo>
                    <a:lnTo>
                      <a:pt x="1593" y="2371"/>
                    </a:lnTo>
                    <a:lnTo>
                      <a:pt x="1652" y="2393"/>
                    </a:lnTo>
                    <a:lnTo>
                      <a:pt x="1712" y="2417"/>
                    </a:lnTo>
                    <a:lnTo>
                      <a:pt x="1771" y="2442"/>
                    </a:lnTo>
                    <a:lnTo>
                      <a:pt x="1830" y="2468"/>
                    </a:lnTo>
                    <a:lnTo>
                      <a:pt x="1833" y="2471"/>
                    </a:lnTo>
                    <a:lnTo>
                      <a:pt x="1836" y="2476"/>
                    </a:lnTo>
                    <a:lnTo>
                      <a:pt x="1837" y="2482"/>
                    </a:lnTo>
                    <a:lnTo>
                      <a:pt x="1838" y="2493"/>
                    </a:lnTo>
                    <a:lnTo>
                      <a:pt x="2136" y="2582"/>
                    </a:lnTo>
                    <a:lnTo>
                      <a:pt x="2286" y="2625"/>
                    </a:lnTo>
                    <a:lnTo>
                      <a:pt x="2439" y="2669"/>
                    </a:lnTo>
                    <a:lnTo>
                      <a:pt x="2746" y="2753"/>
                    </a:lnTo>
                    <a:lnTo>
                      <a:pt x="2901" y="2795"/>
                    </a:lnTo>
                    <a:lnTo>
                      <a:pt x="3058" y="2838"/>
                    </a:lnTo>
                    <a:lnTo>
                      <a:pt x="3060" y="2839"/>
                    </a:lnTo>
                    <a:lnTo>
                      <a:pt x="3062" y="2845"/>
                    </a:lnTo>
                    <a:lnTo>
                      <a:pt x="3062" y="2850"/>
                    </a:lnTo>
                    <a:lnTo>
                      <a:pt x="3063" y="2861"/>
                    </a:lnTo>
                    <a:lnTo>
                      <a:pt x="3119" y="2860"/>
                    </a:lnTo>
                    <a:lnTo>
                      <a:pt x="3173" y="2861"/>
                    </a:lnTo>
                    <a:lnTo>
                      <a:pt x="3226" y="2864"/>
                    </a:lnTo>
                    <a:lnTo>
                      <a:pt x="3278" y="2871"/>
                    </a:lnTo>
                    <a:lnTo>
                      <a:pt x="3327" y="2879"/>
                    </a:lnTo>
                    <a:lnTo>
                      <a:pt x="3374" y="2890"/>
                    </a:lnTo>
                    <a:lnTo>
                      <a:pt x="3420" y="2902"/>
                    </a:lnTo>
                    <a:lnTo>
                      <a:pt x="3465" y="2920"/>
                    </a:lnTo>
                    <a:lnTo>
                      <a:pt x="3467" y="2921"/>
                    </a:lnTo>
                    <a:lnTo>
                      <a:pt x="3469" y="2926"/>
                    </a:lnTo>
                    <a:lnTo>
                      <a:pt x="3471" y="2931"/>
                    </a:lnTo>
                    <a:lnTo>
                      <a:pt x="3472" y="2942"/>
                    </a:lnTo>
                    <a:lnTo>
                      <a:pt x="3601" y="2959"/>
                    </a:lnTo>
                    <a:lnTo>
                      <a:pt x="3734" y="2974"/>
                    </a:lnTo>
                    <a:lnTo>
                      <a:pt x="3869" y="2987"/>
                    </a:lnTo>
                    <a:lnTo>
                      <a:pt x="4007" y="2998"/>
                    </a:lnTo>
                    <a:lnTo>
                      <a:pt x="4144" y="3007"/>
                    </a:lnTo>
                    <a:lnTo>
                      <a:pt x="4285" y="3015"/>
                    </a:lnTo>
                    <a:lnTo>
                      <a:pt x="4428" y="3020"/>
                    </a:lnTo>
                    <a:lnTo>
                      <a:pt x="4574" y="3024"/>
                    </a:lnTo>
                    <a:lnTo>
                      <a:pt x="4614" y="3024"/>
                    </a:lnTo>
                    <a:lnTo>
                      <a:pt x="5268" y="3024"/>
                    </a:lnTo>
                    <a:lnTo>
                      <a:pt x="5309" y="3024"/>
                    </a:lnTo>
                    <a:lnTo>
                      <a:pt x="5309" y="2983"/>
                    </a:lnTo>
                    <a:lnTo>
                      <a:pt x="5309" y="1145"/>
                    </a:lnTo>
                    <a:lnTo>
                      <a:pt x="5288" y="1145"/>
                    </a:lnTo>
                    <a:lnTo>
                      <a:pt x="5268" y="1147"/>
                    </a:lnTo>
                    <a:lnTo>
                      <a:pt x="5213" y="1150"/>
                    </a:lnTo>
                    <a:lnTo>
                      <a:pt x="5159" y="1152"/>
                    </a:lnTo>
                    <a:lnTo>
                      <a:pt x="5054" y="1154"/>
                    </a:lnTo>
                    <a:lnTo>
                      <a:pt x="5002" y="1153"/>
                    </a:lnTo>
                    <a:lnTo>
                      <a:pt x="4952" y="1153"/>
                    </a:lnTo>
                    <a:lnTo>
                      <a:pt x="4854" y="1150"/>
                    </a:lnTo>
                    <a:lnTo>
                      <a:pt x="4758" y="1142"/>
                    </a:lnTo>
                    <a:lnTo>
                      <a:pt x="4666" y="1132"/>
                    </a:lnTo>
                    <a:lnTo>
                      <a:pt x="4577" y="1120"/>
                    </a:lnTo>
                    <a:lnTo>
                      <a:pt x="4493" y="1104"/>
                    </a:lnTo>
                    <a:lnTo>
                      <a:pt x="4451" y="1104"/>
                    </a:lnTo>
                    <a:lnTo>
                      <a:pt x="4411" y="1104"/>
                    </a:lnTo>
                    <a:lnTo>
                      <a:pt x="4372" y="1104"/>
                    </a:lnTo>
                    <a:lnTo>
                      <a:pt x="4334" y="1103"/>
                    </a:lnTo>
                    <a:lnTo>
                      <a:pt x="4298" y="1102"/>
                    </a:lnTo>
                    <a:lnTo>
                      <a:pt x="4261" y="1099"/>
                    </a:lnTo>
                    <a:lnTo>
                      <a:pt x="4226" y="1096"/>
                    </a:lnTo>
                    <a:lnTo>
                      <a:pt x="4192" y="1092"/>
                    </a:lnTo>
                    <a:lnTo>
                      <a:pt x="4159" y="1088"/>
                    </a:lnTo>
                    <a:lnTo>
                      <a:pt x="4126" y="1081"/>
                    </a:lnTo>
                    <a:lnTo>
                      <a:pt x="4094" y="1076"/>
                    </a:lnTo>
                    <a:lnTo>
                      <a:pt x="4033" y="1060"/>
                    </a:lnTo>
                    <a:lnTo>
                      <a:pt x="4003" y="1051"/>
                    </a:lnTo>
                    <a:lnTo>
                      <a:pt x="3975" y="1042"/>
                    </a:lnTo>
                    <a:lnTo>
                      <a:pt x="3921" y="1022"/>
                    </a:lnTo>
                    <a:lnTo>
                      <a:pt x="3879" y="1022"/>
                    </a:lnTo>
                    <a:lnTo>
                      <a:pt x="3858" y="1021"/>
                    </a:lnTo>
                    <a:lnTo>
                      <a:pt x="3856" y="1020"/>
                    </a:lnTo>
                    <a:lnTo>
                      <a:pt x="3855" y="1020"/>
                    </a:lnTo>
                    <a:lnTo>
                      <a:pt x="3853" y="1020"/>
                    </a:lnTo>
                    <a:lnTo>
                      <a:pt x="3848" y="1020"/>
                    </a:lnTo>
                    <a:lnTo>
                      <a:pt x="3839" y="1020"/>
                    </a:lnTo>
                    <a:lnTo>
                      <a:pt x="3744" y="1008"/>
                    </a:lnTo>
                    <a:lnTo>
                      <a:pt x="3651" y="996"/>
                    </a:lnTo>
                    <a:lnTo>
                      <a:pt x="3560" y="982"/>
                    </a:lnTo>
                    <a:lnTo>
                      <a:pt x="3472" y="967"/>
                    </a:lnTo>
                    <a:lnTo>
                      <a:pt x="3384" y="949"/>
                    </a:lnTo>
                    <a:lnTo>
                      <a:pt x="3298" y="931"/>
                    </a:lnTo>
                    <a:lnTo>
                      <a:pt x="3214" y="910"/>
                    </a:lnTo>
                    <a:lnTo>
                      <a:pt x="3133" y="889"/>
                    </a:lnTo>
                    <a:lnTo>
                      <a:pt x="3050" y="865"/>
                    </a:lnTo>
                    <a:lnTo>
                      <a:pt x="2972" y="839"/>
                    </a:lnTo>
                    <a:lnTo>
                      <a:pt x="2894" y="812"/>
                    </a:lnTo>
                    <a:lnTo>
                      <a:pt x="2819" y="784"/>
                    </a:lnTo>
                    <a:lnTo>
                      <a:pt x="2744" y="754"/>
                    </a:lnTo>
                    <a:lnTo>
                      <a:pt x="2672" y="722"/>
                    </a:lnTo>
                    <a:lnTo>
                      <a:pt x="2600" y="689"/>
                    </a:lnTo>
                    <a:lnTo>
                      <a:pt x="2532" y="654"/>
                    </a:lnTo>
                    <a:lnTo>
                      <a:pt x="2512" y="652"/>
                    </a:lnTo>
                    <a:lnTo>
                      <a:pt x="2494" y="648"/>
                    </a:lnTo>
                    <a:lnTo>
                      <a:pt x="2384" y="614"/>
                    </a:lnTo>
                    <a:lnTo>
                      <a:pt x="2278" y="578"/>
                    </a:lnTo>
                    <a:lnTo>
                      <a:pt x="2226" y="557"/>
                    </a:lnTo>
                    <a:lnTo>
                      <a:pt x="2176" y="537"/>
                    </a:lnTo>
                    <a:lnTo>
                      <a:pt x="2078" y="494"/>
                    </a:lnTo>
                    <a:lnTo>
                      <a:pt x="1982" y="447"/>
                    </a:lnTo>
                    <a:lnTo>
                      <a:pt x="1934" y="421"/>
                    </a:lnTo>
                    <a:lnTo>
                      <a:pt x="1889" y="397"/>
                    </a:lnTo>
                    <a:lnTo>
                      <a:pt x="1800" y="343"/>
                    </a:lnTo>
                    <a:lnTo>
                      <a:pt x="1716" y="287"/>
                    </a:lnTo>
                    <a:lnTo>
                      <a:pt x="1695" y="285"/>
                    </a:lnTo>
                    <a:lnTo>
                      <a:pt x="1676" y="281"/>
                    </a:lnTo>
                    <a:lnTo>
                      <a:pt x="1652" y="273"/>
                    </a:lnTo>
                    <a:lnTo>
                      <a:pt x="1630" y="265"/>
                    </a:lnTo>
                    <a:lnTo>
                      <a:pt x="1587" y="248"/>
                    </a:lnTo>
                    <a:lnTo>
                      <a:pt x="1547" y="227"/>
                    </a:lnTo>
                    <a:lnTo>
                      <a:pt x="1511" y="205"/>
                    </a:lnTo>
                    <a:lnTo>
                      <a:pt x="1475" y="178"/>
                    </a:lnTo>
                    <a:lnTo>
                      <a:pt x="1444" y="149"/>
                    </a:lnTo>
                    <a:lnTo>
                      <a:pt x="1415" y="117"/>
                    </a:lnTo>
                    <a:lnTo>
                      <a:pt x="1401" y="100"/>
                    </a:lnTo>
                    <a:lnTo>
                      <a:pt x="1389" y="83"/>
                    </a:lnTo>
                    <a:lnTo>
                      <a:pt x="1388" y="73"/>
                    </a:lnTo>
                    <a:lnTo>
                      <a:pt x="1386" y="65"/>
                    </a:lnTo>
                    <a:lnTo>
                      <a:pt x="1382" y="57"/>
                    </a:lnTo>
                    <a:lnTo>
                      <a:pt x="1379" y="52"/>
                    </a:lnTo>
                    <a:lnTo>
                      <a:pt x="1361" y="37"/>
                    </a:lnTo>
                    <a:lnTo>
                      <a:pt x="1344" y="24"/>
                    </a:lnTo>
                    <a:lnTo>
                      <a:pt x="1325" y="12"/>
                    </a:lnTo>
                    <a:lnTo>
                      <a:pt x="1307" y="1"/>
                    </a:lnTo>
                    <a:lnTo>
                      <a:pt x="1307" y="22"/>
                    </a:lnTo>
                    <a:lnTo>
                      <a:pt x="1272" y="10"/>
                    </a:lnTo>
                    <a:lnTo>
                      <a:pt x="1240" y="4"/>
                    </a:lnTo>
                    <a:lnTo>
                      <a:pt x="1207" y="0"/>
                    </a:lnTo>
                    <a:lnTo>
                      <a:pt x="1177" y="1"/>
                    </a:lnTo>
                    <a:lnTo>
                      <a:pt x="1146" y="5"/>
                    </a:lnTo>
                    <a:lnTo>
                      <a:pt x="1117" y="14"/>
                    </a:lnTo>
                    <a:lnTo>
                      <a:pt x="1088" y="26"/>
                    </a:lnTo>
                    <a:lnTo>
                      <a:pt x="1062" y="42"/>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grpSp>
        <p:sp>
          <p:nvSpPr>
            <p:cNvPr id="82955" name="Line 19"/>
            <p:cNvSpPr>
              <a:spLocks noChangeShapeType="1"/>
            </p:cNvSpPr>
            <p:nvPr/>
          </p:nvSpPr>
          <p:spPr bwMode="auto">
            <a:xfrm>
              <a:off x="3936" y="2544"/>
              <a:ext cx="576" cy="52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82956" name="Text Box 20"/>
            <p:cNvSpPr txBox="1">
              <a:spLocks noChangeArrowheads="1"/>
            </p:cNvSpPr>
            <p:nvPr/>
          </p:nvSpPr>
          <p:spPr bwMode="auto">
            <a:xfrm>
              <a:off x="4080" y="3168"/>
              <a:ext cx="672" cy="365"/>
            </a:xfrm>
            <a:prstGeom prst="rect">
              <a:avLst/>
            </a:prstGeom>
            <a:gradFill rotWithShape="1">
              <a:gsLst>
                <a:gs pos="0">
                  <a:srgbClr val="EB8261"/>
                </a:gs>
                <a:gs pos="100000">
                  <a:srgbClr val="DF3A07"/>
                </a:gs>
              </a:gsLst>
              <a:lin ang="540000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3600">
                  <a:latin typeface="Arial" panose="020B0604020202020204" pitchFamily="34" charset="0"/>
                </a:rPr>
                <a:t>مسار</a:t>
              </a:r>
              <a:endParaRPr lang="en-US" sz="3600">
                <a:latin typeface="Arial" panose="020B0604020202020204" pitchFamily="34" charset="0"/>
              </a:endParaRPr>
            </a:p>
          </p:txBody>
        </p:sp>
        <p:sp>
          <p:nvSpPr>
            <p:cNvPr id="82957" name="Line 21"/>
            <p:cNvSpPr>
              <a:spLocks noChangeShapeType="1"/>
            </p:cNvSpPr>
            <p:nvPr/>
          </p:nvSpPr>
          <p:spPr bwMode="auto">
            <a:xfrm flipH="1">
              <a:off x="2160" y="3216"/>
              <a:ext cx="336" cy="33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82958" name="Text Box 22"/>
            <p:cNvSpPr txBox="1">
              <a:spLocks noChangeArrowheads="1"/>
            </p:cNvSpPr>
            <p:nvPr/>
          </p:nvSpPr>
          <p:spPr bwMode="auto">
            <a:xfrm>
              <a:off x="1392" y="3408"/>
              <a:ext cx="624" cy="404"/>
            </a:xfrm>
            <a:prstGeom prst="rect">
              <a:avLst/>
            </a:prstGeom>
            <a:gradFill rotWithShape="1">
              <a:gsLst>
                <a:gs pos="0">
                  <a:srgbClr val="FFFF00"/>
                </a:gs>
                <a:gs pos="100000">
                  <a:srgbClr val="B2B200"/>
                </a:gs>
              </a:gsLst>
              <a:lin ang="5400000" scaled="1"/>
            </a:gra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3200">
                  <a:latin typeface="Arial" panose="020B0604020202020204" pitchFamily="34" charset="0"/>
                </a:rPr>
                <a:t>قطاع</a:t>
              </a:r>
              <a:endParaRPr lang="en-US" sz="3200">
                <a:latin typeface="Arial" panose="020B0604020202020204" pitchFamily="34" charset="0"/>
              </a:endParaRPr>
            </a:p>
          </p:txBody>
        </p:sp>
      </p:grpSp>
      <p:grpSp>
        <p:nvGrpSpPr>
          <p:cNvPr id="82948" name="Group 28"/>
          <p:cNvGrpSpPr>
            <a:grpSpLocks/>
          </p:cNvGrpSpPr>
          <p:nvPr/>
        </p:nvGrpSpPr>
        <p:grpSpPr bwMode="auto">
          <a:xfrm>
            <a:off x="4953000" y="3606800"/>
            <a:ext cx="1371600" cy="2184400"/>
            <a:chOff x="2016" y="2064"/>
            <a:chExt cx="864" cy="1376"/>
          </a:xfrm>
        </p:grpSpPr>
        <p:sp>
          <p:nvSpPr>
            <p:cNvPr id="82949" name="Line 23"/>
            <p:cNvSpPr>
              <a:spLocks noChangeShapeType="1"/>
            </p:cNvSpPr>
            <p:nvPr/>
          </p:nvSpPr>
          <p:spPr bwMode="auto">
            <a:xfrm flipV="1">
              <a:off x="2016" y="2064"/>
              <a:ext cx="816" cy="1104"/>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82950" name="Line 24"/>
            <p:cNvSpPr>
              <a:spLocks noChangeShapeType="1"/>
            </p:cNvSpPr>
            <p:nvPr/>
          </p:nvSpPr>
          <p:spPr bwMode="auto">
            <a:xfrm flipH="1" flipV="1">
              <a:off x="2832" y="2064"/>
              <a:ext cx="48" cy="1344"/>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82951" name="Freeform 25"/>
            <p:cNvSpPr>
              <a:spLocks/>
            </p:cNvSpPr>
            <p:nvPr/>
          </p:nvSpPr>
          <p:spPr bwMode="auto">
            <a:xfrm>
              <a:off x="2016" y="3168"/>
              <a:ext cx="864" cy="272"/>
            </a:xfrm>
            <a:custGeom>
              <a:avLst/>
              <a:gdLst>
                <a:gd name="T0" fmla="*/ 0 w 864"/>
                <a:gd name="T1" fmla="*/ 0 h 272"/>
                <a:gd name="T2" fmla="*/ 368 w 864"/>
                <a:gd name="T3" fmla="*/ 232 h 272"/>
                <a:gd name="T4" fmla="*/ 864 w 864"/>
                <a:gd name="T5" fmla="*/ 240 h 272"/>
                <a:gd name="T6" fmla="*/ 0 60000 65536"/>
                <a:gd name="T7" fmla="*/ 0 60000 65536"/>
                <a:gd name="T8" fmla="*/ 0 60000 65536"/>
              </a:gdLst>
              <a:ahLst/>
              <a:cxnLst>
                <a:cxn ang="T6">
                  <a:pos x="T0" y="T1"/>
                </a:cxn>
                <a:cxn ang="T7">
                  <a:pos x="T2" y="T3"/>
                </a:cxn>
                <a:cxn ang="T8">
                  <a:pos x="T4" y="T5"/>
                </a:cxn>
              </a:cxnLst>
              <a:rect l="0" t="0" r="r" b="b"/>
              <a:pathLst>
                <a:path w="864" h="272">
                  <a:moveTo>
                    <a:pt x="0" y="0"/>
                  </a:moveTo>
                  <a:cubicBezTo>
                    <a:pt x="61" y="39"/>
                    <a:pt x="224" y="192"/>
                    <a:pt x="368" y="232"/>
                  </a:cubicBezTo>
                  <a:cubicBezTo>
                    <a:pt x="512" y="272"/>
                    <a:pt x="761" y="238"/>
                    <a:pt x="864" y="240"/>
                  </a:cubicBezTo>
                </a:path>
              </a:pathLst>
            </a:custGeom>
            <a:noFill/>
            <a:ln w="76200" cap="flat" cmpd="sng">
              <a:solidFill>
                <a:schemeClr val="tx1"/>
              </a:solidFill>
              <a:prstDash val="solid"/>
              <a:round/>
              <a:headEnd/>
              <a:tailEnd/>
            </a:ln>
            <a:effectLst/>
            <a:extLst>
              <a:ext uri="{909E8E84-426E-40DD-AFC4-6F175D3DCCD1}">
                <a14:hiddenFill xmlns:a14="http://schemas.microsoft.com/office/drawing/2010/main">
                  <a:gradFill rotWithShape="1">
                    <a:gsLst>
                      <a:gs pos="0">
                        <a:schemeClr val="bg1"/>
                      </a:gs>
                      <a:gs pos="100000">
                        <a:schemeClr val="accent1"/>
                      </a:gs>
                    </a:gsLst>
                    <a:path path="rect">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grpSp>
    </p:spTree>
    <p:extLst>
      <p:ext uri="{BB962C8B-B14F-4D97-AF65-F5344CB8AC3E}">
        <p14:creationId xmlns:p14="http://schemas.microsoft.com/office/powerpoint/2010/main" val="93951509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3307080" y="0"/>
            <a:ext cx="8229600" cy="1143000"/>
          </a:xfrm>
        </p:spPr>
        <p:txBody>
          <a:bodyPr rtlCol="0">
            <a:normAutofit/>
          </a:bodyPr>
          <a:lstStyle/>
          <a:p>
            <a:pPr eaLnBrk="1" fontAlgn="auto" hangingPunct="1">
              <a:spcAft>
                <a:spcPts val="0"/>
              </a:spcAft>
              <a:defRPr/>
            </a:pPr>
            <a:r>
              <a:rPr lang="ar-SA" sz="4000" b="1" dirty="0">
                <a:latin typeface="Sakkal Majalla" panose="02000000000000000000" pitchFamily="2" charset="-78"/>
                <a:cs typeface="Sakkal Majalla" panose="02000000000000000000" pitchFamily="2" charset="-78"/>
              </a:rPr>
              <a:t>أنواع جدول </a:t>
            </a:r>
            <a:r>
              <a:rPr lang="en-US" sz="4000" b="1" dirty="0">
                <a:latin typeface="Sakkal Majalla" panose="02000000000000000000" pitchFamily="2" charset="-78"/>
                <a:cs typeface="Sakkal Majalla" panose="02000000000000000000" pitchFamily="2" charset="-78"/>
              </a:rPr>
              <a:t>FAT</a:t>
            </a:r>
          </a:p>
        </p:txBody>
      </p:sp>
      <p:graphicFrame>
        <p:nvGraphicFramePr>
          <p:cNvPr id="239619" name="Group 3"/>
          <p:cNvGraphicFramePr>
            <a:graphicFrameLocks noGrp="1"/>
          </p:cNvGraphicFramePr>
          <p:nvPr>
            <p:ph type="tbl" idx="1"/>
          </p:nvPr>
        </p:nvGraphicFramePr>
        <p:xfrm>
          <a:off x="1981200" y="1600200"/>
          <a:ext cx="8229600" cy="3313113"/>
        </p:xfrm>
        <a:graphic>
          <a:graphicData uri="http://schemas.openxmlformats.org/drawingml/2006/table">
            <a:tbl>
              <a:tblPr rtl="1"/>
              <a:tblGrid>
                <a:gridCol w="2743200"/>
                <a:gridCol w="2743200"/>
                <a:gridCol w="2743200"/>
              </a:tblGrid>
              <a:tr h="1049338">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3600" b="1" i="0" u="none" strike="noStrike" cap="none" normalizeH="0" baseline="0" smtClean="0">
                          <a:ln>
                            <a:noFill/>
                          </a:ln>
                          <a:solidFill>
                            <a:srgbClr val="006600"/>
                          </a:solidFill>
                          <a:effectLst>
                            <a:outerShdw blurRad="38100" dist="38100" dir="2700000" algn="tl">
                              <a:srgbClr val="000000"/>
                            </a:outerShdw>
                          </a:effectLst>
                          <a:latin typeface="Arial" panose="020B0604020202020204" pitchFamily="34" charset="0"/>
                          <a:cs typeface="Arial" panose="020B0604020202020204" pitchFamily="34" charset="0"/>
                        </a:rPr>
                        <a:t>FAT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FDB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3600" b="1" i="0" u="none" strike="noStrike" cap="none" normalizeH="0" baseline="0" smtClean="0">
                          <a:ln>
                            <a:noFill/>
                          </a:ln>
                          <a:solidFill>
                            <a:srgbClr val="006600"/>
                          </a:solidFill>
                          <a:effectLst>
                            <a:outerShdw blurRad="38100" dist="38100" dir="2700000" algn="tl">
                              <a:srgbClr val="000000"/>
                            </a:outerShdw>
                          </a:effectLst>
                          <a:latin typeface="Arial" panose="020B0604020202020204" pitchFamily="34" charset="0"/>
                          <a:cs typeface="Arial" panose="020B0604020202020204" pitchFamily="34" charset="0"/>
                        </a:rPr>
                        <a:t>FAT 32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FDB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3600" b="1" i="0" u="none" strike="noStrike" cap="none" normalizeH="0" baseline="0" smtClean="0">
                          <a:ln>
                            <a:noFill/>
                          </a:ln>
                          <a:solidFill>
                            <a:srgbClr val="006600"/>
                          </a:solidFill>
                          <a:effectLst>
                            <a:outerShdw blurRad="38100" dist="38100" dir="2700000" algn="tl">
                              <a:srgbClr val="000000"/>
                            </a:outerShdw>
                          </a:effectLst>
                          <a:latin typeface="Arial" panose="020B0604020202020204" pitchFamily="34" charset="0"/>
                          <a:cs typeface="Arial" panose="020B0604020202020204" pitchFamily="34" charset="0"/>
                        </a:rPr>
                        <a:t>NTFS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FDBF"/>
                    </a:solidFill>
                  </a:tcPr>
                </a:tc>
              </a:tr>
              <a:tr h="226377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rPr>
                        <a:t>نظام التشغيل </a:t>
                      </a:r>
                      <a:r>
                        <a:rPr kumimoji="0" lang="en-US"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rPr>
                        <a:t>DOS</a:t>
                      </a:r>
                      <a:endParaRPr kumimoji="0" lang="ar-SA"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rPr>
                        <a:t>نظام التشغيل </a:t>
                      </a:r>
                      <a:r>
                        <a:rPr kumimoji="0" lang="en-US"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rPr>
                        <a:t>Windows 95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rPr>
                        <a:t>نظام التشغيل </a:t>
                      </a:r>
                      <a:r>
                        <a:rPr kumimoji="0" lang="en-US"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rPr>
                        <a:t>Windows 98</a:t>
                      </a:r>
                      <a:endParaRPr kumimoji="0" lang="ar-SA"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rPr>
                        <a:t>نظام التشغيل </a:t>
                      </a:r>
                      <a:r>
                        <a:rPr kumimoji="0" lang="en-US"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rPr>
                        <a:t>Windows XP</a:t>
                      </a:r>
                      <a:endParaRPr kumimoji="0" lang="ar-SA"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rPr>
                        <a:t>والأحدث منه</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rPr>
                        <a:t>(يتميز بأنه أكثر أماناً)</a:t>
                      </a:r>
                      <a:endParaRPr kumimoji="0" lang="en-US" sz="2800" b="1" i="0" u="none" strike="noStrike" cap="none" normalizeH="0" baseline="0" smtClean="0">
                        <a:ln>
                          <a:noFill/>
                        </a:ln>
                        <a:solidFill>
                          <a:srgbClr val="2F2F8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3985"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10499BEE-2275-4370-B4FF-F09D90C3B493}" type="slidenum">
              <a:rPr lang="ar-SA" sz="1200" smtClean="0">
                <a:latin typeface="Arial" panose="020B0604020202020204" pitchFamily="34" charset="0"/>
              </a:rPr>
              <a:pPr algn="l">
                <a:lnSpc>
                  <a:spcPct val="100000"/>
                </a:lnSpc>
                <a:spcBef>
                  <a:spcPct val="0"/>
                </a:spcBef>
                <a:buFontTx/>
                <a:buNone/>
              </a:pPr>
              <a:t>63</a:t>
            </a:fld>
            <a:endParaRPr lang="en-US" sz="1200" smtClean="0">
              <a:latin typeface="Arial" panose="020B0604020202020204" pitchFamily="34" charset="0"/>
            </a:endParaRPr>
          </a:p>
        </p:txBody>
      </p:sp>
    </p:spTree>
    <p:extLst>
      <p:ext uri="{BB962C8B-B14F-4D97-AF65-F5344CB8AC3E}">
        <p14:creationId xmlns:p14="http://schemas.microsoft.com/office/powerpoint/2010/main" val="2476892767"/>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838200" y="109696"/>
            <a:ext cx="10515600" cy="1325563"/>
          </a:xfrm>
        </p:spPr>
        <p:txBody>
          <a:bodyPr>
            <a:normAutofit/>
          </a:bodyPr>
          <a:lstStyle/>
          <a:p>
            <a:pPr algn="r" eaLnBrk="1" hangingPunct="1"/>
            <a:r>
              <a:rPr lang="ar-SA" sz="4000" b="1" dirty="0">
                <a:latin typeface="Sakkal Majalla" panose="02000000000000000000" pitchFamily="2" charset="-78"/>
                <a:cs typeface="Sakkal Majalla" panose="02000000000000000000" pitchFamily="2" charset="-78"/>
              </a:rPr>
              <a:t>العمليات التي تجري على القرص الصلب</a:t>
            </a:r>
            <a:endParaRPr lang="en-US" sz="4000" b="1" dirty="0">
              <a:latin typeface="Sakkal Majalla" panose="02000000000000000000" pitchFamily="2" charset="-78"/>
              <a:cs typeface="Sakkal Majalla" panose="02000000000000000000" pitchFamily="2" charset="-78"/>
            </a:endParaRPr>
          </a:p>
        </p:txBody>
      </p:sp>
      <p:sp>
        <p:nvSpPr>
          <p:cNvPr id="84995" name="Rectangle 3"/>
          <p:cNvSpPr>
            <a:spLocks noGrp="1" noChangeArrowheads="1"/>
          </p:cNvSpPr>
          <p:nvPr>
            <p:ph idx="1"/>
          </p:nvPr>
        </p:nvSpPr>
        <p:spPr/>
        <p:txBody>
          <a:bodyPr/>
          <a:lstStyle/>
          <a:p>
            <a:pPr marL="609600" indent="-609600" eaLnBrk="1" hangingPunct="1">
              <a:buFont typeface="Arial" panose="020B0604020202020204" pitchFamily="34" charset="0"/>
              <a:buNone/>
            </a:pPr>
            <a:r>
              <a:rPr lang="ar-SA" smtClean="0"/>
              <a:t>1- إلغاء تجزئة الملفات                   لزيادة السرعة</a:t>
            </a:r>
          </a:p>
          <a:p>
            <a:pPr marL="609600" indent="-609600" eaLnBrk="1" hangingPunct="1">
              <a:buFont typeface="Arial" panose="020B0604020202020204" pitchFamily="34" charset="0"/>
              <a:buNone/>
            </a:pPr>
            <a:endParaRPr lang="ar-SA" smtClean="0"/>
          </a:p>
          <a:p>
            <a:pPr marL="609600" indent="-609600" eaLnBrk="1" hangingPunct="1">
              <a:buFont typeface="Arial" panose="020B0604020202020204" pitchFamily="34" charset="0"/>
              <a:buNone/>
            </a:pPr>
            <a:r>
              <a:rPr lang="ar-SA" smtClean="0"/>
              <a:t>2- ضغط الملفات                         لزيادة السعة والسرعة</a:t>
            </a:r>
          </a:p>
          <a:p>
            <a:pPr marL="609600" indent="-609600" eaLnBrk="1" hangingPunct="1">
              <a:buFont typeface="Arial" panose="020B0604020202020204" pitchFamily="34" charset="0"/>
              <a:buNone/>
            </a:pPr>
            <a:endParaRPr lang="ar-SA" smtClean="0"/>
          </a:p>
          <a:p>
            <a:pPr marL="609600" indent="-609600" eaLnBrk="1" hangingPunct="1">
              <a:buFont typeface="Arial" panose="020B0604020202020204" pitchFamily="34" charset="0"/>
              <a:buNone/>
            </a:pPr>
            <a:r>
              <a:rPr lang="ar-SA" smtClean="0"/>
              <a:t>3- ضغط القرص                         لزيادة السعة والسرعة</a:t>
            </a:r>
            <a:endParaRPr lang="en-US" smtClean="0">
              <a:cs typeface="Arial" panose="020B0604020202020204" pitchFamily="34" charset="0"/>
            </a:endParaRPr>
          </a:p>
        </p:txBody>
      </p:sp>
      <p:sp>
        <p:nvSpPr>
          <p:cNvPr id="8499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D746FE4-FBC1-407A-AB14-3B7C642324E3}" type="slidenum">
              <a:rPr lang="ar-SA" sz="1200" smtClean="0">
                <a:latin typeface="Arial" panose="020B0604020202020204" pitchFamily="34" charset="0"/>
              </a:rPr>
              <a:pPr algn="l">
                <a:lnSpc>
                  <a:spcPct val="100000"/>
                </a:lnSpc>
                <a:spcBef>
                  <a:spcPct val="0"/>
                </a:spcBef>
                <a:buFontTx/>
                <a:buNone/>
              </a:pPr>
              <a:t>64</a:t>
            </a:fld>
            <a:endParaRPr lang="en-US" sz="1200" smtClean="0">
              <a:latin typeface="Arial" panose="020B0604020202020204" pitchFamily="34" charset="0"/>
            </a:endParaRPr>
          </a:p>
        </p:txBody>
      </p:sp>
      <p:sp>
        <p:nvSpPr>
          <p:cNvPr id="84997" name="Line 4"/>
          <p:cNvSpPr>
            <a:spLocks noChangeShapeType="1"/>
          </p:cNvSpPr>
          <p:nvPr/>
        </p:nvSpPr>
        <p:spPr bwMode="auto">
          <a:xfrm flipH="1">
            <a:off x="5181600" y="1905000"/>
            <a:ext cx="1676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84998" name="Line 5"/>
          <p:cNvSpPr>
            <a:spLocks noChangeShapeType="1"/>
          </p:cNvSpPr>
          <p:nvPr/>
        </p:nvSpPr>
        <p:spPr bwMode="auto">
          <a:xfrm flipH="1">
            <a:off x="5257800" y="3124200"/>
            <a:ext cx="2362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84999" name="Line 6"/>
          <p:cNvSpPr>
            <a:spLocks noChangeShapeType="1"/>
          </p:cNvSpPr>
          <p:nvPr/>
        </p:nvSpPr>
        <p:spPr bwMode="auto">
          <a:xfrm flipH="1">
            <a:off x="5257800" y="4267200"/>
            <a:ext cx="2438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Tree>
    <p:extLst>
      <p:ext uri="{BB962C8B-B14F-4D97-AF65-F5344CB8AC3E}">
        <p14:creationId xmlns:p14="http://schemas.microsoft.com/office/powerpoint/2010/main" val="375761190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Rectangle 2"/>
          <p:cNvSpPr>
            <a:spLocks noGrp="1" noChangeArrowheads="1"/>
          </p:cNvSpPr>
          <p:nvPr>
            <p:ph type="title" sz="quarter"/>
          </p:nvPr>
        </p:nvSpPr>
        <p:spPr>
          <a:xfrm>
            <a:off x="609600" y="169069"/>
            <a:ext cx="10972800" cy="1143000"/>
          </a:xfrm>
        </p:spPr>
        <p:txBody>
          <a:bodyPr>
            <a:normAutofit/>
          </a:bodyPr>
          <a:lstStyle/>
          <a:p>
            <a:pPr algn="r" eaLnBrk="1" hangingPunct="1"/>
            <a:r>
              <a:rPr lang="ar-SA" sz="4000" b="1" dirty="0">
                <a:latin typeface="Sakkal Majalla" panose="02000000000000000000" pitchFamily="2" charset="-78"/>
                <a:cs typeface="Sakkal Majalla" panose="02000000000000000000" pitchFamily="2" charset="-78"/>
              </a:rPr>
              <a:t>أيقونات الأقراص داخل جهاز الحاسب</a:t>
            </a:r>
            <a:endParaRPr lang="en-US" sz="4000" b="1" dirty="0">
              <a:latin typeface="Sakkal Majalla" panose="02000000000000000000" pitchFamily="2" charset="-78"/>
              <a:cs typeface="Sakkal Majalla" panose="02000000000000000000" pitchFamily="2" charset="-78"/>
            </a:endParaRPr>
          </a:p>
        </p:txBody>
      </p:sp>
      <p:sp>
        <p:nvSpPr>
          <p:cNvPr id="86019" name="عنصر نائب لرقم الشريحة 8"/>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8E065ACD-9474-49D4-B000-B60CDEED217F}" type="slidenum">
              <a:rPr lang="ar-SA" sz="1200" smtClean="0">
                <a:latin typeface="Arial" panose="020B0604020202020204" pitchFamily="34" charset="0"/>
              </a:rPr>
              <a:pPr algn="l">
                <a:lnSpc>
                  <a:spcPct val="100000"/>
                </a:lnSpc>
                <a:spcBef>
                  <a:spcPct val="0"/>
                </a:spcBef>
                <a:buFontTx/>
                <a:buNone/>
              </a:pPr>
              <a:t>65</a:t>
            </a:fld>
            <a:endParaRPr lang="en-US" sz="1200" smtClean="0">
              <a:latin typeface="Arial" panose="020B0604020202020204" pitchFamily="34" charset="0"/>
            </a:endParaRPr>
          </a:p>
        </p:txBody>
      </p:sp>
      <p:grpSp>
        <p:nvGrpSpPr>
          <p:cNvPr id="86020" name="Group 20"/>
          <p:cNvGrpSpPr>
            <a:grpSpLocks/>
          </p:cNvGrpSpPr>
          <p:nvPr/>
        </p:nvGrpSpPr>
        <p:grpSpPr bwMode="auto">
          <a:xfrm>
            <a:off x="2209800" y="1524000"/>
            <a:ext cx="7924800" cy="4495800"/>
            <a:chOff x="432" y="960"/>
            <a:chExt cx="4992" cy="2832"/>
          </a:xfrm>
        </p:grpSpPr>
        <p:graphicFrame>
          <p:nvGraphicFramePr>
            <p:cNvPr id="86021" name="Object 4"/>
            <p:cNvGraphicFramePr>
              <a:graphicFrameLocks noChangeAspect="1"/>
            </p:cNvGraphicFramePr>
            <p:nvPr/>
          </p:nvGraphicFramePr>
          <p:xfrm>
            <a:off x="480" y="1056"/>
            <a:ext cx="1164" cy="1164"/>
          </p:xfrm>
          <a:graphic>
            <a:graphicData uri="http://schemas.openxmlformats.org/presentationml/2006/ole">
              <mc:AlternateContent xmlns:mc="http://schemas.openxmlformats.org/markup-compatibility/2006">
                <mc:Choice xmlns:v="urn:schemas-microsoft-com:vml" Requires="v">
                  <p:oleObj spid="_x0000_s7310" name="Bitmap Image" r:id="rId3" imgW="876190" imgH="876190" progId="Paint.Picture">
                    <p:embed/>
                  </p:oleObj>
                </mc:Choice>
                <mc:Fallback>
                  <p:oleObj name="Bitmap Image" r:id="rId3" imgW="876190" imgH="87619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 y="1056"/>
                          <a:ext cx="1164" cy="1164"/>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path path="shape">
                                  <a:fillToRect l="50000" t="50000" r="50000" b="50000"/>
                                </a:path>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2" name="Object 6"/>
            <p:cNvGraphicFramePr>
              <a:graphicFrameLocks noChangeAspect="1"/>
            </p:cNvGraphicFramePr>
            <p:nvPr/>
          </p:nvGraphicFramePr>
          <p:xfrm>
            <a:off x="3168" y="960"/>
            <a:ext cx="1209" cy="1237"/>
          </p:xfrm>
          <a:graphic>
            <a:graphicData uri="http://schemas.openxmlformats.org/presentationml/2006/ole">
              <mc:AlternateContent xmlns:mc="http://schemas.openxmlformats.org/markup-compatibility/2006">
                <mc:Choice xmlns:v="urn:schemas-microsoft-com:vml" Requires="v">
                  <p:oleObj spid="_x0000_s7311" name="Bitmap Image" r:id="rId5" imgW="809738" imgH="828791" progId="Paint.Picture">
                    <p:embed/>
                  </p:oleObj>
                </mc:Choice>
                <mc:Fallback>
                  <p:oleObj name="Bitmap Image" r:id="rId5" imgW="809738" imgH="828791"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68" y="960"/>
                          <a:ext cx="1209" cy="1237"/>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path path="shape">
                                  <a:fillToRect l="50000" t="50000" r="50000" b="50000"/>
                                </a:path>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3" name="Object 8"/>
            <p:cNvGraphicFramePr>
              <a:graphicFrameLocks noChangeAspect="1"/>
            </p:cNvGraphicFramePr>
            <p:nvPr/>
          </p:nvGraphicFramePr>
          <p:xfrm>
            <a:off x="432" y="2544"/>
            <a:ext cx="1090" cy="1193"/>
          </p:xfrm>
          <a:graphic>
            <a:graphicData uri="http://schemas.openxmlformats.org/presentationml/2006/ole">
              <mc:AlternateContent xmlns:mc="http://schemas.openxmlformats.org/markup-compatibility/2006">
                <mc:Choice xmlns:v="urn:schemas-microsoft-com:vml" Requires="v">
                  <p:oleObj spid="_x0000_s7312" name="Bitmap Image" r:id="rId7" imgW="809738" imgH="885949" progId="Paint.Picture">
                    <p:embed/>
                  </p:oleObj>
                </mc:Choice>
                <mc:Fallback>
                  <p:oleObj name="Bitmap Image" r:id="rId7" imgW="809738" imgH="885949" progId="Paint.Picture">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 y="2544"/>
                          <a:ext cx="1090" cy="1193"/>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path path="shape">
                                  <a:fillToRect l="50000" t="50000" r="50000" b="50000"/>
                                </a:path>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4" name="Object 10"/>
            <p:cNvGraphicFramePr>
              <a:graphicFrameLocks noChangeAspect="1"/>
            </p:cNvGraphicFramePr>
            <p:nvPr/>
          </p:nvGraphicFramePr>
          <p:xfrm>
            <a:off x="3120" y="2448"/>
            <a:ext cx="1344" cy="1344"/>
          </p:xfrm>
          <a:graphic>
            <a:graphicData uri="http://schemas.openxmlformats.org/presentationml/2006/ole">
              <mc:AlternateContent xmlns:mc="http://schemas.openxmlformats.org/markup-compatibility/2006">
                <mc:Choice xmlns:v="urn:schemas-microsoft-com:vml" Requires="v">
                  <p:oleObj spid="_x0000_s7313" name="Bitmap Image" r:id="rId9" imgW="838095" imgH="838095" progId="Paint.Picture">
                    <p:embed/>
                  </p:oleObj>
                </mc:Choice>
                <mc:Fallback>
                  <p:oleObj name="Bitmap Image" r:id="rId9" imgW="838095" imgH="838095" progId="Paint.Picture">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20" y="2448"/>
                          <a:ext cx="1344" cy="1344"/>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path path="shape">
                                  <a:fillToRect l="50000" t="50000" r="50000" b="50000"/>
                                </a:path>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6025" name="Oval 12"/>
            <p:cNvSpPr>
              <a:spLocks noChangeArrowheads="1"/>
            </p:cNvSpPr>
            <p:nvPr/>
          </p:nvSpPr>
          <p:spPr bwMode="auto">
            <a:xfrm>
              <a:off x="1920" y="1440"/>
              <a:ext cx="1104" cy="576"/>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2000" b="1">
                  <a:latin typeface="Arial" panose="020B0604020202020204" pitchFamily="34" charset="0"/>
                </a:rPr>
                <a:t>قرص صلب </a:t>
              </a:r>
            </a:p>
            <a:p>
              <a:pPr algn="ctr" eaLnBrk="1" hangingPunct="1">
                <a:lnSpc>
                  <a:spcPct val="100000"/>
                </a:lnSpc>
                <a:spcBef>
                  <a:spcPct val="0"/>
                </a:spcBef>
                <a:buFontTx/>
                <a:buNone/>
              </a:pPr>
              <a:r>
                <a:rPr lang="ar-SA" sz="2000" b="1">
                  <a:latin typeface="Arial" panose="020B0604020202020204" pitchFamily="34" charset="0"/>
                </a:rPr>
                <a:t>(محلي)</a:t>
              </a:r>
              <a:endParaRPr lang="en-US" sz="2000" b="1">
                <a:latin typeface="Arial" panose="020B0604020202020204" pitchFamily="34" charset="0"/>
              </a:endParaRPr>
            </a:p>
          </p:txBody>
        </p:sp>
        <p:sp>
          <p:nvSpPr>
            <p:cNvPr id="86026" name="Oval 13"/>
            <p:cNvSpPr>
              <a:spLocks noChangeArrowheads="1"/>
            </p:cNvSpPr>
            <p:nvPr/>
          </p:nvSpPr>
          <p:spPr bwMode="auto">
            <a:xfrm>
              <a:off x="1920" y="3024"/>
              <a:ext cx="1104" cy="576"/>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2000" b="1">
                  <a:latin typeface="Arial" panose="020B0604020202020204" pitchFamily="34" charset="0"/>
                </a:rPr>
                <a:t>محرك القرص </a:t>
              </a:r>
            </a:p>
            <a:p>
              <a:pPr algn="ctr" eaLnBrk="1" hangingPunct="1">
                <a:lnSpc>
                  <a:spcPct val="100000"/>
                </a:lnSpc>
                <a:spcBef>
                  <a:spcPct val="0"/>
                </a:spcBef>
                <a:buFontTx/>
                <a:buNone/>
              </a:pPr>
              <a:r>
                <a:rPr lang="ar-SA" sz="2000" b="1">
                  <a:latin typeface="Arial" panose="020B0604020202020204" pitchFamily="34" charset="0"/>
                </a:rPr>
                <a:t>المرن</a:t>
              </a:r>
              <a:endParaRPr lang="en-US" sz="2000" b="1">
                <a:latin typeface="Arial" panose="020B0604020202020204" pitchFamily="34" charset="0"/>
              </a:endParaRPr>
            </a:p>
          </p:txBody>
        </p:sp>
        <p:sp>
          <p:nvSpPr>
            <p:cNvPr id="86027" name="Oval 14"/>
            <p:cNvSpPr>
              <a:spLocks noChangeArrowheads="1"/>
            </p:cNvSpPr>
            <p:nvPr/>
          </p:nvSpPr>
          <p:spPr bwMode="auto">
            <a:xfrm>
              <a:off x="4320" y="1440"/>
              <a:ext cx="1104" cy="576"/>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2000" b="1">
                  <a:latin typeface="Arial" panose="020B0604020202020204" pitchFamily="34" charset="0"/>
                </a:rPr>
                <a:t>محرك القرص </a:t>
              </a:r>
            </a:p>
            <a:p>
              <a:pPr algn="ctr" eaLnBrk="1" hangingPunct="1">
                <a:lnSpc>
                  <a:spcPct val="100000"/>
                </a:lnSpc>
                <a:spcBef>
                  <a:spcPct val="0"/>
                </a:spcBef>
                <a:buFontTx/>
                <a:buNone/>
              </a:pPr>
              <a:r>
                <a:rPr lang="ar-SA" sz="2000" b="1">
                  <a:latin typeface="Arial" panose="020B0604020202020204" pitchFamily="34" charset="0"/>
                </a:rPr>
                <a:t>المدمج</a:t>
              </a:r>
              <a:endParaRPr lang="en-US" sz="2000" b="1">
                <a:latin typeface="Arial" panose="020B0604020202020204" pitchFamily="34" charset="0"/>
              </a:endParaRPr>
            </a:p>
          </p:txBody>
        </p:sp>
        <p:sp>
          <p:nvSpPr>
            <p:cNvPr id="86028" name="Oval 15"/>
            <p:cNvSpPr>
              <a:spLocks noChangeArrowheads="1"/>
            </p:cNvSpPr>
            <p:nvPr/>
          </p:nvSpPr>
          <p:spPr bwMode="auto">
            <a:xfrm>
              <a:off x="4320" y="2928"/>
              <a:ext cx="1104" cy="576"/>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2000" b="1">
                  <a:latin typeface="Arial" panose="020B0604020202020204" pitchFamily="34" charset="0"/>
                </a:rPr>
                <a:t>قرص صلب </a:t>
              </a:r>
            </a:p>
            <a:p>
              <a:pPr algn="ctr" eaLnBrk="1" hangingPunct="1">
                <a:lnSpc>
                  <a:spcPct val="100000"/>
                </a:lnSpc>
                <a:spcBef>
                  <a:spcPct val="0"/>
                </a:spcBef>
                <a:buFontTx/>
                <a:buNone/>
              </a:pPr>
              <a:r>
                <a:rPr lang="ar-SA" sz="2000" b="1">
                  <a:latin typeface="Arial" panose="020B0604020202020204" pitchFamily="34" charset="0"/>
                </a:rPr>
                <a:t>شبكي</a:t>
              </a:r>
              <a:endParaRPr lang="en-US" sz="2000" b="1">
                <a:latin typeface="Arial" panose="020B0604020202020204" pitchFamily="34" charset="0"/>
              </a:endParaRPr>
            </a:p>
          </p:txBody>
        </p:sp>
        <p:sp>
          <p:nvSpPr>
            <p:cNvPr id="86029" name="Line 16"/>
            <p:cNvSpPr>
              <a:spLocks noChangeShapeType="1"/>
            </p:cNvSpPr>
            <p:nvPr/>
          </p:nvSpPr>
          <p:spPr bwMode="auto">
            <a:xfrm flipH="1" flipV="1">
              <a:off x="1392" y="1632"/>
              <a:ext cx="528"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86030" name="Line 17"/>
            <p:cNvSpPr>
              <a:spLocks noChangeShapeType="1"/>
            </p:cNvSpPr>
            <p:nvPr/>
          </p:nvSpPr>
          <p:spPr bwMode="auto">
            <a:xfrm flipH="1" flipV="1">
              <a:off x="1200" y="3072"/>
              <a:ext cx="720"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86031" name="Line 18"/>
            <p:cNvSpPr>
              <a:spLocks noChangeShapeType="1"/>
            </p:cNvSpPr>
            <p:nvPr/>
          </p:nvSpPr>
          <p:spPr bwMode="auto">
            <a:xfrm flipH="1" flipV="1">
              <a:off x="4128" y="3120"/>
              <a:ext cx="192"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86032" name="Line 19"/>
            <p:cNvSpPr>
              <a:spLocks noChangeShapeType="1"/>
            </p:cNvSpPr>
            <p:nvPr/>
          </p:nvSpPr>
          <p:spPr bwMode="auto">
            <a:xfrm flipH="1" flipV="1">
              <a:off x="4032" y="1584"/>
              <a:ext cx="288"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grpSp>
    </p:spTree>
    <p:extLst>
      <p:ext uri="{BB962C8B-B14F-4D97-AF65-F5344CB8AC3E}">
        <p14:creationId xmlns:p14="http://schemas.microsoft.com/office/powerpoint/2010/main" val="400442075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4" descr="Floppydisk"/>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24200" y="4114800"/>
            <a:ext cx="2514600" cy="20955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7043"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33F6484B-D5BA-4005-B904-57A111B4FD50}" type="slidenum">
              <a:rPr lang="ar-SA" sz="1200" smtClean="0">
                <a:latin typeface="Arial" panose="020B0604020202020204" pitchFamily="34" charset="0"/>
              </a:rPr>
              <a:pPr algn="l">
                <a:lnSpc>
                  <a:spcPct val="100000"/>
                </a:lnSpc>
                <a:spcBef>
                  <a:spcPct val="0"/>
                </a:spcBef>
                <a:buFontTx/>
                <a:buNone/>
              </a:pPr>
              <a:t>66</a:t>
            </a:fld>
            <a:endParaRPr lang="en-US" sz="1200" smtClean="0">
              <a:latin typeface="Arial" panose="020B0604020202020204" pitchFamily="34" charset="0"/>
            </a:endParaRPr>
          </a:p>
        </p:txBody>
      </p:sp>
      <p:sp>
        <p:nvSpPr>
          <p:cNvPr id="87044" name="Rectangle 3"/>
          <p:cNvSpPr>
            <a:spLocks noChangeArrowheads="1"/>
          </p:cNvSpPr>
          <p:nvPr/>
        </p:nvSpPr>
        <p:spPr bwMode="auto">
          <a:xfrm>
            <a:off x="2133600" y="1143000"/>
            <a:ext cx="8305800"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Clr>
                <a:schemeClr val="tx2"/>
              </a:buClr>
              <a:buFontTx/>
              <a:buChar char="•"/>
            </a:pPr>
            <a:r>
              <a:rPr lang="ar-SA" sz="3200">
                <a:latin typeface="Tahoma" panose="020B0604030504040204" pitchFamily="34" charset="0"/>
              </a:rPr>
              <a:t> يستخدم لتخزين البيانات و</a:t>
            </a:r>
            <a:r>
              <a:rPr lang="ar-KW" sz="3200">
                <a:latin typeface="Tahoma" panose="020B0604030504040204" pitchFamily="34" charset="0"/>
              </a:rPr>
              <a:t>عمل نسخ احتياطية من الملفات </a:t>
            </a:r>
          </a:p>
          <a:p>
            <a:pPr eaLnBrk="1" hangingPunct="1">
              <a:lnSpc>
                <a:spcPct val="100000"/>
              </a:lnSpc>
              <a:spcBef>
                <a:spcPct val="0"/>
              </a:spcBef>
              <a:buFontTx/>
              <a:buChar char="•"/>
            </a:pPr>
            <a:r>
              <a:rPr lang="ar-KW" sz="3200">
                <a:latin typeface="Tahoma" panose="020B0604030504040204" pitchFamily="34" charset="0"/>
              </a:rPr>
              <a:t> القرص المرن سهل الحمل والنقل من مكان الى اخر</a:t>
            </a:r>
          </a:p>
          <a:p>
            <a:pPr eaLnBrk="1" hangingPunct="1">
              <a:lnSpc>
                <a:spcPct val="100000"/>
              </a:lnSpc>
              <a:spcBef>
                <a:spcPct val="0"/>
              </a:spcBef>
              <a:buFontTx/>
              <a:buChar char="•"/>
            </a:pPr>
            <a:r>
              <a:rPr lang="ar-KW" sz="3200">
                <a:latin typeface="Tahoma" panose="020B0604030504040204" pitchFamily="34" charset="0"/>
              </a:rPr>
              <a:t> قارئ القرص المرن جهاز بطيء بالمقارنة مع الانواع الاخرى  </a:t>
            </a:r>
          </a:p>
          <a:p>
            <a:pPr eaLnBrk="1" hangingPunct="1">
              <a:lnSpc>
                <a:spcPct val="100000"/>
              </a:lnSpc>
              <a:spcBef>
                <a:spcPct val="0"/>
              </a:spcBef>
              <a:buFontTx/>
              <a:buChar char="•"/>
            </a:pPr>
            <a:r>
              <a:rPr lang="ar-KW" sz="3200">
                <a:latin typeface="Tahoma" panose="020B0604030504040204" pitchFamily="34" charset="0"/>
              </a:rPr>
              <a:t> أكثر الأقراص شيوعا هي أقراص3.5إنش ولها سعة </a:t>
            </a:r>
            <a:r>
              <a:rPr lang="en-US" sz="3200">
                <a:latin typeface="Tahoma" panose="020B0604030504040204" pitchFamily="34" charset="0"/>
              </a:rPr>
              <a:t>MB1.44</a:t>
            </a:r>
            <a:r>
              <a:rPr lang="ar-SA" sz="3200">
                <a:latin typeface="Tahoma" panose="020B0604030504040204" pitchFamily="34" charset="0"/>
              </a:rPr>
              <a:t>  </a:t>
            </a:r>
          </a:p>
          <a:p>
            <a:pPr eaLnBrk="1" hangingPunct="1">
              <a:lnSpc>
                <a:spcPct val="100000"/>
              </a:lnSpc>
              <a:spcBef>
                <a:spcPct val="0"/>
              </a:spcBef>
              <a:buFontTx/>
              <a:buNone/>
            </a:pPr>
            <a:r>
              <a:rPr lang="ar-SA" sz="3200">
                <a:latin typeface="Tahoma" panose="020B0604030504040204" pitchFamily="34" charset="0"/>
              </a:rPr>
              <a:t>     </a:t>
            </a:r>
            <a:endParaRPr lang="en-US" sz="3200">
              <a:latin typeface="Tahoma" panose="020B0604030504040204" pitchFamily="34" charset="0"/>
            </a:endParaRPr>
          </a:p>
        </p:txBody>
      </p:sp>
      <p:sp>
        <p:nvSpPr>
          <p:cNvPr id="87045" name="Rectangle 7"/>
          <p:cNvSpPr>
            <a:spLocks noChangeArrowheads="1"/>
          </p:cNvSpPr>
          <p:nvPr/>
        </p:nvSpPr>
        <p:spPr bwMode="auto">
          <a:xfrm>
            <a:off x="4876800" y="289064"/>
            <a:ext cx="7315200" cy="707886"/>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path path="shape">
                    <a:fillToRect l="50000" t="50000" r="50000" b="50000"/>
                  </a:path>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Clr>
                <a:schemeClr val="tx2"/>
              </a:buClr>
              <a:buFont typeface="Wingdings" panose="05000000000000000000" pitchFamily="2" charset="2"/>
              <a:buNone/>
            </a:pPr>
            <a:r>
              <a:rPr lang="ar-KW" sz="4000" b="1" dirty="0">
                <a:latin typeface="Sakkal Majalla" panose="02000000000000000000" pitchFamily="2" charset="-78"/>
                <a:ea typeface="+mj-ea"/>
                <a:cs typeface="Sakkal Majalla" panose="02000000000000000000" pitchFamily="2" charset="-78"/>
              </a:rPr>
              <a:t>2</a:t>
            </a:r>
            <a:r>
              <a:rPr lang="en-US" sz="4000" b="1" dirty="0">
                <a:latin typeface="Sakkal Majalla" panose="02000000000000000000" pitchFamily="2" charset="-78"/>
                <a:ea typeface="+mj-ea"/>
                <a:cs typeface="Sakkal Majalla" panose="02000000000000000000" pitchFamily="2" charset="-78"/>
              </a:rPr>
              <a:t>-</a:t>
            </a:r>
            <a:r>
              <a:rPr lang="ar-SA" sz="4000" b="1" dirty="0">
                <a:latin typeface="Sakkal Majalla" panose="02000000000000000000" pitchFamily="2" charset="-78"/>
                <a:ea typeface="+mj-ea"/>
                <a:cs typeface="Sakkal Majalla" panose="02000000000000000000" pitchFamily="2" charset="-78"/>
              </a:rPr>
              <a:t>ا</a:t>
            </a:r>
            <a:r>
              <a:rPr lang="ar-KW" sz="4000" b="1" dirty="0">
                <a:latin typeface="Sakkal Majalla" panose="02000000000000000000" pitchFamily="2" charset="-78"/>
                <a:ea typeface="+mj-ea"/>
                <a:cs typeface="Sakkal Majalla" panose="02000000000000000000" pitchFamily="2" charset="-78"/>
              </a:rPr>
              <a:t>لقرص المرن   </a:t>
            </a:r>
            <a:r>
              <a:rPr lang="en-US" sz="4000" b="1" dirty="0">
                <a:latin typeface="Sakkal Majalla" panose="02000000000000000000" pitchFamily="2" charset="-78"/>
                <a:ea typeface="+mj-ea"/>
                <a:cs typeface="Sakkal Majalla" panose="02000000000000000000" pitchFamily="2" charset="-78"/>
              </a:rPr>
              <a:t>Floppy Disk</a:t>
            </a:r>
            <a:endParaRPr lang="ar-KW" sz="4000" b="1" dirty="0">
              <a:latin typeface="Sakkal Majalla" panose="02000000000000000000" pitchFamily="2" charset="-78"/>
              <a:ea typeface="+mj-ea"/>
              <a:cs typeface="Sakkal Majalla" panose="02000000000000000000" pitchFamily="2" charset="-78"/>
            </a:endParaRPr>
          </a:p>
        </p:txBody>
      </p:sp>
    </p:spTree>
    <p:extLst>
      <p:ext uri="{BB962C8B-B14F-4D97-AF65-F5344CB8AC3E}">
        <p14:creationId xmlns:p14="http://schemas.microsoft.com/office/powerpoint/2010/main" val="1650504346"/>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838200" y="46037"/>
            <a:ext cx="10515600" cy="1325563"/>
          </a:xfrm>
        </p:spPr>
        <p:txBody>
          <a:bodyPr>
            <a:normAutofit/>
          </a:bodyPr>
          <a:lstStyle/>
          <a:p>
            <a:pPr algn="r" eaLnBrk="1" hangingPunct="1"/>
            <a:r>
              <a:rPr lang="ar-SA" sz="4000" b="1" dirty="0">
                <a:latin typeface="Sakkal Majalla" panose="02000000000000000000" pitchFamily="2" charset="-78"/>
                <a:cs typeface="Sakkal Majalla" panose="02000000000000000000" pitchFamily="2" charset="-78"/>
              </a:rPr>
              <a:t>3- الأشرطة المغناطيسية </a:t>
            </a:r>
            <a:r>
              <a:rPr lang="en-US" sz="4000" b="1" dirty="0">
                <a:latin typeface="Sakkal Majalla" panose="02000000000000000000" pitchFamily="2" charset="-78"/>
                <a:cs typeface="Sakkal Majalla" panose="02000000000000000000" pitchFamily="2" charset="-78"/>
              </a:rPr>
              <a:t>Tape Units </a:t>
            </a:r>
          </a:p>
        </p:txBody>
      </p:sp>
      <p:sp>
        <p:nvSpPr>
          <p:cNvPr id="88067" name="Rectangle 3"/>
          <p:cNvSpPr>
            <a:spLocks noGrp="1" noChangeArrowheads="1"/>
          </p:cNvSpPr>
          <p:nvPr>
            <p:ph idx="1"/>
          </p:nvPr>
        </p:nvSpPr>
        <p:spPr>
          <a:xfrm>
            <a:off x="1981200" y="1600200"/>
            <a:ext cx="8229600" cy="1981200"/>
          </a:xfrm>
        </p:spPr>
        <p:txBody>
          <a:bodyPr/>
          <a:lstStyle/>
          <a:p>
            <a:pPr eaLnBrk="1" hangingPunct="1"/>
            <a:r>
              <a:rPr lang="ar-KW" smtClean="0"/>
              <a:t>تستخدم لعمل نسخ احتياطية تحتوي على كميات كبيرة من البيانات وهي    </a:t>
            </a:r>
          </a:p>
          <a:p>
            <a:pPr eaLnBrk="1" hangingPunct="1"/>
            <a:r>
              <a:rPr lang="ar-KW" smtClean="0"/>
              <a:t>  طريقة رخيصة وفعالة لحماية البيانات</a:t>
            </a:r>
          </a:p>
          <a:p>
            <a:pPr eaLnBrk="1" hangingPunct="1"/>
            <a:endParaRPr lang="en-US" smtClean="0">
              <a:cs typeface="Arial" panose="020B0604020202020204" pitchFamily="34" charset="0"/>
            </a:endParaRPr>
          </a:p>
        </p:txBody>
      </p:sp>
      <p:sp>
        <p:nvSpPr>
          <p:cNvPr id="8806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B41B37B3-AEC2-44A7-9880-5EA747062836}" type="slidenum">
              <a:rPr lang="ar-SA" sz="1200" smtClean="0">
                <a:latin typeface="Arial" panose="020B0604020202020204" pitchFamily="34" charset="0"/>
              </a:rPr>
              <a:pPr algn="l">
                <a:lnSpc>
                  <a:spcPct val="100000"/>
                </a:lnSpc>
                <a:spcBef>
                  <a:spcPct val="0"/>
                </a:spcBef>
                <a:buFontTx/>
                <a:buNone/>
              </a:pPr>
              <a:t>67</a:t>
            </a:fld>
            <a:endParaRPr lang="en-US" sz="1200" smtClean="0">
              <a:latin typeface="Arial" panose="020B0604020202020204" pitchFamily="34" charset="0"/>
            </a:endParaRPr>
          </a:p>
        </p:txBody>
      </p:sp>
      <p:pic>
        <p:nvPicPr>
          <p:cNvPr id="88069" name="Picture 4" descr="B00004YKN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52800" y="4038600"/>
            <a:ext cx="4572000" cy="181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0240850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idx="1"/>
          </p:nvPr>
        </p:nvSpPr>
        <p:spPr>
          <a:xfrm>
            <a:off x="1127760" y="1584960"/>
            <a:ext cx="10271760" cy="3397250"/>
          </a:xfrm>
        </p:spPr>
        <p:txBody>
          <a:bodyPr/>
          <a:lstStyle/>
          <a:p>
            <a:pPr indent="19050" algn="just" eaLnBrk="1" hangingPunct="1">
              <a:buFont typeface="Arial" panose="020B0604020202020204" pitchFamily="34" charset="0"/>
              <a:buNone/>
            </a:pPr>
            <a:r>
              <a:rPr lang="ar-SA" dirty="0" smtClean="0"/>
              <a:t>يمكن تعريف هذه الذاكرة على أنها شريحة </a:t>
            </a:r>
            <a:r>
              <a:rPr lang="en-US" dirty="0" smtClean="0">
                <a:cs typeface="Arial" panose="020B0604020202020204" pitchFamily="34" charset="0"/>
              </a:rPr>
              <a:t>(IC) </a:t>
            </a:r>
            <a:r>
              <a:rPr lang="ar-SA" dirty="0" smtClean="0"/>
              <a:t>تم تطويرها لتخزين انواع مختلفة من البيانات الرقمية عليها مثل : بيانات الكمبيوتر، الصور، ملفات الصوت، ملفات الفيديو، وتمتاز هذه الشريحة بأنها : مضغوطة وموثقة و يمكن نقلها بسهولة وهي مصممة لكي تعمل مع الأجهزة المتنقلة مثل : الكاميرا، المساعد </a:t>
            </a:r>
            <a:r>
              <a:rPr lang="ar-SA" dirty="0" err="1" smtClean="0"/>
              <a:t>الرقمي،الهاتف</a:t>
            </a:r>
            <a:r>
              <a:rPr lang="ar-SA" dirty="0" smtClean="0"/>
              <a:t> النقال، الكمبيوتر المحمول؛ أي أنها متوافقة مع العديد من الأجهزة و المصنعين.</a:t>
            </a:r>
            <a:r>
              <a:rPr lang="en-US" dirty="0" smtClean="0">
                <a:cs typeface="Arial" panose="020B0604020202020204" pitchFamily="34" charset="0"/>
              </a:rPr>
              <a:t> </a:t>
            </a:r>
            <a:endParaRPr lang="en-US" noProof="1" smtClean="0">
              <a:cs typeface="Arial" panose="020B0604020202020204" pitchFamily="34" charset="0"/>
            </a:endParaRPr>
          </a:p>
        </p:txBody>
      </p:sp>
      <p:sp>
        <p:nvSpPr>
          <p:cNvPr id="89091"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2D101CCE-94B1-4E46-A338-07BEA72C2BE0}" type="slidenum">
              <a:rPr lang="ar-SA" sz="1200" smtClean="0">
                <a:latin typeface="Arial" panose="020B0604020202020204" pitchFamily="34" charset="0"/>
              </a:rPr>
              <a:pPr algn="l">
                <a:lnSpc>
                  <a:spcPct val="100000"/>
                </a:lnSpc>
                <a:spcBef>
                  <a:spcPct val="0"/>
                </a:spcBef>
                <a:buFontTx/>
                <a:buNone/>
              </a:pPr>
              <a:t>68</a:t>
            </a:fld>
            <a:endParaRPr lang="en-US" sz="1200" smtClean="0">
              <a:latin typeface="Arial" panose="020B0604020202020204" pitchFamily="34" charset="0"/>
            </a:endParaRPr>
          </a:p>
        </p:txBody>
      </p:sp>
      <p:pic>
        <p:nvPicPr>
          <p:cNvPr id="8909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4953000"/>
            <a:ext cx="28638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3" name="Rectangle 4"/>
          <p:cNvSpPr>
            <a:spLocks noChangeArrowheads="1"/>
          </p:cNvSpPr>
          <p:nvPr/>
        </p:nvSpPr>
        <p:spPr bwMode="auto">
          <a:xfrm>
            <a:off x="3474720" y="250825"/>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ts val="600"/>
              </a:spcBef>
              <a:spcAft>
                <a:spcPts val="1200"/>
              </a:spcAft>
              <a:buFontTx/>
              <a:buNone/>
            </a:pPr>
            <a:r>
              <a:rPr lang="ar-SA" sz="4000" b="1" dirty="0">
                <a:latin typeface="Sakkal Majalla" panose="02000000000000000000" pitchFamily="2" charset="-78"/>
                <a:ea typeface="+mj-ea"/>
                <a:cs typeface="Sakkal Majalla" panose="02000000000000000000" pitchFamily="2" charset="-78"/>
              </a:rPr>
              <a:t>4 </a:t>
            </a:r>
            <a:r>
              <a:rPr lang="ar-KW" sz="4000" b="1" dirty="0">
                <a:latin typeface="Sakkal Majalla" panose="02000000000000000000" pitchFamily="2" charset="-78"/>
                <a:ea typeface="+mj-ea"/>
                <a:cs typeface="Sakkal Majalla" panose="02000000000000000000" pitchFamily="2" charset="-78"/>
              </a:rPr>
              <a:t>-</a:t>
            </a:r>
            <a:r>
              <a:rPr lang="ar-JO" sz="4000" b="1" dirty="0">
                <a:latin typeface="Sakkal Majalla" panose="02000000000000000000" pitchFamily="2" charset="-78"/>
                <a:ea typeface="+mj-ea"/>
                <a:cs typeface="Sakkal Majalla" panose="02000000000000000000" pitchFamily="2" charset="-78"/>
              </a:rPr>
              <a:t>الذاكرة التي على شكل شريحة  </a:t>
            </a:r>
            <a:r>
              <a:rPr lang="en-US" sz="4000" b="1" dirty="0">
                <a:latin typeface="Sakkal Majalla" panose="02000000000000000000" pitchFamily="2" charset="-78"/>
                <a:ea typeface="+mj-ea"/>
                <a:cs typeface="Sakkal Majalla" panose="02000000000000000000" pitchFamily="2" charset="-78"/>
              </a:rPr>
              <a:t>Memory Stick</a:t>
            </a:r>
          </a:p>
        </p:txBody>
      </p:sp>
    </p:spTree>
    <p:extLst>
      <p:ext uri="{BB962C8B-B14F-4D97-AF65-F5344CB8AC3E}">
        <p14:creationId xmlns:p14="http://schemas.microsoft.com/office/powerpoint/2010/main" val="3940128981"/>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3048000" y="194470"/>
            <a:ext cx="8229600" cy="1020762"/>
          </a:xfrm>
        </p:spPr>
        <p:txBody>
          <a:bodyPr>
            <a:normAutofit/>
          </a:bodyPr>
          <a:lstStyle/>
          <a:p>
            <a:pPr algn="r" eaLnBrk="1" hangingPunct="1">
              <a:spcBef>
                <a:spcPts val="600"/>
              </a:spcBef>
              <a:spcAft>
                <a:spcPts val="1200"/>
              </a:spcAft>
            </a:pPr>
            <a:r>
              <a:rPr lang="ar-SA" sz="4000" b="1" dirty="0">
                <a:latin typeface="Sakkal Majalla" panose="02000000000000000000" pitchFamily="2" charset="-78"/>
                <a:cs typeface="Sakkal Majalla" panose="02000000000000000000" pitchFamily="2" charset="-78"/>
              </a:rPr>
              <a:t>5</a:t>
            </a:r>
            <a:r>
              <a:rPr lang="ar-KW" sz="4000" b="1" dirty="0">
                <a:latin typeface="Sakkal Majalla" panose="02000000000000000000" pitchFamily="2" charset="-78"/>
                <a:cs typeface="Sakkal Majalla" panose="02000000000000000000" pitchFamily="2" charset="-78"/>
              </a:rPr>
              <a:t>-</a:t>
            </a:r>
            <a:r>
              <a:rPr lang="ar-JO" sz="4000" b="1" dirty="0">
                <a:latin typeface="Sakkal Majalla" panose="02000000000000000000" pitchFamily="2" charset="-78"/>
                <a:cs typeface="Sakkal Majalla" panose="02000000000000000000" pitchFamily="2" charset="-78"/>
              </a:rPr>
              <a:t>الذاكرة التي على شكل بطاقة  </a:t>
            </a:r>
            <a:r>
              <a:rPr lang="en-US" sz="4000" b="1" dirty="0">
                <a:latin typeface="Sakkal Majalla" panose="02000000000000000000" pitchFamily="2" charset="-78"/>
                <a:cs typeface="Sakkal Majalla" panose="02000000000000000000" pitchFamily="2" charset="-78"/>
              </a:rPr>
              <a:t>Memory Card</a:t>
            </a:r>
          </a:p>
        </p:txBody>
      </p:sp>
      <p:sp>
        <p:nvSpPr>
          <p:cNvPr id="90115" name="Rectangle 3"/>
          <p:cNvSpPr>
            <a:spLocks noGrp="1" noChangeArrowheads="1"/>
          </p:cNvSpPr>
          <p:nvPr>
            <p:ph idx="1"/>
          </p:nvPr>
        </p:nvSpPr>
        <p:spPr>
          <a:xfrm>
            <a:off x="838200" y="1557338"/>
            <a:ext cx="10713720" cy="3060382"/>
          </a:xfrm>
        </p:spPr>
        <p:txBody>
          <a:bodyPr/>
          <a:lstStyle/>
          <a:p>
            <a:pPr indent="19050" algn="just" eaLnBrk="1" hangingPunct="1">
              <a:buFont typeface="Arial" panose="020B0604020202020204" pitchFamily="34" charset="0"/>
              <a:buNone/>
            </a:pPr>
            <a:r>
              <a:rPr lang="ar-SA" dirty="0" smtClean="0"/>
              <a:t>هذا النوع من الذاكرة يستخدم لتوسعة الذاكرة في بعض انواع الأجهزة مثل الأجهزة المحمولة وهي بحجم بطاقة الائتمان وتسمى </a:t>
            </a:r>
            <a:r>
              <a:rPr lang="en-US" dirty="0" smtClean="0">
                <a:cs typeface="Arial" panose="020B0604020202020204" pitchFamily="34" charset="0"/>
              </a:rPr>
              <a:t>(PCMCIA)</a:t>
            </a:r>
            <a:r>
              <a:rPr lang="ar-SA" dirty="0" smtClean="0"/>
              <a:t> نسبة للجمعية المسئولة عن تطويرها ويوجد منها ثلاثة أنواع هي : </a:t>
            </a:r>
            <a:r>
              <a:rPr lang="en-US" dirty="0" smtClean="0">
                <a:cs typeface="Arial" panose="020B0604020202020204" pitchFamily="34" charset="0"/>
              </a:rPr>
              <a:t>Type </a:t>
            </a:r>
            <a:r>
              <a:rPr lang="en-US" dirty="0" err="1" smtClean="0">
                <a:cs typeface="Arial" panose="020B0604020202020204" pitchFamily="34" charset="0"/>
              </a:rPr>
              <a:t>III,Type</a:t>
            </a:r>
            <a:r>
              <a:rPr lang="en-US" dirty="0" smtClean="0">
                <a:cs typeface="Arial" panose="020B0604020202020204" pitchFamily="34" charset="0"/>
              </a:rPr>
              <a:t> </a:t>
            </a:r>
            <a:r>
              <a:rPr lang="en-US" dirty="0" err="1" smtClean="0">
                <a:cs typeface="Arial" panose="020B0604020202020204" pitchFamily="34" charset="0"/>
              </a:rPr>
              <a:t>II,Type</a:t>
            </a:r>
            <a:r>
              <a:rPr lang="en-US" dirty="0" smtClean="0">
                <a:cs typeface="Arial" panose="020B0604020202020204" pitchFamily="34" charset="0"/>
              </a:rPr>
              <a:t> I</a:t>
            </a:r>
            <a:r>
              <a:rPr lang="ar-SA" dirty="0" smtClean="0"/>
              <a:t> ولكل نوع استخداماته الخاصة به مثل : توسعة الذاكرة، المودم، توصيل القرص الصلب، وتستخدم حالياً في : الكمبيوتر المحمول، الكاميرا الرقمية، المساعد الرقمي </a:t>
            </a:r>
            <a:r>
              <a:rPr lang="en-US" dirty="0" smtClean="0">
                <a:cs typeface="Arial" panose="020B0604020202020204" pitchFamily="34" charset="0"/>
              </a:rPr>
              <a:t>(PDA)</a:t>
            </a:r>
            <a:r>
              <a:rPr lang="ar-SA" dirty="0" smtClean="0"/>
              <a:t>.</a:t>
            </a:r>
            <a:r>
              <a:rPr lang="en-US" dirty="0" smtClean="0">
                <a:cs typeface="Arial" panose="020B0604020202020204" pitchFamily="34" charset="0"/>
              </a:rPr>
              <a:t> </a:t>
            </a:r>
            <a:endParaRPr lang="en-US" noProof="1" smtClean="0">
              <a:cs typeface="Arial" panose="020B0604020202020204" pitchFamily="34" charset="0"/>
            </a:endParaRPr>
          </a:p>
        </p:txBody>
      </p:sp>
      <p:sp>
        <p:nvSpPr>
          <p:cNvPr id="9011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F10F49D-E92E-449D-BA57-979F6213FFBA}" type="slidenum">
              <a:rPr lang="ar-SA" sz="1200" smtClean="0">
                <a:latin typeface="Arial" panose="020B0604020202020204" pitchFamily="34" charset="0"/>
              </a:rPr>
              <a:pPr algn="l">
                <a:lnSpc>
                  <a:spcPct val="100000"/>
                </a:lnSpc>
                <a:spcBef>
                  <a:spcPct val="0"/>
                </a:spcBef>
                <a:buFontTx/>
                <a:buNone/>
              </a:pPr>
              <a:t>69</a:t>
            </a:fld>
            <a:endParaRPr lang="en-US" sz="1200" smtClean="0">
              <a:latin typeface="Arial" panose="020B0604020202020204" pitchFamily="34" charset="0"/>
            </a:endParaRPr>
          </a:p>
        </p:txBody>
      </p:sp>
      <p:pic>
        <p:nvPicPr>
          <p:cNvPr id="9011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8" y="5130800"/>
            <a:ext cx="3186112"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046451"/>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Rectangle 7"/>
          <p:cNvSpPr>
            <a:spLocks noGrp="1" noChangeArrowheads="1"/>
          </p:cNvSpPr>
          <p:nvPr>
            <p:ph type="title"/>
          </p:nvPr>
        </p:nvSpPr>
        <p:spPr>
          <a:xfrm>
            <a:off x="2699385" y="180975"/>
            <a:ext cx="8639175" cy="838200"/>
          </a:xfrm>
          <a:noFill/>
        </p:spPr>
        <p:txBody>
          <a:bodyPr anchor="b">
            <a:normAutofit/>
          </a:bodyPr>
          <a:lstStyle/>
          <a:p>
            <a:pPr eaLnBrk="1" hangingPunct="1">
              <a:spcBef>
                <a:spcPts val="600"/>
              </a:spcBef>
              <a:spcAft>
                <a:spcPts val="1200"/>
              </a:spcAft>
            </a:pPr>
            <a:r>
              <a:rPr lang="ar-SA" sz="4000" b="1" dirty="0">
                <a:latin typeface="Sakkal Majalla" panose="02000000000000000000" pitchFamily="2" charset="-78"/>
                <a:cs typeface="Sakkal Majalla" panose="02000000000000000000" pitchFamily="2" charset="-78"/>
              </a:rPr>
              <a:t>6- </a:t>
            </a:r>
            <a:r>
              <a:rPr lang="ar-JO" sz="4000" b="1" dirty="0">
                <a:latin typeface="Sakkal Majalla" panose="02000000000000000000" pitchFamily="2" charset="-78"/>
                <a:cs typeface="Sakkal Majalla" panose="02000000000000000000" pitchFamily="2" charset="-78"/>
              </a:rPr>
              <a:t>القرص القابل للإزالة – </a:t>
            </a:r>
            <a:r>
              <a:rPr lang="en-US" sz="4000" b="1" dirty="0">
                <a:latin typeface="Sakkal Majalla" panose="02000000000000000000" pitchFamily="2" charset="-78"/>
                <a:cs typeface="Sakkal Majalla" panose="02000000000000000000" pitchFamily="2" charset="-78"/>
              </a:rPr>
              <a:t>Flash Memory (Flash Disk) </a:t>
            </a:r>
          </a:p>
        </p:txBody>
      </p:sp>
      <p:sp>
        <p:nvSpPr>
          <p:cNvPr id="91139" name="Rectangle 3"/>
          <p:cNvSpPr>
            <a:spLocks noGrp="1" noChangeArrowheads="1"/>
          </p:cNvSpPr>
          <p:nvPr>
            <p:ph type="body" sz="half" idx="1"/>
          </p:nvPr>
        </p:nvSpPr>
        <p:spPr>
          <a:xfrm>
            <a:off x="1234440" y="1478280"/>
            <a:ext cx="10347960" cy="3886200"/>
          </a:xfrm>
        </p:spPr>
        <p:txBody>
          <a:bodyPr/>
          <a:lstStyle/>
          <a:p>
            <a:pPr indent="19050" algn="just" eaLnBrk="1" hangingPunct="1"/>
            <a:r>
              <a:rPr lang="ar-JO" dirty="0" smtClean="0"/>
              <a:t>الأقراص القابلة للإزالة أو ما يعرف باسم </a:t>
            </a:r>
            <a:r>
              <a:rPr lang="en-US" dirty="0" smtClean="0">
                <a:cs typeface="Arial" panose="020B0604020202020204" pitchFamily="34" charset="0"/>
              </a:rPr>
              <a:t>(Flash Disk)</a:t>
            </a:r>
            <a:r>
              <a:rPr lang="ar-JO" dirty="0" smtClean="0"/>
              <a:t> أو </a:t>
            </a:r>
            <a:r>
              <a:rPr lang="en-US" dirty="0" smtClean="0">
                <a:cs typeface="Arial" panose="020B0604020202020204" pitchFamily="34" charset="0"/>
              </a:rPr>
              <a:t>(Pen Drive)</a:t>
            </a:r>
            <a:r>
              <a:rPr lang="ar-JO" dirty="0" smtClean="0"/>
              <a:t>  هي من أحدث وسائط التخزين المتنقلة حيث أنها تمثل سعة تخزينية عالية </a:t>
            </a:r>
          </a:p>
          <a:p>
            <a:pPr indent="19050" algn="just" eaLnBrk="1" hangingPunct="1"/>
            <a:r>
              <a:rPr lang="ar-JO" dirty="0" smtClean="0"/>
              <a:t>هي متنقلة و عملية أكثر من الأقراص المرنة وسهلة التركيب على جهاز الكمبيوتر حيث أنها تحتاج فقط لمنفذ تسلسلي عالمي </a:t>
            </a:r>
            <a:r>
              <a:rPr lang="en-US" dirty="0" smtClean="0">
                <a:cs typeface="Arial" panose="020B0604020202020204" pitchFamily="34" charset="0"/>
              </a:rPr>
              <a:t>(USB)</a:t>
            </a:r>
            <a:r>
              <a:rPr lang="ar-JO" dirty="0" smtClean="0"/>
              <a:t> </a:t>
            </a:r>
          </a:p>
          <a:p>
            <a:pPr indent="19050" algn="just" eaLnBrk="1" hangingPunct="1"/>
            <a:r>
              <a:rPr lang="ar-JO" dirty="0" smtClean="0"/>
              <a:t>ويمتاز هذا المنفذ بإمكانية الوصل والفصل أثناء تشغيل الكمبيوتر</a:t>
            </a:r>
          </a:p>
          <a:p>
            <a:pPr indent="19050" algn="just" eaLnBrk="1" hangingPunct="1"/>
            <a:r>
              <a:rPr lang="ar-JO" dirty="0" smtClean="0"/>
              <a:t>الأقراص القابلة للإزالة في طريقا للحلول محل الأقراص المرنة خاصة في الكمبيوترات المحمولة.</a:t>
            </a:r>
            <a:r>
              <a:rPr lang="en-US" dirty="0" smtClean="0">
                <a:cs typeface="Arial" panose="020B0604020202020204" pitchFamily="34" charset="0"/>
              </a:rPr>
              <a:t> </a:t>
            </a:r>
            <a:endParaRPr lang="ar-JO" dirty="0" smtClean="0"/>
          </a:p>
        </p:txBody>
      </p:sp>
      <p:graphicFrame>
        <p:nvGraphicFramePr>
          <p:cNvPr id="91140" name="Object 4"/>
          <p:cNvGraphicFramePr>
            <a:graphicFrameLocks noGrp="1" noChangeAspect="1"/>
          </p:cNvGraphicFramePr>
          <p:nvPr>
            <p:ph sz="half" idx="2"/>
          </p:nvPr>
        </p:nvGraphicFramePr>
        <p:xfrm>
          <a:off x="3306763" y="4724400"/>
          <a:ext cx="1843087" cy="1571625"/>
        </p:xfrm>
        <a:graphic>
          <a:graphicData uri="http://schemas.openxmlformats.org/presentationml/2006/ole">
            <mc:AlternateContent xmlns:mc="http://schemas.openxmlformats.org/markup-compatibility/2006">
              <mc:Choice xmlns:v="urn:schemas-microsoft-com:vml" Requires="v">
                <p:oleObj spid="_x0000_s8229" r:id="rId3" imgW="1486107" imgH="1267002" progId="MSPhotoEd.3">
                  <p:embed/>
                </p:oleObj>
              </mc:Choice>
              <mc:Fallback>
                <p:oleObj r:id="rId3" imgW="1486107" imgH="1267002" progId="MSPhotoEd.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6763" y="4724400"/>
                        <a:ext cx="1843087" cy="157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1141" name="عنصر نائب لرقم الشريحة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3836D9E4-9B22-4FB7-852D-90BDC7FB0847}" type="slidenum">
              <a:rPr lang="ar-SA" sz="1200" smtClean="0">
                <a:latin typeface="Arial" panose="020B0604020202020204" pitchFamily="34" charset="0"/>
              </a:rPr>
              <a:pPr algn="l">
                <a:lnSpc>
                  <a:spcPct val="100000"/>
                </a:lnSpc>
                <a:spcBef>
                  <a:spcPct val="0"/>
                </a:spcBef>
                <a:buFontTx/>
                <a:buNone/>
              </a:pPr>
              <a:t>70</a:t>
            </a:fld>
            <a:endParaRPr lang="en-US" sz="1200" smtClean="0">
              <a:latin typeface="Arial" panose="020B0604020202020204" pitchFamily="34" charset="0"/>
            </a:endParaRPr>
          </a:p>
        </p:txBody>
      </p:sp>
    </p:spTree>
    <p:extLst>
      <p:ext uri="{BB962C8B-B14F-4D97-AF65-F5344CB8AC3E}">
        <p14:creationId xmlns:p14="http://schemas.microsoft.com/office/powerpoint/2010/main" val="16074936"/>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Rectangle 2"/>
          <p:cNvSpPr>
            <a:spLocks noGrp="1" noChangeArrowheads="1"/>
          </p:cNvSpPr>
          <p:nvPr>
            <p:ph type="body" sz="half" idx="1"/>
          </p:nvPr>
        </p:nvSpPr>
        <p:spPr>
          <a:xfrm>
            <a:off x="2362200" y="2057400"/>
            <a:ext cx="8763000" cy="2377440"/>
          </a:xfrm>
        </p:spPr>
        <p:txBody>
          <a:bodyPr/>
          <a:lstStyle/>
          <a:p>
            <a:pPr marL="0" indent="0" eaLnBrk="1" hangingPunct="1">
              <a:buFontTx/>
              <a:buNone/>
            </a:pPr>
            <a:r>
              <a:rPr lang="ar-SA" dirty="0" smtClean="0"/>
              <a:t>وهي أقراص </a:t>
            </a:r>
            <a:r>
              <a:rPr lang="en-US" dirty="0" smtClean="0">
                <a:cs typeface="Arial" panose="020B0604020202020204" pitchFamily="34" charset="0"/>
              </a:rPr>
              <a:t>ZIP </a:t>
            </a:r>
            <a:r>
              <a:rPr lang="ar-SA" dirty="0" smtClean="0"/>
              <a:t> أو </a:t>
            </a:r>
            <a:r>
              <a:rPr lang="en-US" dirty="0" smtClean="0">
                <a:cs typeface="Arial" panose="020B0604020202020204" pitchFamily="34" charset="0"/>
              </a:rPr>
              <a:t>JAZ</a:t>
            </a:r>
            <a:r>
              <a:rPr lang="ar-SA" dirty="0" smtClean="0"/>
              <a:t> </a:t>
            </a:r>
            <a:r>
              <a:rPr lang="ar-KW" dirty="0" smtClean="0"/>
              <a:t>سعتها اعلى بكثير من القرص المرن وهي ليست سريعة كفاية لإدارة البرمجيات بطريقة مرضية لذلك تستعمل  كنسخ احتياطية للمعلومات الحالية. </a:t>
            </a:r>
            <a:r>
              <a:rPr lang="ar-KW" b="1" dirty="0" smtClean="0"/>
              <a:t> </a:t>
            </a:r>
          </a:p>
        </p:txBody>
      </p:sp>
      <p:sp>
        <p:nvSpPr>
          <p:cNvPr id="92163" name="عنصر نائب لرقم الشريحة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BD87B267-8EFA-4B10-9267-979A2B3D2A74}" type="slidenum">
              <a:rPr lang="ar-SA" sz="1200" smtClean="0">
                <a:latin typeface="Arial" panose="020B0604020202020204" pitchFamily="34" charset="0"/>
              </a:rPr>
              <a:pPr algn="l">
                <a:lnSpc>
                  <a:spcPct val="100000"/>
                </a:lnSpc>
                <a:spcBef>
                  <a:spcPct val="0"/>
                </a:spcBef>
                <a:buFontTx/>
                <a:buNone/>
              </a:pPr>
              <a:t>71</a:t>
            </a:fld>
            <a:endParaRPr lang="en-US" sz="1200" smtClean="0">
              <a:latin typeface="Arial" panose="020B0604020202020204" pitchFamily="34" charset="0"/>
            </a:endParaRPr>
          </a:p>
        </p:txBody>
      </p:sp>
      <p:sp>
        <p:nvSpPr>
          <p:cNvPr id="92164" name="Rectangle 12"/>
          <p:cNvSpPr>
            <a:spLocks noChangeArrowheads="1"/>
          </p:cNvSpPr>
          <p:nvPr/>
        </p:nvSpPr>
        <p:spPr bwMode="auto">
          <a:xfrm>
            <a:off x="3764280" y="259080"/>
            <a:ext cx="7696200" cy="707886"/>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path path="shape">
                    <a:fillToRect l="50000" t="50000" r="50000" b="50000"/>
                  </a:path>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20000"/>
              </a:spcBef>
              <a:buFontTx/>
              <a:buNone/>
            </a:pPr>
            <a:r>
              <a:rPr lang="ar-SA" sz="4000" b="1" dirty="0">
                <a:latin typeface="Sakkal Majalla" panose="02000000000000000000" pitchFamily="2" charset="-78"/>
                <a:ea typeface="+mj-ea"/>
                <a:cs typeface="Sakkal Majalla" panose="02000000000000000000" pitchFamily="2" charset="-78"/>
              </a:rPr>
              <a:t>7</a:t>
            </a:r>
            <a:r>
              <a:rPr lang="ar-KW" sz="4000" b="1" dirty="0">
                <a:latin typeface="Sakkal Majalla" panose="02000000000000000000" pitchFamily="2" charset="-78"/>
                <a:ea typeface="+mj-ea"/>
                <a:cs typeface="Sakkal Majalla" panose="02000000000000000000" pitchFamily="2" charset="-78"/>
              </a:rPr>
              <a:t>-الاجهزة القابلة للإزالة – </a:t>
            </a:r>
            <a:r>
              <a:rPr lang="en-US" sz="4000" b="1" dirty="0">
                <a:latin typeface="Sakkal Majalla" panose="02000000000000000000" pitchFamily="2" charset="-78"/>
                <a:ea typeface="+mj-ea"/>
                <a:cs typeface="Sakkal Majalla" panose="02000000000000000000" pitchFamily="2" charset="-78"/>
              </a:rPr>
              <a:t>Removable Devices </a:t>
            </a:r>
            <a:endParaRPr lang="ar-KW" sz="4000" b="1" dirty="0">
              <a:latin typeface="Sakkal Majalla" panose="02000000000000000000" pitchFamily="2" charset="-78"/>
              <a:ea typeface="+mj-ea"/>
              <a:cs typeface="Sakkal Majalla" panose="02000000000000000000" pitchFamily="2" charset="-78"/>
            </a:endParaRPr>
          </a:p>
        </p:txBody>
      </p:sp>
    </p:spTree>
    <p:extLst>
      <p:ext uri="{BB962C8B-B14F-4D97-AF65-F5344CB8AC3E}">
        <p14:creationId xmlns:p14="http://schemas.microsoft.com/office/powerpoint/2010/main" val="1688895459"/>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3"/>
          <p:cNvSpPr>
            <a:spLocks noGrp="1" noChangeArrowheads="1"/>
          </p:cNvSpPr>
          <p:nvPr>
            <p:ph idx="1"/>
          </p:nvPr>
        </p:nvSpPr>
        <p:spPr>
          <a:xfrm>
            <a:off x="1752600" y="1295400"/>
            <a:ext cx="8610600" cy="4800600"/>
          </a:xfrm>
        </p:spPr>
        <p:txBody>
          <a:bodyPr/>
          <a:lstStyle/>
          <a:p>
            <a:pPr eaLnBrk="1" hangingPunct="1"/>
            <a:r>
              <a:rPr lang="ar-SA" sz="3600" smtClean="0"/>
              <a:t>معظم البرمجيات توزع الآن في أقراص مدمجة يمكنها نقل </a:t>
            </a:r>
            <a:r>
              <a:rPr lang="en-US" sz="3600" smtClean="0">
                <a:cs typeface="Arial" panose="020B0604020202020204" pitchFamily="34" charset="0"/>
              </a:rPr>
              <a:t>MB </a:t>
            </a:r>
            <a:r>
              <a:rPr lang="ar-SA" sz="3600" smtClean="0"/>
              <a:t>650.</a:t>
            </a:r>
            <a:r>
              <a:rPr lang="ar-KW" sz="3600" smtClean="0"/>
              <a:t> </a:t>
            </a:r>
            <a:endParaRPr lang="en-US" sz="3600" smtClean="0">
              <a:cs typeface="Arial" panose="020B0604020202020204" pitchFamily="34" charset="0"/>
            </a:endParaRPr>
          </a:p>
          <a:p>
            <a:pPr eaLnBrk="1" hangingPunct="1"/>
            <a:r>
              <a:rPr lang="ar-SA" sz="3600" smtClean="0"/>
              <a:t>انواعها:</a:t>
            </a:r>
          </a:p>
          <a:p>
            <a:pPr eaLnBrk="1" hangingPunct="1">
              <a:buFontTx/>
              <a:buNone/>
            </a:pPr>
            <a:r>
              <a:rPr lang="ar-SA" smtClean="0"/>
              <a:t>1- القرص المدمج القابل للقراءة فقط</a:t>
            </a:r>
            <a:r>
              <a:rPr lang="en-US" smtClean="0">
                <a:cs typeface="Arial" panose="020B0604020202020204" pitchFamily="34" charset="0"/>
              </a:rPr>
              <a:t>.(CD-ROM) </a:t>
            </a:r>
          </a:p>
          <a:p>
            <a:pPr eaLnBrk="1" hangingPunct="1">
              <a:buFontTx/>
              <a:buNone/>
            </a:pPr>
            <a:r>
              <a:rPr lang="en-US" smtClean="0">
                <a:cs typeface="Arial" panose="020B0604020202020204" pitchFamily="34" charset="0"/>
              </a:rPr>
              <a:t>-2</a:t>
            </a:r>
            <a:r>
              <a:rPr lang="ar-KW" smtClean="0"/>
              <a:t>القرص المدمج القابل للقراءة والكتابة(</a:t>
            </a:r>
            <a:r>
              <a:rPr lang="en-US" smtClean="0">
                <a:cs typeface="Arial" panose="020B0604020202020204" pitchFamily="34" charset="0"/>
              </a:rPr>
              <a:t>CD-R</a:t>
            </a:r>
            <a:r>
              <a:rPr lang="ar-KW" smtClean="0"/>
              <a:t>).</a:t>
            </a:r>
          </a:p>
          <a:p>
            <a:pPr eaLnBrk="1" hangingPunct="1">
              <a:buFontTx/>
              <a:buNone/>
            </a:pPr>
            <a:r>
              <a:rPr lang="en-US" smtClean="0">
                <a:cs typeface="Arial" panose="020B0604020202020204" pitchFamily="34" charset="0"/>
              </a:rPr>
              <a:t>-3</a:t>
            </a:r>
            <a:r>
              <a:rPr lang="ar-SA" smtClean="0"/>
              <a:t>القرص المدمج القابل للقراءة والكتابة</a:t>
            </a:r>
            <a:r>
              <a:rPr lang="en-US" smtClean="0">
                <a:cs typeface="Arial" panose="020B0604020202020204" pitchFamily="34" charset="0"/>
              </a:rPr>
              <a:t> </a:t>
            </a:r>
            <a:r>
              <a:rPr lang="ar-KW" smtClean="0"/>
              <a:t>والإزالة</a:t>
            </a:r>
            <a:r>
              <a:rPr lang="en-US" smtClean="0">
                <a:cs typeface="Arial" panose="020B0604020202020204" pitchFamily="34" charset="0"/>
              </a:rPr>
              <a:t> </a:t>
            </a:r>
            <a:r>
              <a:rPr lang="ar-SA" smtClean="0"/>
              <a:t>(</a:t>
            </a:r>
            <a:r>
              <a:rPr lang="en-US" smtClean="0">
                <a:cs typeface="Arial" panose="020B0604020202020204" pitchFamily="34" charset="0"/>
              </a:rPr>
              <a:t>CD-RW</a:t>
            </a:r>
            <a:r>
              <a:rPr lang="ar-SA" smtClean="0"/>
              <a:t>)</a:t>
            </a:r>
          </a:p>
          <a:p>
            <a:pPr eaLnBrk="1" hangingPunct="1">
              <a:buFontTx/>
              <a:buNone/>
            </a:pPr>
            <a:endParaRPr lang="en-US" smtClean="0">
              <a:cs typeface="Arial" panose="020B0604020202020204" pitchFamily="34" charset="0"/>
            </a:endParaRPr>
          </a:p>
          <a:p>
            <a:pPr eaLnBrk="1" hangingPunct="1"/>
            <a:r>
              <a:rPr lang="ar-KW" smtClean="0"/>
              <a:t>وهناك نوع أخر من الأقراص يسمى بالأقراص</a:t>
            </a:r>
            <a:r>
              <a:rPr lang="en-US" smtClean="0">
                <a:cs typeface="Arial" panose="020B0604020202020204" pitchFamily="34" charset="0"/>
              </a:rPr>
              <a:t> </a:t>
            </a:r>
            <a:r>
              <a:rPr lang="ar-KW" smtClean="0"/>
              <a:t>الرقمية </a:t>
            </a:r>
            <a:r>
              <a:rPr lang="en-US" smtClean="0">
                <a:cs typeface="Arial" panose="020B0604020202020204" pitchFamily="34" charset="0"/>
              </a:rPr>
              <a:t>DVD</a:t>
            </a:r>
            <a:endParaRPr lang="ar-SA" smtClean="0"/>
          </a:p>
          <a:p>
            <a:pPr eaLnBrk="1" hangingPunct="1">
              <a:buFontTx/>
              <a:buNone/>
            </a:pPr>
            <a:endParaRPr lang="en-US" smtClean="0">
              <a:cs typeface="Arial" panose="020B0604020202020204" pitchFamily="34" charset="0"/>
            </a:endParaRPr>
          </a:p>
        </p:txBody>
      </p:sp>
      <p:sp>
        <p:nvSpPr>
          <p:cNvPr id="93187"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F5FEEBCF-1DA2-4681-B5D3-8AE88F0FB53B}" type="slidenum">
              <a:rPr lang="ar-SA" sz="1200" smtClean="0">
                <a:latin typeface="Arial" panose="020B0604020202020204" pitchFamily="34" charset="0"/>
              </a:rPr>
              <a:pPr algn="l">
                <a:lnSpc>
                  <a:spcPct val="100000"/>
                </a:lnSpc>
                <a:spcBef>
                  <a:spcPct val="0"/>
                </a:spcBef>
                <a:buFontTx/>
                <a:buNone/>
              </a:pPr>
              <a:t>72</a:t>
            </a:fld>
            <a:endParaRPr lang="en-US" sz="1200" smtClean="0">
              <a:latin typeface="Arial" panose="020B0604020202020204" pitchFamily="34" charset="0"/>
            </a:endParaRPr>
          </a:p>
        </p:txBody>
      </p:sp>
      <p:sp>
        <p:nvSpPr>
          <p:cNvPr id="93188" name="Rectangle 5"/>
          <p:cNvSpPr>
            <a:spLocks noChangeArrowheads="1"/>
          </p:cNvSpPr>
          <p:nvPr/>
        </p:nvSpPr>
        <p:spPr bwMode="auto">
          <a:xfrm>
            <a:off x="4876800" y="373330"/>
            <a:ext cx="7010400" cy="661720"/>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path path="shape">
                    <a:fillToRect l="50000" t="50000" r="50000" b="50000"/>
                  </a:path>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spcBef>
                <a:spcPct val="20000"/>
              </a:spcBef>
              <a:buFontTx/>
              <a:buNone/>
            </a:pPr>
            <a:r>
              <a:rPr lang="ar-SA" sz="4000" b="1" dirty="0">
                <a:latin typeface="Sakkal Majalla" panose="02000000000000000000" pitchFamily="2" charset="-78"/>
                <a:ea typeface="+mj-ea"/>
                <a:cs typeface="Sakkal Majalla" panose="02000000000000000000" pitchFamily="2" charset="-78"/>
              </a:rPr>
              <a:t>8</a:t>
            </a:r>
            <a:r>
              <a:rPr lang="ar-KW" sz="4000" b="1" dirty="0">
                <a:latin typeface="Sakkal Majalla" panose="02000000000000000000" pitchFamily="2" charset="-78"/>
                <a:ea typeface="+mj-ea"/>
                <a:cs typeface="Sakkal Majalla" panose="02000000000000000000" pitchFamily="2" charset="-78"/>
              </a:rPr>
              <a:t>- القرص المدمج – </a:t>
            </a:r>
            <a:r>
              <a:rPr lang="en-US" sz="4000" b="1" dirty="0">
                <a:latin typeface="Sakkal Majalla" panose="02000000000000000000" pitchFamily="2" charset="-78"/>
                <a:ea typeface="+mj-ea"/>
                <a:cs typeface="Sakkal Majalla" panose="02000000000000000000" pitchFamily="2" charset="-78"/>
              </a:rPr>
              <a:t>CD-ROM</a:t>
            </a:r>
            <a:endParaRPr lang="ar-KW" sz="4000" b="1" dirty="0">
              <a:latin typeface="Sakkal Majalla" panose="02000000000000000000" pitchFamily="2" charset="-78"/>
              <a:ea typeface="+mj-ea"/>
              <a:cs typeface="Sakkal Majalla" panose="02000000000000000000" pitchFamily="2" charset="-78"/>
            </a:endParaRPr>
          </a:p>
        </p:txBody>
      </p:sp>
    </p:spTree>
    <p:extLst>
      <p:ext uri="{BB962C8B-B14F-4D97-AF65-F5344CB8AC3E}">
        <p14:creationId xmlns:p14="http://schemas.microsoft.com/office/powerpoint/2010/main" val="1529860897"/>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2209800" y="152400"/>
            <a:ext cx="8229600" cy="1143000"/>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مسجلات الأقراص المدمجة</a:t>
            </a:r>
            <a:endParaRPr lang="en-US" sz="4000" b="1" dirty="0">
              <a:latin typeface="Sakkal Majalla" panose="02000000000000000000" pitchFamily="2" charset="-78"/>
              <a:cs typeface="Sakkal Majalla" panose="02000000000000000000" pitchFamily="2" charset="-78"/>
            </a:endParaRPr>
          </a:p>
        </p:txBody>
      </p:sp>
      <p:sp>
        <p:nvSpPr>
          <p:cNvPr id="94211" name="Rectangle 3"/>
          <p:cNvSpPr>
            <a:spLocks noGrp="1" noChangeArrowheads="1"/>
          </p:cNvSpPr>
          <p:nvPr>
            <p:ph idx="1"/>
          </p:nvPr>
        </p:nvSpPr>
        <p:spPr>
          <a:xfrm>
            <a:off x="1828800" y="1371600"/>
            <a:ext cx="8610600" cy="2590800"/>
          </a:xfrm>
        </p:spPr>
        <p:txBody>
          <a:bodyPr/>
          <a:lstStyle/>
          <a:p>
            <a:pPr eaLnBrk="1" hangingPunct="1">
              <a:buFontTx/>
              <a:buNone/>
            </a:pPr>
            <a:r>
              <a:rPr lang="ar-KW" b="1" smtClean="0">
                <a:solidFill>
                  <a:schemeClr val="tx2"/>
                </a:solidFill>
              </a:rPr>
              <a:t>مسجلات القرص المضغوط  </a:t>
            </a:r>
          </a:p>
          <a:p>
            <a:pPr eaLnBrk="1" hangingPunct="1"/>
            <a:r>
              <a:rPr lang="ar-KW" sz="4000" smtClean="0"/>
              <a:t>يعمل كقارئ اقراص مضغوطة عادية ويسهل كذلك عملية تسجيل البيانات في الاقراص المدمجة القابلة للكتابة .</a:t>
            </a:r>
            <a:endParaRPr lang="en-US" sz="4000" smtClean="0">
              <a:cs typeface="Arial" panose="020B0604020202020204" pitchFamily="34" charset="0"/>
            </a:endParaRPr>
          </a:p>
        </p:txBody>
      </p:sp>
      <p:sp>
        <p:nvSpPr>
          <p:cNvPr id="9421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138B85A-9E65-4D22-9B91-3B623A14BDA4}" type="slidenum">
              <a:rPr lang="ar-SA" sz="1200" smtClean="0">
                <a:latin typeface="Arial" panose="020B0604020202020204" pitchFamily="34" charset="0"/>
              </a:rPr>
              <a:pPr algn="l">
                <a:lnSpc>
                  <a:spcPct val="100000"/>
                </a:lnSpc>
                <a:spcBef>
                  <a:spcPct val="0"/>
                </a:spcBef>
                <a:buFontTx/>
                <a:buNone/>
              </a:pPr>
              <a:t>73</a:t>
            </a:fld>
            <a:endParaRPr lang="en-US" sz="1200" smtClean="0">
              <a:latin typeface="Arial" panose="020B0604020202020204" pitchFamily="34" charset="0"/>
            </a:endParaRPr>
          </a:p>
        </p:txBody>
      </p:sp>
      <p:pic>
        <p:nvPicPr>
          <p:cNvPr id="94213" name="Picture 5" descr="B00007LP8A"/>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0800" y="4038600"/>
            <a:ext cx="39624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76499587"/>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52" y="1399792"/>
            <a:ext cx="11109256" cy="4134615"/>
          </a:xfrm>
          <a:prstGeom prst="rect">
            <a:avLst/>
          </a:prstGeom>
        </p:spPr>
      </p:pic>
      <p:sp>
        <p:nvSpPr>
          <p:cNvPr id="95234" name="Rectangle 4"/>
          <p:cNvSpPr>
            <a:spLocks noGrp="1" noChangeArrowheads="1"/>
          </p:cNvSpPr>
          <p:nvPr>
            <p:ph type="title"/>
          </p:nvPr>
        </p:nvSpPr>
        <p:spPr>
          <a:xfrm>
            <a:off x="1463040" y="2712720"/>
            <a:ext cx="8229600" cy="1143000"/>
          </a:xfrm>
        </p:spPr>
        <p:txBody>
          <a:bodyPr>
            <a:noAutofit/>
          </a:bodyPr>
          <a:lstStyle/>
          <a:p>
            <a:pPr algn="ctr" eaLnBrk="1" hangingPunct="1"/>
            <a:r>
              <a:rPr lang="ar-SA" sz="8000" b="1" dirty="0" smtClean="0">
                <a:latin typeface="Sakkal Majalla" panose="02000000000000000000" pitchFamily="2" charset="-78"/>
                <a:cs typeface="Sakkal Majalla" panose="02000000000000000000" pitchFamily="2" charset="-78"/>
              </a:rPr>
              <a:t>وحدات الإدخال</a:t>
            </a:r>
            <a:endParaRPr lang="en-US" sz="8000" b="1" dirty="0" smtClean="0">
              <a:latin typeface="Sakkal Majalla" panose="02000000000000000000" pitchFamily="2" charset="-78"/>
              <a:cs typeface="Sakkal Majalla" panose="02000000000000000000" pitchFamily="2" charset="-78"/>
            </a:endParaRPr>
          </a:p>
        </p:txBody>
      </p:sp>
      <p:sp>
        <p:nvSpPr>
          <p:cNvPr id="95235" name="عنصر نائب لرقم الشريحة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21CF3ABB-42C4-4AFB-A2E0-CD7604A5F781}" type="slidenum">
              <a:rPr lang="ar-SA" sz="1200" smtClean="0">
                <a:latin typeface="Arial" panose="020B0604020202020204" pitchFamily="34" charset="0"/>
              </a:rPr>
              <a:pPr algn="l">
                <a:lnSpc>
                  <a:spcPct val="100000"/>
                </a:lnSpc>
                <a:spcBef>
                  <a:spcPct val="0"/>
                </a:spcBef>
                <a:buFontTx/>
                <a:buNone/>
              </a:pPr>
              <a:t>74</a:t>
            </a:fld>
            <a:endParaRPr lang="en-US" sz="1200" smtClean="0">
              <a:latin typeface="Arial" panose="020B0604020202020204" pitchFamily="34" charset="0"/>
            </a:endParaRPr>
          </a:p>
        </p:txBody>
      </p:sp>
      <p:sp>
        <p:nvSpPr>
          <p:cNvPr id="5" name="شكل حر 4"/>
          <p:cNvSpPr/>
          <p:nvPr/>
        </p:nvSpPr>
        <p:spPr>
          <a:xfrm>
            <a:off x="3614068" y="0"/>
            <a:ext cx="5572793" cy="428625"/>
          </a:xfrm>
          <a:custGeom>
            <a:avLst/>
            <a:gdLst>
              <a:gd name="connsiteX0" fmla="*/ 0 w 7043738"/>
              <a:gd name="connsiteY0" fmla="*/ 0 h 377974"/>
              <a:gd name="connsiteX1" fmla="*/ 7043738 w 7043738"/>
              <a:gd name="connsiteY1" fmla="*/ 0 h 377974"/>
              <a:gd name="connsiteX2" fmla="*/ 7043738 w 7043738"/>
              <a:gd name="connsiteY2" fmla="*/ 251787 h 377974"/>
              <a:gd name="connsiteX3" fmla="*/ 6917551 w 7043738"/>
              <a:gd name="connsiteY3" fmla="*/ 377974 h 377974"/>
              <a:gd name="connsiteX4" fmla="*/ 126187 w 7043738"/>
              <a:gd name="connsiteY4" fmla="*/ 377974 h 377974"/>
              <a:gd name="connsiteX5" fmla="*/ 0 w 7043738"/>
              <a:gd name="connsiteY5" fmla="*/ 251787 h 37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43738" h="377974">
                <a:moveTo>
                  <a:pt x="0" y="0"/>
                </a:moveTo>
                <a:lnTo>
                  <a:pt x="7043738" y="0"/>
                </a:lnTo>
                <a:lnTo>
                  <a:pt x="7043738" y="251787"/>
                </a:lnTo>
                <a:cubicBezTo>
                  <a:pt x="7043738" y="321478"/>
                  <a:pt x="6987242" y="377974"/>
                  <a:pt x="6917551" y="377974"/>
                </a:cubicBezTo>
                <a:lnTo>
                  <a:pt x="126187" y="377974"/>
                </a:lnTo>
                <a:cubicBezTo>
                  <a:pt x="56496" y="377974"/>
                  <a:pt x="0" y="321478"/>
                  <a:pt x="0" y="251787"/>
                </a:cubicBezTo>
                <a:close/>
              </a:path>
            </a:pathLst>
          </a:custGeom>
          <a:solidFill>
            <a:srgbClr val="2D2B3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شكل حر 5"/>
          <p:cNvSpPr/>
          <p:nvPr/>
        </p:nvSpPr>
        <p:spPr>
          <a:xfrm flipV="1">
            <a:off x="3614068" y="6429374"/>
            <a:ext cx="5572793" cy="428625"/>
          </a:xfrm>
          <a:custGeom>
            <a:avLst/>
            <a:gdLst>
              <a:gd name="connsiteX0" fmla="*/ 0 w 7043738"/>
              <a:gd name="connsiteY0" fmla="*/ 0 h 377974"/>
              <a:gd name="connsiteX1" fmla="*/ 7043738 w 7043738"/>
              <a:gd name="connsiteY1" fmla="*/ 0 h 377974"/>
              <a:gd name="connsiteX2" fmla="*/ 7043738 w 7043738"/>
              <a:gd name="connsiteY2" fmla="*/ 251787 h 377974"/>
              <a:gd name="connsiteX3" fmla="*/ 6917551 w 7043738"/>
              <a:gd name="connsiteY3" fmla="*/ 377974 h 377974"/>
              <a:gd name="connsiteX4" fmla="*/ 126187 w 7043738"/>
              <a:gd name="connsiteY4" fmla="*/ 377974 h 377974"/>
              <a:gd name="connsiteX5" fmla="*/ 0 w 7043738"/>
              <a:gd name="connsiteY5" fmla="*/ 251787 h 37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43738" h="377974">
                <a:moveTo>
                  <a:pt x="0" y="0"/>
                </a:moveTo>
                <a:lnTo>
                  <a:pt x="7043738" y="0"/>
                </a:lnTo>
                <a:lnTo>
                  <a:pt x="7043738" y="251787"/>
                </a:lnTo>
                <a:cubicBezTo>
                  <a:pt x="7043738" y="321478"/>
                  <a:pt x="6987242" y="377974"/>
                  <a:pt x="6917551" y="377974"/>
                </a:cubicBezTo>
                <a:lnTo>
                  <a:pt x="126187" y="377974"/>
                </a:lnTo>
                <a:cubicBezTo>
                  <a:pt x="56496" y="377974"/>
                  <a:pt x="0" y="321478"/>
                  <a:pt x="0" y="251787"/>
                </a:cubicBezTo>
                <a:close/>
              </a:path>
            </a:pathLst>
          </a:custGeom>
          <a:solidFill>
            <a:srgbClr val="2D2B3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93936212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6"/>
          <p:cNvSpPr>
            <a:spLocks noGrp="1" noChangeArrowheads="1"/>
          </p:cNvSpPr>
          <p:nvPr>
            <p:ph type="title"/>
          </p:nvPr>
        </p:nvSpPr>
        <p:spPr>
          <a:xfrm>
            <a:off x="2209800" y="76200"/>
            <a:ext cx="8229600" cy="1143000"/>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لوحة المفاتيح </a:t>
            </a:r>
            <a:r>
              <a:rPr lang="en-US" sz="4000" b="1" dirty="0">
                <a:latin typeface="Sakkal Majalla" panose="02000000000000000000" pitchFamily="2" charset="-78"/>
                <a:cs typeface="Sakkal Majalla" panose="02000000000000000000" pitchFamily="2" charset="-78"/>
              </a:rPr>
              <a:t>Keyboard</a:t>
            </a:r>
            <a:r>
              <a:rPr lang="ar-SA" sz="4000" b="1" dirty="0">
                <a:latin typeface="Sakkal Majalla" panose="02000000000000000000" pitchFamily="2" charset="-78"/>
                <a:cs typeface="Sakkal Majalla" panose="02000000000000000000" pitchFamily="2" charset="-78"/>
              </a:rPr>
              <a:t> </a:t>
            </a:r>
            <a:endParaRPr lang="en-US" sz="4000" b="1" dirty="0">
              <a:latin typeface="Sakkal Majalla" panose="02000000000000000000" pitchFamily="2" charset="-78"/>
              <a:cs typeface="Sakkal Majalla" panose="02000000000000000000" pitchFamily="2" charset="-78"/>
            </a:endParaRPr>
          </a:p>
        </p:txBody>
      </p:sp>
      <p:sp>
        <p:nvSpPr>
          <p:cNvPr id="96259" name="Rectangle 3"/>
          <p:cNvSpPr>
            <a:spLocks noGrp="1" noChangeArrowheads="1"/>
          </p:cNvSpPr>
          <p:nvPr>
            <p:ph type="body" sz="half" idx="1"/>
          </p:nvPr>
        </p:nvSpPr>
        <p:spPr>
          <a:xfrm>
            <a:off x="1828800" y="1371600"/>
            <a:ext cx="8566150" cy="4114800"/>
          </a:xfrm>
        </p:spPr>
        <p:txBody>
          <a:bodyPr/>
          <a:lstStyle/>
          <a:p>
            <a:pPr eaLnBrk="1" hangingPunct="1"/>
            <a:r>
              <a:rPr lang="ar-SA" sz="4400" smtClean="0"/>
              <a:t>تعت</a:t>
            </a:r>
            <a:r>
              <a:rPr lang="ar-KW" sz="4400" smtClean="0"/>
              <a:t>بر جهاز الادخال الرئيسي في الحاسب</a:t>
            </a:r>
          </a:p>
          <a:p>
            <a:pPr eaLnBrk="1" hangingPunct="1"/>
            <a:r>
              <a:rPr lang="ar-KW" sz="4400" smtClean="0"/>
              <a:t>تستخدم لإعطاء الأوامر و طباعة النصوص و الأرقام هناك أنواع عديدة من لوحات المفاتيح</a:t>
            </a:r>
          </a:p>
          <a:p>
            <a:pPr eaLnBrk="1" hangingPunct="1">
              <a:buFontTx/>
              <a:buNone/>
            </a:pPr>
            <a:endParaRPr lang="en-US" sz="4000" smtClean="0">
              <a:cs typeface="Arial" panose="020B0604020202020204" pitchFamily="34" charset="0"/>
            </a:endParaRPr>
          </a:p>
        </p:txBody>
      </p:sp>
      <p:pic>
        <p:nvPicPr>
          <p:cNvPr id="96260" name="Picture 4" descr="str8buy_1745_11491482"/>
          <p:cNvPicPr>
            <a:picLocks noGrp="1" noChangeAspect="1" noChangeArrowheads="1"/>
          </p:cNvPicPr>
          <p:nvPr>
            <p:ph sz="half" idx="2"/>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2855913" y="3990975"/>
            <a:ext cx="5387975" cy="2043113"/>
          </a:xfrm>
          <a:noFill/>
          <a:extLst>
            <a:ext uri="{91240B29-F687-4F45-9708-019B960494DF}">
              <a14:hiddenLine xmlns:a14="http://schemas.microsoft.com/office/drawing/2010/main" w="57150" cap="flat" cmpd="thickThin"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6261" name="عنصر نائب لرقم الشريحة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D3B6C248-83CC-4BB8-B38E-D8491D24154A}" type="slidenum">
              <a:rPr lang="ar-SA" sz="1200" smtClean="0">
                <a:latin typeface="Arial" panose="020B0604020202020204" pitchFamily="34" charset="0"/>
              </a:rPr>
              <a:pPr algn="l">
                <a:lnSpc>
                  <a:spcPct val="100000"/>
                </a:lnSpc>
                <a:spcBef>
                  <a:spcPct val="0"/>
                </a:spcBef>
                <a:buFontTx/>
                <a:buNone/>
              </a:pPr>
              <a:t>75</a:t>
            </a:fld>
            <a:endParaRPr lang="en-US" sz="1200" smtClean="0">
              <a:latin typeface="Arial" panose="020B0604020202020204" pitchFamily="34" charset="0"/>
            </a:endParaRPr>
          </a:p>
        </p:txBody>
      </p:sp>
    </p:spTree>
    <p:extLst>
      <p:ext uri="{BB962C8B-B14F-4D97-AF65-F5344CB8AC3E}">
        <p14:creationId xmlns:p14="http://schemas.microsoft.com/office/powerpoint/2010/main" val="1960519441"/>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A10234C4-A579-41E8-A678-B11487C5B3D9}" type="slidenum">
              <a:rPr lang="ar-SA" sz="1200" smtClean="0">
                <a:latin typeface="Arial" panose="020B0604020202020204" pitchFamily="34" charset="0"/>
              </a:rPr>
              <a:pPr algn="l">
                <a:lnSpc>
                  <a:spcPct val="100000"/>
                </a:lnSpc>
                <a:spcBef>
                  <a:spcPct val="0"/>
                </a:spcBef>
                <a:buFontTx/>
                <a:buNone/>
              </a:pPr>
              <a:t>76</a:t>
            </a:fld>
            <a:endParaRPr lang="en-US" sz="1200" smtClean="0">
              <a:latin typeface="Arial" panose="020B0604020202020204" pitchFamily="34" charset="0"/>
            </a:endParaRPr>
          </a:p>
        </p:txBody>
      </p:sp>
      <p:pic>
        <p:nvPicPr>
          <p:cNvPr id="97283" name="Picture 4" descr="str8buy_1745_1149148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05038"/>
            <a:ext cx="9144000" cy="3228975"/>
          </a:xfrm>
          <a:prstGeom prst="rect">
            <a:avLst/>
          </a:prstGeom>
          <a:noFill/>
          <a:ln w="57150" cmpd="thickThin"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5701" name="AutoShape 5"/>
          <p:cNvSpPr>
            <a:spLocks/>
          </p:cNvSpPr>
          <p:nvPr/>
        </p:nvSpPr>
        <p:spPr bwMode="auto">
          <a:xfrm>
            <a:off x="1847850" y="1700213"/>
            <a:ext cx="2924175" cy="469900"/>
          </a:xfrm>
          <a:prstGeom prst="borderCallout2">
            <a:avLst>
              <a:gd name="adj1" fmla="val 24324"/>
              <a:gd name="adj2" fmla="val 102606"/>
              <a:gd name="adj3" fmla="val 24324"/>
              <a:gd name="adj4" fmla="val 121282"/>
              <a:gd name="adj5" fmla="val 217907"/>
              <a:gd name="adj6" fmla="val 14082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defRPr/>
            </a:pPr>
            <a:r>
              <a:rPr lang="ar-SA" sz="2400" b="1">
                <a:effectLst>
                  <a:outerShdw blurRad="38100" dist="38100" dir="2700000" algn="tl">
                    <a:srgbClr val="FFFFFF"/>
                  </a:outerShdw>
                </a:effectLst>
              </a:rPr>
              <a:t>المفاتيح الوظيفية</a:t>
            </a:r>
            <a:endParaRPr lang="en-US" sz="2400" b="1">
              <a:effectLst>
                <a:outerShdw blurRad="38100" dist="38100" dir="2700000" algn="tl">
                  <a:srgbClr val="FFFFFF"/>
                </a:outerShdw>
              </a:effectLst>
            </a:endParaRPr>
          </a:p>
        </p:txBody>
      </p:sp>
      <p:sp>
        <p:nvSpPr>
          <p:cNvPr id="285702" name="AutoShape 6"/>
          <p:cNvSpPr>
            <a:spLocks/>
          </p:cNvSpPr>
          <p:nvPr/>
        </p:nvSpPr>
        <p:spPr bwMode="auto">
          <a:xfrm>
            <a:off x="1614488" y="5661025"/>
            <a:ext cx="2573337" cy="504825"/>
          </a:xfrm>
          <a:prstGeom prst="borderCallout2">
            <a:avLst>
              <a:gd name="adj1" fmla="val 22644"/>
              <a:gd name="adj2" fmla="val 102963"/>
              <a:gd name="adj3" fmla="val 22644"/>
              <a:gd name="adj4" fmla="val 114125"/>
              <a:gd name="adj5" fmla="val -201889"/>
              <a:gd name="adj6" fmla="val 1257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defRPr/>
            </a:pPr>
            <a:r>
              <a:rPr lang="ar-SA" sz="2400" b="1">
                <a:effectLst>
                  <a:outerShdw blurRad="38100" dist="38100" dir="2700000" algn="tl">
                    <a:srgbClr val="FFFFFF"/>
                  </a:outerShdw>
                </a:effectLst>
              </a:rPr>
              <a:t>المفاتيح الرئيسية</a:t>
            </a:r>
            <a:endParaRPr lang="en-US" sz="2400" b="1">
              <a:effectLst>
                <a:outerShdw blurRad="38100" dist="38100" dir="2700000" algn="tl">
                  <a:srgbClr val="FFFFFF"/>
                </a:outerShdw>
              </a:effectLst>
            </a:endParaRPr>
          </a:p>
        </p:txBody>
      </p:sp>
      <p:sp>
        <p:nvSpPr>
          <p:cNvPr id="285703" name="AutoShape 7"/>
          <p:cNvSpPr>
            <a:spLocks/>
          </p:cNvSpPr>
          <p:nvPr/>
        </p:nvSpPr>
        <p:spPr bwMode="auto">
          <a:xfrm>
            <a:off x="7175500" y="1557338"/>
            <a:ext cx="2613025" cy="720725"/>
          </a:xfrm>
          <a:prstGeom prst="borderCallout2">
            <a:avLst>
              <a:gd name="adj1" fmla="val 15861"/>
              <a:gd name="adj2" fmla="val 102917"/>
              <a:gd name="adj3" fmla="val 15861"/>
              <a:gd name="adj4" fmla="val 102917"/>
              <a:gd name="adj5" fmla="val 266079"/>
              <a:gd name="adj6" fmla="val 10735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defRPr/>
            </a:pPr>
            <a:r>
              <a:rPr lang="ar-SA" sz="2400" b="1">
                <a:effectLst>
                  <a:outerShdw blurRad="38100" dist="38100" dir="2700000" algn="tl">
                    <a:srgbClr val="FFFFFF"/>
                  </a:outerShdw>
                </a:effectLst>
              </a:rPr>
              <a:t>المفاتيح الرقمية</a:t>
            </a:r>
            <a:endParaRPr lang="en-US" sz="2400" b="1">
              <a:effectLst>
                <a:outerShdw blurRad="38100" dist="38100" dir="2700000" algn="tl">
                  <a:srgbClr val="FFFFFF"/>
                </a:outerShdw>
              </a:effectLst>
            </a:endParaRPr>
          </a:p>
        </p:txBody>
      </p:sp>
      <p:sp>
        <p:nvSpPr>
          <p:cNvPr id="285704" name="AutoShape 8"/>
          <p:cNvSpPr>
            <a:spLocks/>
          </p:cNvSpPr>
          <p:nvPr/>
        </p:nvSpPr>
        <p:spPr bwMode="auto">
          <a:xfrm>
            <a:off x="4872038" y="5516563"/>
            <a:ext cx="2452687" cy="588962"/>
          </a:xfrm>
          <a:prstGeom prst="borderCallout2">
            <a:avLst>
              <a:gd name="adj1" fmla="val 19407"/>
              <a:gd name="adj2" fmla="val 103106"/>
              <a:gd name="adj3" fmla="val 19407"/>
              <a:gd name="adj4" fmla="val 129773"/>
              <a:gd name="adj5" fmla="val -238815"/>
              <a:gd name="adj6" fmla="val 13585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defRPr/>
            </a:pPr>
            <a:r>
              <a:rPr lang="ar-SA" sz="2400" b="1">
                <a:effectLst>
                  <a:outerShdw blurRad="38100" dist="38100" dir="2700000" algn="tl">
                    <a:srgbClr val="FFFFFF"/>
                  </a:outerShdw>
                </a:effectLst>
              </a:rPr>
              <a:t>مفاتيح خاصة</a:t>
            </a:r>
            <a:endParaRPr lang="en-US" sz="2400" b="1">
              <a:effectLst>
                <a:outerShdw blurRad="38100" dist="38100" dir="2700000" algn="tl">
                  <a:srgbClr val="FFFFFF"/>
                </a:outerShdw>
              </a:effectLst>
            </a:endParaRPr>
          </a:p>
        </p:txBody>
      </p:sp>
    </p:spTree>
    <p:extLst>
      <p:ext uri="{BB962C8B-B14F-4D97-AF65-F5344CB8AC3E}">
        <p14:creationId xmlns:p14="http://schemas.microsoft.com/office/powerpoint/2010/main" val="116803853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6"/>
          <p:cNvSpPr>
            <a:spLocks noGrp="1" noChangeArrowheads="1"/>
          </p:cNvSpPr>
          <p:nvPr>
            <p:ph type="title"/>
          </p:nvPr>
        </p:nvSpPr>
        <p:spPr>
          <a:xfrm>
            <a:off x="2743200" y="228600"/>
            <a:ext cx="8229600" cy="774700"/>
          </a:xfrm>
          <a:noFill/>
        </p:spPr>
        <p:txBody>
          <a:bodyPr anchor="b">
            <a:normAutofit/>
          </a:bodyPr>
          <a:lstStyle/>
          <a:p>
            <a:pPr eaLnBrk="1" hangingPunct="1"/>
            <a:r>
              <a:rPr lang="ar-SA" sz="4000" b="1" dirty="0">
                <a:latin typeface="Sakkal Majalla" panose="02000000000000000000" pitchFamily="2" charset="-78"/>
                <a:cs typeface="Sakkal Majalla" panose="02000000000000000000" pitchFamily="2" charset="-78"/>
              </a:rPr>
              <a:t>الفـــــأرة </a:t>
            </a:r>
            <a:r>
              <a:rPr lang="en-US" sz="4000" b="1" dirty="0">
                <a:latin typeface="Sakkal Majalla" panose="02000000000000000000" pitchFamily="2" charset="-78"/>
                <a:cs typeface="Sakkal Majalla" panose="02000000000000000000" pitchFamily="2" charset="-78"/>
              </a:rPr>
              <a:t>Mouse</a:t>
            </a:r>
          </a:p>
        </p:txBody>
      </p:sp>
      <p:sp>
        <p:nvSpPr>
          <p:cNvPr id="98307" name="Rectangle 3"/>
          <p:cNvSpPr>
            <a:spLocks noGrp="1" noChangeArrowheads="1"/>
          </p:cNvSpPr>
          <p:nvPr>
            <p:ph idx="1"/>
          </p:nvPr>
        </p:nvSpPr>
        <p:spPr>
          <a:xfrm>
            <a:off x="1828800" y="1219200"/>
            <a:ext cx="8610600" cy="4114800"/>
          </a:xfrm>
        </p:spPr>
        <p:txBody>
          <a:bodyPr/>
          <a:lstStyle/>
          <a:p>
            <a:pPr eaLnBrk="1" hangingPunct="1">
              <a:lnSpc>
                <a:spcPct val="80000"/>
              </a:lnSpc>
            </a:pPr>
            <a:r>
              <a:rPr lang="ar-SA" smtClean="0"/>
              <a:t>لها أهمية كبيرة خاصة مع أنظمة التشغيل الحديثة.</a:t>
            </a:r>
          </a:p>
          <a:p>
            <a:pPr eaLnBrk="1" hangingPunct="1">
              <a:lnSpc>
                <a:spcPct val="80000"/>
              </a:lnSpc>
            </a:pPr>
            <a:r>
              <a:rPr lang="ar-SA" smtClean="0"/>
              <a:t>تحتوي الفأرة على اثنين من الأزرار و عجلة صغيرة</a:t>
            </a:r>
          </a:p>
          <a:p>
            <a:pPr eaLnBrk="1" hangingPunct="1">
              <a:lnSpc>
                <a:spcPct val="80000"/>
              </a:lnSpc>
              <a:buFontTx/>
              <a:buNone/>
            </a:pPr>
            <a:endParaRPr lang="ar-SA" smtClean="0"/>
          </a:p>
          <a:p>
            <a:pPr eaLnBrk="1" hangingPunct="1">
              <a:lnSpc>
                <a:spcPct val="80000"/>
              </a:lnSpc>
              <a:buFontTx/>
              <a:buNone/>
            </a:pPr>
            <a:endParaRPr lang="ar-SA" smtClean="0"/>
          </a:p>
          <a:p>
            <a:pPr eaLnBrk="1" hangingPunct="1">
              <a:lnSpc>
                <a:spcPct val="80000"/>
              </a:lnSpc>
              <a:buFontTx/>
              <a:buNone/>
            </a:pPr>
            <a:endParaRPr lang="ar-SA" smtClean="0"/>
          </a:p>
          <a:p>
            <a:pPr eaLnBrk="1" hangingPunct="1">
              <a:lnSpc>
                <a:spcPct val="80000"/>
              </a:lnSpc>
              <a:buFontTx/>
              <a:buNone/>
            </a:pPr>
            <a:endParaRPr lang="ar-SA" smtClean="0"/>
          </a:p>
          <a:p>
            <a:pPr eaLnBrk="1" hangingPunct="1">
              <a:lnSpc>
                <a:spcPct val="80000"/>
              </a:lnSpc>
            </a:pPr>
            <a:r>
              <a:rPr lang="ar-SA" smtClean="0"/>
              <a:t>في الأجهزة المحمولة هناك ما يسمى بـ كرة المتابعة بدلا من الفأرة</a:t>
            </a:r>
            <a:endParaRPr lang="en-US" smtClean="0">
              <a:cs typeface="Arial" panose="020B0604020202020204" pitchFamily="34" charset="0"/>
            </a:endParaRPr>
          </a:p>
        </p:txBody>
      </p:sp>
      <p:sp>
        <p:nvSpPr>
          <p:cNvPr id="9830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2284E171-55BA-463F-AE3A-680CBC86CCF4}" type="slidenum">
              <a:rPr lang="ar-SA" sz="1200" smtClean="0">
                <a:latin typeface="Arial" panose="020B0604020202020204" pitchFamily="34" charset="0"/>
              </a:rPr>
              <a:pPr algn="l">
                <a:lnSpc>
                  <a:spcPct val="100000"/>
                </a:lnSpc>
                <a:spcBef>
                  <a:spcPct val="0"/>
                </a:spcBef>
                <a:buFontTx/>
                <a:buNone/>
              </a:pPr>
              <a:t>77</a:t>
            </a:fld>
            <a:endParaRPr lang="en-US" sz="1200" smtClean="0">
              <a:latin typeface="Arial" panose="020B0604020202020204" pitchFamily="34" charset="0"/>
            </a:endParaRPr>
          </a:p>
        </p:txBody>
      </p:sp>
      <p:pic>
        <p:nvPicPr>
          <p:cNvPr id="98309" name="Picture 4" descr="058416"/>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14600" y="2133600"/>
            <a:ext cx="2590800" cy="174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8310" name="Picture 5" descr="u_s_195932-sm_104955413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53000" y="2362200"/>
            <a:ext cx="2598738" cy="182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8311" name="Picture 7" descr="trackb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5181600"/>
            <a:ext cx="15573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9621934"/>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Rectangle 7"/>
          <p:cNvSpPr>
            <a:spLocks noGrp="1" noChangeArrowheads="1"/>
          </p:cNvSpPr>
          <p:nvPr>
            <p:ph type="title"/>
          </p:nvPr>
        </p:nvSpPr>
        <p:spPr>
          <a:xfrm>
            <a:off x="2362200" y="76200"/>
            <a:ext cx="8229600" cy="1143000"/>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الماسحة </a:t>
            </a:r>
            <a:r>
              <a:rPr lang="en-US" sz="4000" b="1" dirty="0">
                <a:latin typeface="Sakkal Majalla" panose="02000000000000000000" pitchFamily="2" charset="-78"/>
                <a:cs typeface="Sakkal Majalla" panose="02000000000000000000" pitchFamily="2" charset="-78"/>
              </a:rPr>
              <a:t>Scanner</a:t>
            </a:r>
          </a:p>
        </p:txBody>
      </p:sp>
      <p:sp>
        <p:nvSpPr>
          <p:cNvPr id="99331" name="Rectangle 3"/>
          <p:cNvSpPr>
            <a:spLocks noGrp="1" noChangeArrowheads="1"/>
          </p:cNvSpPr>
          <p:nvPr>
            <p:ph type="body" sz="half" idx="1"/>
          </p:nvPr>
        </p:nvSpPr>
        <p:spPr>
          <a:xfrm>
            <a:off x="1828800" y="1295400"/>
            <a:ext cx="8482013" cy="4114800"/>
          </a:xfrm>
        </p:spPr>
        <p:txBody>
          <a:bodyPr/>
          <a:lstStyle/>
          <a:p>
            <a:pPr eaLnBrk="1" hangingPunct="1"/>
            <a:r>
              <a:rPr lang="ar-SA" smtClean="0"/>
              <a:t>جهاز ادخال للصور و النصوص المطبوعة على الورق الى شكل رقمي مع امكانية اجراء التعديلات عليها</a:t>
            </a:r>
          </a:p>
          <a:p>
            <a:pPr eaLnBrk="1" hangingPunct="1"/>
            <a:r>
              <a:rPr lang="ar-SA" smtClean="0">
                <a:solidFill>
                  <a:schemeClr val="tx2"/>
                </a:solidFill>
              </a:rPr>
              <a:t>برمجيات الماسحة :</a:t>
            </a:r>
          </a:p>
          <a:p>
            <a:pPr eaLnBrk="1" hangingPunct="1">
              <a:buFontTx/>
              <a:buNone/>
            </a:pPr>
            <a:r>
              <a:rPr lang="ar-SA" smtClean="0"/>
              <a:t>    * التعرف البصري على الحروف</a:t>
            </a:r>
            <a:r>
              <a:rPr lang="en-US" smtClean="0">
                <a:cs typeface="Arial" panose="020B0604020202020204" pitchFamily="34" charset="0"/>
              </a:rPr>
              <a:t>(OCR)</a:t>
            </a:r>
            <a:endParaRPr lang="ar-SA" smtClean="0"/>
          </a:p>
          <a:p>
            <a:pPr eaLnBrk="1" hangingPunct="1">
              <a:buFontTx/>
              <a:buNone/>
            </a:pPr>
            <a:r>
              <a:rPr lang="ar-SA" smtClean="0"/>
              <a:t>    * برامج تحرير الصور</a:t>
            </a:r>
            <a:endParaRPr lang="en-US" smtClean="0">
              <a:cs typeface="Arial" panose="020B0604020202020204" pitchFamily="34" charset="0"/>
            </a:endParaRPr>
          </a:p>
          <a:p>
            <a:pPr eaLnBrk="1" hangingPunct="1"/>
            <a:r>
              <a:rPr lang="ar-SA" smtClean="0">
                <a:solidFill>
                  <a:schemeClr val="tx2"/>
                </a:solidFill>
              </a:rPr>
              <a:t>أنواعها:</a:t>
            </a:r>
          </a:p>
          <a:p>
            <a:pPr eaLnBrk="1" hangingPunct="1">
              <a:buFontTx/>
              <a:buNone/>
            </a:pPr>
            <a:r>
              <a:rPr lang="ar-SA" smtClean="0"/>
              <a:t>    *  الماسحات المسطحة</a:t>
            </a:r>
          </a:p>
          <a:p>
            <a:pPr eaLnBrk="1" hangingPunct="1">
              <a:buFontTx/>
              <a:buNone/>
            </a:pPr>
            <a:r>
              <a:rPr lang="ar-SA" smtClean="0"/>
              <a:t>    *  الماسح اليدوي</a:t>
            </a:r>
            <a:endParaRPr lang="en-US" smtClean="0">
              <a:cs typeface="Arial" panose="020B0604020202020204" pitchFamily="34" charset="0"/>
            </a:endParaRPr>
          </a:p>
        </p:txBody>
      </p:sp>
      <p:pic>
        <p:nvPicPr>
          <p:cNvPr id="99332" name="Picture 4" descr="scanner1"/>
          <p:cNvPicPr>
            <a:picLocks noGrp="1" noChangeAspect="1" noChangeArrowheads="1"/>
          </p:cNvPicPr>
          <p:nvPr>
            <p:ph sz="half" idx="2"/>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rot="21286895">
            <a:off x="1524000" y="2438400"/>
            <a:ext cx="3810000" cy="3368675"/>
          </a:xfrm>
          <a:noFill/>
          <a:extLst>
            <a:ext uri="{91240B29-F687-4F45-9708-019B960494DF}">
              <a14:hiddenLine xmlns:a14="http://schemas.microsoft.com/office/drawing/2010/main" w="57150" cap="flat" cmpd="thickThin"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9333" name="عنصر نائب لرقم الشريحة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D59AA9A6-DAB2-433D-B7F6-CCC3C35D0B32}" type="slidenum">
              <a:rPr lang="ar-SA" sz="1200" smtClean="0">
                <a:latin typeface="Arial" panose="020B0604020202020204" pitchFamily="34" charset="0"/>
              </a:rPr>
              <a:pPr algn="l">
                <a:lnSpc>
                  <a:spcPct val="100000"/>
                </a:lnSpc>
                <a:spcBef>
                  <a:spcPct val="0"/>
                </a:spcBef>
                <a:buFontTx/>
                <a:buNone/>
              </a:pPr>
              <a:t>78</a:t>
            </a:fld>
            <a:endParaRPr lang="en-US" sz="1200" smtClean="0">
              <a:latin typeface="Arial" panose="020B0604020202020204" pitchFamily="34" charset="0"/>
            </a:endParaRPr>
          </a:p>
        </p:txBody>
      </p:sp>
      <p:sp>
        <p:nvSpPr>
          <p:cNvPr id="99334" name="Rectangle 6"/>
          <p:cNvSpPr>
            <a:spLocks noChangeArrowheads="1"/>
          </p:cNvSpPr>
          <p:nvPr/>
        </p:nvSpPr>
        <p:spPr bwMode="auto">
          <a:xfrm>
            <a:off x="2028825" y="1371600"/>
            <a:ext cx="863917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endParaRPr lang="en-US" sz="4400">
              <a:solidFill>
                <a:schemeClr val="tx2"/>
              </a:solidFill>
              <a:latin typeface="Arial" panose="020B0604020202020204" pitchFamily="34" charset="0"/>
            </a:endParaRPr>
          </a:p>
        </p:txBody>
      </p:sp>
      <p:pic>
        <p:nvPicPr>
          <p:cNvPr id="99335" name="Picture 8" descr="bar co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800600"/>
            <a:ext cx="172402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7837747"/>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838200" y="91281"/>
            <a:ext cx="10515600" cy="1325563"/>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حالات المسح</a:t>
            </a:r>
            <a:endParaRPr lang="en-US" sz="4000" b="1" dirty="0">
              <a:latin typeface="Sakkal Majalla" panose="02000000000000000000" pitchFamily="2" charset="-78"/>
              <a:cs typeface="Sakkal Majalla" panose="02000000000000000000" pitchFamily="2" charset="-78"/>
            </a:endParaRPr>
          </a:p>
        </p:txBody>
      </p:sp>
      <p:sp>
        <p:nvSpPr>
          <p:cNvPr id="100355" name="Rectangle 3"/>
          <p:cNvSpPr>
            <a:spLocks noGrp="1" noChangeArrowheads="1"/>
          </p:cNvSpPr>
          <p:nvPr>
            <p:ph idx="1"/>
          </p:nvPr>
        </p:nvSpPr>
        <p:spPr>
          <a:xfrm>
            <a:off x="2706688" y="2133600"/>
            <a:ext cx="6513512" cy="4114800"/>
          </a:xfrm>
        </p:spPr>
        <p:txBody>
          <a:bodyPr/>
          <a:lstStyle/>
          <a:p>
            <a:pPr eaLnBrk="1" hangingPunct="1"/>
            <a:r>
              <a:rPr lang="ar-SA" smtClean="0"/>
              <a:t>مسح ملون</a:t>
            </a:r>
          </a:p>
          <a:p>
            <a:pPr eaLnBrk="1" hangingPunct="1"/>
            <a:r>
              <a:rPr lang="ar-SA" smtClean="0"/>
              <a:t>مسح أبيض وأسود</a:t>
            </a:r>
          </a:p>
          <a:p>
            <a:pPr eaLnBrk="1" hangingPunct="1"/>
            <a:r>
              <a:rPr lang="ar-SA" smtClean="0"/>
              <a:t>مسح بدرجات الرمادي</a:t>
            </a:r>
            <a:endParaRPr lang="en-US" smtClean="0">
              <a:cs typeface="Arial" panose="020B0604020202020204" pitchFamily="34" charset="0"/>
            </a:endParaRPr>
          </a:p>
        </p:txBody>
      </p:sp>
      <p:sp>
        <p:nvSpPr>
          <p:cNvPr id="10035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CBDCEC05-DB7C-4DC2-9C67-695F8415361E}" type="slidenum">
              <a:rPr lang="ar-SA" sz="1200" smtClean="0">
                <a:latin typeface="Arial" panose="020B0604020202020204" pitchFamily="34" charset="0"/>
              </a:rPr>
              <a:pPr algn="l">
                <a:lnSpc>
                  <a:spcPct val="100000"/>
                </a:lnSpc>
                <a:spcBef>
                  <a:spcPct val="0"/>
                </a:spcBef>
                <a:buFontTx/>
                <a:buNone/>
              </a:pPr>
              <a:t>79</a:t>
            </a:fld>
            <a:endParaRPr lang="en-US" sz="1200" smtClean="0">
              <a:latin typeface="Arial" panose="020B0604020202020204" pitchFamily="34" charset="0"/>
            </a:endParaRPr>
          </a:p>
        </p:txBody>
      </p:sp>
    </p:spTree>
    <p:extLst>
      <p:ext uri="{BB962C8B-B14F-4D97-AF65-F5344CB8AC3E}">
        <p14:creationId xmlns:p14="http://schemas.microsoft.com/office/powerpoint/2010/main" val="1448571709"/>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idx="1"/>
          </p:nvPr>
        </p:nvSpPr>
        <p:spPr>
          <a:xfrm>
            <a:off x="1828800" y="1219200"/>
            <a:ext cx="8610600" cy="4114800"/>
          </a:xfrm>
        </p:spPr>
        <p:txBody>
          <a:bodyPr rtlCol="0">
            <a:normAutofit lnSpcReduction="10000"/>
          </a:bodyPr>
          <a:lstStyle/>
          <a:p>
            <a:pPr algn="ctr" eaLnBrk="1" fontAlgn="auto" hangingPunct="1">
              <a:lnSpc>
                <a:spcPct val="80000"/>
              </a:lnSpc>
              <a:spcAft>
                <a:spcPts val="0"/>
              </a:spcAft>
              <a:buFontTx/>
              <a:buNone/>
              <a:defRPr/>
            </a:pPr>
            <a:r>
              <a:rPr lang="ar-SA" sz="3600" b="1">
                <a:solidFill>
                  <a:srgbClr val="800080"/>
                </a:solidFill>
              </a:rPr>
              <a:t>المايكروفونات </a:t>
            </a:r>
            <a:r>
              <a:rPr lang="en-US" sz="3600" b="1">
                <a:solidFill>
                  <a:srgbClr val="800080"/>
                </a:solidFill>
              </a:rPr>
              <a:t>Microphone</a:t>
            </a:r>
            <a:endParaRPr lang="en-US" b="1" smtClean="0">
              <a:solidFill>
                <a:srgbClr val="800080"/>
              </a:solidFill>
            </a:endParaRPr>
          </a:p>
          <a:p>
            <a:pPr eaLnBrk="1" fontAlgn="auto" hangingPunct="1">
              <a:lnSpc>
                <a:spcPct val="80000"/>
              </a:lnSpc>
              <a:spcAft>
                <a:spcPts val="0"/>
              </a:spcAft>
              <a:defRPr/>
            </a:pPr>
            <a:r>
              <a:rPr lang="ar-SA" sz="3600">
                <a:solidFill>
                  <a:schemeClr val="tx2"/>
                </a:solidFill>
              </a:rPr>
              <a:t>تستخدم لادخال و تسجيل الصوت الى الحاسب</a:t>
            </a:r>
            <a:endParaRPr lang="en-US" sz="3600">
              <a:solidFill>
                <a:schemeClr val="tx2"/>
              </a:solidFill>
            </a:endParaRPr>
          </a:p>
          <a:p>
            <a:pPr algn="ctr" eaLnBrk="1" fontAlgn="auto" hangingPunct="1">
              <a:lnSpc>
                <a:spcPct val="80000"/>
              </a:lnSpc>
              <a:spcAft>
                <a:spcPts val="0"/>
              </a:spcAft>
              <a:buFontTx/>
              <a:buNone/>
              <a:defRPr/>
            </a:pPr>
            <a:endParaRPr lang="en-US" sz="3600" b="1">
              <a:solidFill>
                <a:srgbClr val="800080"/>
              </a:solidFill>
            </a:endParaRPr>
          </a:p>
          <a:p>
            <a:pPr algn="ctr" eaLnBrk="1" fontAlgn="auto" hangingPunct="1">
              <a:lnSpc>
                <a:spcPct val="80000"/>
              </a:lnSpc>
              <a:spcAft>
                <a:spcPts val="0"/>
              </a:spcAft>
              <a:buFontTx/>
              <a:buNone/>
              <a:defRPr/>
            </a:pPr>
            <a:r>
              <a:rPr lang="ar-SA" sz="3600" b="1">
                <a:solidFill>
                  <a:srgbClr val="800080"/>
                </a:solidFill>
              </a:rPr>
              <a:t>كاميرا الانترنت</a:t>
            </a:r>
            <a:r>
              <a:rPr lang="en-US" sz="3600" b="1">
                <a:solidFill>
                  <a:srgbClr val="800080"/>
                </a:solidFill>
              </a:rPr>
              <a:t>   Web Cam</a:t>
            </a:r>
            <a:endParaRPr lang="ar-KW" sz="3600" b="1">
              <a:solidFill>
                <a:srgbClr val="800080"/>
              </a:solidFill>
            </a:endParaRPr>
          </a:p>
          <a:p>
            <a:pPr eaLnBrk="1" fontAlgn="auto" hangingPunct="1">
              <a:lnSpc>
                <a:spcPct val="80000"/>
              </a:lnSpc>
              <a:spcAft>
                <a:spcPts val="0"/>
              </a:spcAft>
              <a:defRPr/>
            </a:pPr>
            <a:r>
              <a:rPr lang="ar-KW" sz="3600">
                <a:solidFill>
                  <a:schemeClr val="tx2"/>
                </a:solidFill>
              </a:rPr>
              <a:t>تستخدم لتسجيل الصور المتحركة الى الحاسب</a:t>
            </a:r>
            <a:endParaRPr lang="en-US" sz="3600">
              <a:solidFill>
                <a:schemeClr val="tx2"/>
              </a:solidFill>
            </a:endParaRPr>
          </a:p>
          <a:p>
            <a:pPr algn="ctr" eaLnBrk="1" fontAlgn="auto" hangingPunct="1">
              <a:lnSpc>
                <a:spcPct val="80000"/>
              </a:lnSpc>
              <a:spcAft>
                <a:spcPts val="0"/>
              </a:spcAft>
              <a:buFontTx/>
              <a:buNone/>
              <a:defRPr/>
            </a:pPr>
            <a:endParaRPr lang="en-US" sz="3600" b="1">
              <a:solidFill>
                <a:srgbClr val="800080"/>
              </a:solidFill>
            </a:endParaRPr>
          </a:p>
          <a:p>
            <a:pPr algn="ctr" eaLnBrk="1" fontAlgn="auto" hangingPunct="1">
              <a:lnSpc>
                <a:spcPct val="80000"/>
              </a:lnSpc>
              <a:spcAft>
                <a:spcPts val="0"/>
              </a:spcAft>
              <a:buFontTx/>
              <a:buNone/>
              <a:defRPr/>
            </a:pPr>
            <a:r>
              <a:rPr lang="ar-SA" sz="3600" b="1">
                <a:solidFill>
                  <a:srgbClr val="800080"/>
                </a:solidFill>
              </a:rPr>
              <a:t>عصا التحكم  </a:t>
            </a:r>
            <a:r>
              <a:rPr lang="en-US" sz="3600" b="1">
                <a:solidFill>
                  <a:srgbClr val="800080"/>
                </a:solidFill>
              </a:rPr>
              <a:t>Joystick</a:t>
            </a:r>
          </a:p>
          <a:p>
            <a:pPr eaLnBrk="1" fontAlgn="auto" hangingPunct="1">
              <a:lnSpc>
                <a:spcPct val="80000"/>
              </a:lnSpc>
              <a:spcAft>
                <a:spcPts val="0"/>
              </a:spcAft>
              <a:defRPr/>
            </a:pPr>
            <a:r>
              <a:rPr lang="ar-KW" sz="3600">
                <a:solidFill>
                  <a:schemeClr val="tx2"/>
                </a:solidFill>
              </a:rPr>
              <a:t>تستخدم في الألعاب للتحكم بالمؤشر في 8 اتجاهات.</a:t>
            </a:r>
          </a:p>
          <a:p>
            <a:pPr eaLnBrk="1" fontAlgn="auto" hangingPunct="1">
              <a:lnSpc>
                <a:spcPct val="80000"/>
              </a:lnSpc>
              <a:spcAft>
                <a:spcPts val="0"/>
              </a:spcAft>
              <a:buFontTx/>
              <a:buNone/>
              <a:defRPr/>
            </a:pPr>
            <a:endParaRPr lang="en-US" sz="3600">
              <a:solidFill>
                <a:schemeClr val="tx2"/>
              </a:solidFill>
            </a:endParaRPr>
          </a:p>
          <a:p>
            <a:pPr eaLnBrk="1" fontAlgn="auto" hangingPunct="1">
              <a:lnSpc>
                <a:spcPct val="80000"/>
              </a:lnSpc>
              <a:spcAft>
                <a:spcPts val="0"/>
              </a:spcAft>
              <a:defRPr/>
            </a:pPr>
            <a:endParaRPr lang="en-US" sz="2000"/>
          </a:p>
        </p:txBody>
      </p:sp>
      <p:sp>
        <p:nvSpPr>
          <p:cNvPr id="101379"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DF388550-6A8B-4F41-91BE-C93EDA30B328}" type="slidenum">
              <a:rPr lang="ar-SA" sz="1200" smtClean="0">
                <a:latin typeface="Arial" panose="020B0604020202020204" pitchFamily="34" charset="0"/>
              </a:rPr>
              <a:pPr algn="l">
                <a:lnSpc>
                  <a:spcPct val="100000"/>
                </a:lnSpc>
                <a:spcBef>
                  <a:spcPct val="0"/>
                </a:spcBef>
                <a:buFontTx/>
                <a:buNone/>
              </a:pPr>
              <a:t>80</a:t>
            </a:fld>
            <a:endParaRPr lang="en-US" sz="1200" smtClean="0">
              <a:latin typeface="Arial" panose="020B0604020202020204" pitchFamily="34" charset="0"/>
            </a:endParaRPr>
          </a:p>
        </p:txBody>
      </p:sp>
      <p:pic>
        <p:nvPicPr>
          <p:cNvPr id="101380" name="Picture 4" descr="glob2000_1748_126314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0" y="4648200"/>
            <a:ext cx="12192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1381" name="Picture 5" descr="ftcshop_1745_255873"/>
          <p:cNvPicPr>
            <a:picLocks noChangeAspect="1" noChangeArrowheads="1"/>
          </p:cNvPicPr>
          <p:nvPr/>
        </p:nvPicPr>
        <p:blipFill>
          <a:blip r:embed="rId3">
            <a:clrChange>
              <a:clrFrom>
                <a:srgbClr val="0A0A0A"/>
              </a:clrFrom>
              <a:clrTo>
                <a:srgbClr val="0A0A0A">
                  <a:alpha val="0"/>
                </a:srgbClr>
              </a:clrTo>
            </a:clrChange>
            <a:extLst>
              <a:ext uri="{28A0092B-C50C-407E-A947-70E740481C1C}">
                <a14:useLocalDpi xmlns:a14="http://schemas.microsoft.com/office/drawing/2010/main" val="0"/>
              </a:ext>
            </a:extLst>
          </a:blip>
          <a:srcRect r="9056"/>
          <a:stretch>
            <a:fillRect/>
          </a:stretch>
        </p:blipFill>
        <p:spPr bwMode="auto">
          <a:xfrm>
            <a:off x="1828800" y="1219200"/>
            <a:ext cx="1385888"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1382" name="Picture 7" descr="web camera"/>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33600" y="2743200"/>
            <a:ext cx="11811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3418778"/>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3970" y="1524000"/>
            <a:ext cx="11015068" cy="4099560"/>
          </a:xfrm>
          <a:prstGeom prst="rect">
            <a:avLst/>
          </a:prstGeom>
        </p:spPr>
      </p:pic>
      <p:sp>
        <p:nvSpPr>
          <p:cNvPr id="102402" name="Rectangle 2"/>
          <p:cNvSpPr>
            <a:spLocks noGrp="1" noChangeArrowheads="1"/>
          </p:cNvSpPr>
          <p:nvPr>
            <p:ph type="title"/>
          </p:nvPr>
        </p:nvSpPr>
        <p:spPr>
          <a:xfrm>
            <a:off x="0" y="2727960"/>
            <a:ext cx="8229600" cy="1143000"/>
          </a:xfrm>
        </p:spPr>
        <p:txBody>
          <a:bodyPr/>
          <a:lstStyle/>
          <a:p>
            <a:pPr eaLnBrk="1" hangingPunct="1"/>
            <a:r>
              <a:rPr lang="ar-SA" sz="6000" b="1" dirty="0" smtClean="0">
                <a:latin typeface="Sakkal Majalla" panose="02000000000000000000" pitchFamily="2" charset="-78"/>
                <a:cs typeface="Sakkal Majalla" panose="02000000000000000000" pitchFamily="2" charset="-78"/>
              </a:rPr>
              <a:t>وحدات الإخراج</a:t>
            </a:r>
            <a:endParaRPr lang="en-US" sz="6000" b="1" dirty="0" smtClean="0">
              <a:latin typeface="Sakkal Majalla" panose="02000000000000000000" pitchFamily="2" charset="-78"/>
              <a:cs typeface="Sakkal Majalla" panose="02000000000000000000" pitchFamily="2" charset="-78"/>
            </a:endParaRPr>
          </a:p>
        </p:txBody>
      </p:sp>
      <p:sp>
        <p:nvSpPr>
          <p:cNvPr id="102403" name="عنصر نائب لرقم الشريحة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9A40088C-5F94-431A-B361-46BCD284F36C}" type="slidenum">
              <a:rPr lang="ar-SA" sz="1200" smtClean="0">
                <a:latin typeface="Arial" panose="020B0604020202020204" pitchFamily="34" charset="0"/>
              </a:rPr>
              <a:pPr algn="l">
                <a:lnSpc>
                  <a:spcPct val="100000"/>
                </a:lnSpc>
                <a:spcBef>
                  <a:spcPct val="0"/>
                </a:spcBef>
                <a:buFontTx/>
                <a:buNone/>
              </a:pPr>
              <a:t>81</a:t>
            </a:fld>
            <a:endParaRPr lang="en-US" sz="1200" smtClean="0">
              <a:latin typeface="Arial" panose="020B0604020202020204" pitchFamily="34" charset="0"/>
            </a:endParaRPr>
          </a:p>
        </p:txBody>
      </p:sp>
      <p:sp>
        <p:nvSpPr>
          <p:cNvPr id="5" name="شكل حر 4"/>
          <p:cNvSpPr/>
          <p:nvPr/>
        </p:nvSpPr>
        <p:spPr>
          <a:xfrm>
            <a:off x="3614068" y="0"/>
            <a:ext cx="5572793" cy="428625"/>
          </a:xfrm>
          <a:custGeom>
            <a:avLst/>
            <a:gdLst>
              <a:gd name="connsiteX0" fmla="*/ 0 w 7043738"/>
              <a:gd name="connsiteY0" fmla="*/ 0 h 377974"/>
              <a:gd name="connsiteX1" fmla="*/ 7043738 w 7043738"/>
              <a:gd name="connsiteY1" fmla="*/ 0 h 377974"/>
              <a:gd name="connsiteX2" fmla="*/ 7043738 w 7043738"/>
              <a:gd name="connsiteY2" fmla="*/ 251787 h 377974"/>
              <a:gd name="connsiteX3" fmla="*/ 6917551 w 7043738"/>
              <a:gd name="connsiteY3" fmla="*/ 377974 h 377974"/>
              <a:gd name="connsiteX4" fmla="*/ 126187 w 7043738"/>
              <a:gd name="connsiteY4" fmla="*/ 377974 h 377974"/>
              <a:gd name="connsiteX5" fmla="*/ 0 w 7043738"/>
              <a:gd name="connsiteY5" fmla="*/ 251787 h 37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43738" h="377974">
                <a:moveTo>
                  <a:pt x="0" y="0"/>
                </a:moveTo>
                <a:lnTo>
                  <a:pt x="7043738" y="0"/>
                </a:lnTo>
                <a:lnTo>
                  <a:pt x="7043738" y="251787"/>
                </a:lnTo>
                <a:cubicBezTo>
                  <a:pt x="7043738" y="321478"/>
                  <a:pt x="6987242" y="377974"/>
                  <a:pt x="6917551" y="377974"/>
                </a:cubicBezTo>
                <a:lnTo>
                  <a:pt x="126187" y="377974"/>
                </a:lnTo>
                <a:cubicBezTo>
                  <a:pt x="56496" y="377974"/>
                  <a:pt x="0" y="321478"/>
                  <a:pt x="0" y="251787"/>
                </a:cubicBezTo>
                <a:close/>
              </a:path>
            </a:pathLst>
          </a:custGeom>
          <a:solidFill>
            <a:srgbClr val="2D2B3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شكل حر 5"/>
          <p:cNvSpPr/>
          <p:nvPr/>
        </p:nvSpPr>
        <p:spPr>
          <a:xfrm flipV="1">
            <a:off x="3614068" y="6429374"/>
            <a:ext cx="5572793" cy="428625"/>
          </a:xfrm>
          <a:custGeom>
            <a:avLst/>
            <a:gdLst>
              <a:gd name="connsiteX0" fmla="*/ 0 w 7043738"/>
              <a:gd name="connsiteY0" fmla="*/ 0 h 377974"/>
              <a:gd name="connsiteX1" fmla="*/ 7043738 w 7043738"/>
              <a:gd name="connsiteY1" fmla="*/ 0 h 377974"/>
              <a:gd name="connsiteX2" fmla="*/ 7043738 w 7043738"/>
              <a:gd name="connsiteY2" fmla="*/ 251787 h 377974"/>
              <a:gd name="connsiteX3" fmla="*/ 6917551 w 7043738"/>
              <a:gd name="connsiteY3" fmla="*/ 377974 h 377974"/>
              <a:gd name="connsiteX4" fmla="*/ 126187 w 7043738"/>
              <a:gd name="connsiteY4" fmla="*/ 377974 h 377974"/>
              <a:gd name="connsiteX5" fmla="*/ 0 w 7043738"/>
              <a:gd name="connsiteY5" fmla="*/ 251787 h 37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43738" h="377974">
                <a:moveTo>
                  <a:pt x="0" y="0"/>
                </a:moveTo>
                <a:lnTo>
                  <a:pt x="7043738" y="0"/>
                </a:lnTo>
                <a:lnTo>
                  <a:pt x="7043738" y="251787"/>
                </a:lnTo>
                <a:cubicBezTo>
                  <a:pt x="7043738" y="321478"/>
                  <a:pt x="6987242" y="377974"/>
                  <a:pt x="6917551" y="377974"/>
                </a:cubicBezTo>
                <a:lnTo>
                  <a:pt x="126187" y="377974"/>
                </a:lnTo>
                <a:cubicBezTo>
                  <a:pt x="56496" y="377974"/>
                  <a:pt x="0" y="321478"/>
                  <a:pt x="0" y="251787"/>
                </a:cubicBezTo>
                <a:close/>
              </a:path>
            </a:pathLst>
          </a:custGeom>
          <a:solidFill>
            <a:srgbClr val="2D2B3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19309968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130040" y="152400"/>
            <a:ext cx="7067550" cy="1143000"/>
          </a:xfrm>
        </p:spPr>
        <p:txBody>
          <a:bodyPr>
            <a:normAutofit/>
          </a:bodyPr>
          <a:lstStyle/>
          <a:p>
            <a:r>
              <a:rPr lang="ar-SA" sz="4000" b="1" dirty="0">
                <a:latin typeface="Sakkal Majalla" panose="02000000000000000000" pitchFamily="2" charset="-78"/>
                <a:cs typeface="Sakkal Majalla" panose="02000000000000000000" pitchFamily="2" charset="-78"/>
              </a:rPr>
              <a:t>الشاشة </a:t>
            </a:r>
            <a:r>
              <a:rPr lang="en-US" sz="4000" b="1" dirty="0">
                <a:latin typeface="Sakkal Majalla" panose="02000000000000000000" pitchFamily="2" charset="-78"/>
                <a:cs typeface="Sakkal Majalla" panose="02000000000000000000" pitchFamily="2" charset="-78"/>
              </a:rPr>
              <a:t>Monitor</a:t>
            </a:r>
          </a:p>
        </p:txBody>
      </p:sp>
      <p:sp>
        <p:nvSpPr>
          <p:cNvPr id="103427" name="Rectangle 3"/>
          <p:cNvSpPr>
            <a:spLocks noGrp="1" noChangeArrowheads="1"/>
          </p:cNvSpPr>
          <p:nvPr>
            <p:ph idx="1"/>
          </p:nvPr>
        </p:nvSpPr>
        <p:spPr>
          <a:xfrm>
            <a:off x="4114800" y="1295400"/>
            <a:ext cx="6324600" cy="4114800"/>
          </a:xfrm>
        </p:spPr>
        <p:txBody>
          <a:bodyPr/>
          <a:lstStyle/>
          <a:p>
            <a:pPr marL="609600" indent="-609600" eaLnBrk="1" hangingPunct="1"/>
            <a:r>
              <a:rPr lang="ar-SA" sz="3600" smtClean="0"/>
              <a:t>تعتبر وحدة الاخراج الرئيسية</a:t>
            </a:r>
            <a:endParaRPr lang="en-US" sz="3600" smtClean="0">
              <a:cs typeface="Arial" panose="020B0604020202020204" pitchFamily="34" charset="0"/>
            </a:endParaRPr>
          </a:p>
          <a:p>
            <a:pPr marL="609600" indent="-609600" eaLnBrk="1" hangingPunct="1">
              <a:buFont typeface="Arial" panose="020B0604020202020204" pitchFamily="34" charset="0"/>
              <a:buNone/>
            </a:pPr>
            <a:r>
              <a:rPr lang="ar-SA" sz="3600" smtClean="0"/>
              <a:t>أنواعها:</a:t>
            </a:r>
          </a:p>
          <a:p>
            <a:pPr marL="609600" indent="-609600" eaLnBrk="1" hangingPunct="1"/>
            <a:r>
              <a:rPr lang="ar-SA" sz="4400" smtClean="0"/>
              <a:t>أنبوبة أشع</a:t>
            </a:r>
            <a:r>
              <a:rPr lang="ar-KW" sz="4400" smtClean="0"/>
              <a:t>ة كاثود </a:t>
            </a:r>
            <a:r>
              <a:rPr lang="en-US" sz="4400" smtClean="0">
                <a:cs typeface="Arial" panose="020B0604020202020204" pitchFamily="34" charset="0"/>
              </a:rPr>
              <a:t>CRT</a:t>
            </a:r>
            <a:r>
              <a:rPr lang="ar-SA" sz="4400" smtClean="0"/>
              <a:t> </a:t>
            </a:r>
          </a:p>
          <a:p>
            <a:pPr marL="609600" indent="-609600" eaLnBrk="1" hangingPunct="1"/>
            <a:r>
              <a:rPr lang="ar-SA" sz="4400" smtClean="0"/>
              <a:t>شاشة العرض البلوري </a:t>
            </a:r>
            <a:r>
              <a:rPr lang="en-US" sz="4400" smtClean="0">
                <a:cs typeface="Arial" panose="020B0604020202020204" pitchFamily="34" charset="0"/>
              </a:rPr>
              <a:t>LCD</a:t>
            </a:r>
            <a:r>
              <a:rPr lang="ar-SA" sz="4400" smtClean="0"/>
              <a:t> </a:t>
            </a:r>
          </a:p>
          <a:p>
            <a:pPr marL="609600" indent="-609600" eaLnBrk="1" hangingPunct="1"/>
            <a:r>
              <a:rPr lang="ar-SA" sz="4400" smtClean="0"/>
              <a:t>شاشة العرض البلازمية</a:t>
            </a:r>
            <a:endParaRPr lang="en-US" sz="4400" smtClean="0">
              <a:cs typeface="Arial" panose="020B0604020202020204" pitchFamily="34" charset="0"/>
            </a:endParaRPr>
          </a:p>
        </p:txBody>
      </p:sp>
      <p:sp>
        <p:nvSpPr>
          <p:cNvPr id="10342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1B6E3F7F-BB35-4871-BD78-873364FDBB45}" type="slidenum">
              <a:rPr lang="ar-SA" sz="1200" smtClean="0">
                <a:latin typeface="Arial" panose="020B0604020202020204" pitchFamily="34" charset="0"/>
              </a:rPr>
              <a:pPr algn="l">
                <a:lnSpc>
                  <a:spcPct val="100000"/>
                </a:lnSpc>
                <a:spcBef>
                  <a:spcPct val="0"/>
                </a:spcBef>
                <a:buFontTx/>
                <a:buNone/>
              </a:pPr>
              <a:t>82</a:t>
            </a:fld>
            <a:endParaRPr lang="en-US" sz="1200" smtClean="0">
              <a:latin typeface="Arial" panose="020B0604020202020204" pitchFamily="34" charset="0"/>
            </a:endParaRPr>
          </a:p>
        </p:txBody>
      </p:sp>
      <p:sp>
        <p:nvSpPr>
          <p:cNvPr id="103429" name="AutoShape 7">
            <a:hlinkClick r:id="rId2" action="ppaction://hlinksldjump" highlightClick="1"/>
          </p:cNvPr>
          <p:cNvSpPr>
            <a:spLocks noChangeArrowheads="1"/>
          </p:cNvSpPr>
          <p:nvPr/>
        </p:nvSpPr>
        <p:spPr bwMode="auto">
          <a:xfrm>
            <a:off x="9372600" y="5638800"/>
            <a:ext cx="838200" cy="762000"/>
          </a:xfrm>
          <a:prstGeom prst="actionButtonReturn">
            <a:avLst/>
          </a:prstGeom>
          <a:gradFill rotWithShape="1">
            <a:gsLst>
              <a:gs pos="0">
                <a:srgbClr val="CCECFF"/>
              </a:gs>
              <a:gs pos="100000">
                <a:srgbClr val="1790CD"/>
              </a:gs>
            </a:gsLst>
            <a:path path="rect">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Tree>
    <p:extLst>
      <p:ext uri="{BB962C8B-B14F-4D97-AF65-F5344CB8AC3E}">
        <p14:creationId xmlns:p14="http://schemas.microsoft.com/office/powerpoint/2010/main" val="641174038"/>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C166D52F-8879-47D3-BA00-A8546088BB5C}" type="slidenum">
              <a:rPr lang="ar-SA" sz="1200" smtClean="0">
                <a:latin typeface="Arial" panose="020B0604020202020204" pitchFamily="34" charset="0"/>
              </a:rPr>
              <a:pPr algn="l">
                <a:lnSpc>
                  <a:spcPct val="100000"/>
                </a:lnSpc>
                <a:spcBef>
                  <a:spcPct val="0"/>
                </a:spcBef>
                <a:buFontTx/>
                <a:buNone/>
              </a:pPr>
              <a:t>83</a:t>
            </a:fld>
            <a:endParaRPr lang="en-US" sz="1200" smtClean="0">
              <a:latin typeface="Arial" panose="020B0604020202020204" pitchFamily="34" charset="0"/>
            </a:endParaRPr>
          </a:p>
        </p:txBody>
      </p:sp>
      <p:pic>
        <p:nvPicPr>
          <p:cNvPr id="104451" name="Picture 4" descr="15LCDmonitor_bi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19600" y="1447800"/>
            <a:ext cx="2057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Picture 5" descr="lcDMONITO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05000" y="1447800"/>
            <a:ext cx="16002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3" name="Picture 6" descr="Compaq%20P110%2021-inch%20Sony%20Trinitron%20CRT%20Monitor%20with%20USB%20Hub_small1"/>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15200" y="1219200"/>
            <a:ext cx="27178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4" name="Oval 7"/>
          <p:cNvSpPr>
            <a:spLocks noChangeArrowheads="1"/>
          </p:cNvSpPr>
          <p:nvPr/>
        </p:nvSpPr>
        <p:spPr bwMode="auto">
          <a:xfrm>
            <a:off x="8229600" y="4572000"/>
            <a:ext cx="1905000" cy="1219200"/>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en-US" sz="3200">
                <a:latin typeface="Arial" panose="020B0604020202020204" pitchFamily="34" charset="0"/>
              </a:rPr>
              <a:t>CRT</a:t>
            </a:r>
          </a:p>
        </p:txBody>
      </p:sp>
      <p:sp>
        <p:nvSpPr>
          <p:cNvPr id="104455" name="Oval 8"/>
          <p:cNvSpPr>
            <a:spLocks noChangeArrowheads="1"/>
          </p:cNvSpPr>
          <p:nvPr/>
        </p:nvSpPr>
        <p:spPr bwMode="auto">
          <a:xfrm>
            <a:off x="4495800" y="4495800"/>
            <a:ext cx="1905000" cy="1219200"/>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sz="3200">
                <a:latin typeface="Arial" panose="020B0604020202020204" pitchFamily="34" charset="0"/>
              </a:rPr>
              <a:t>البلازمية</a:t>
            </a:r>
            <a:endParaRPr lang="en-US" sz="3200">
              <a:latin typeface="Arial" panose="020B0604020202020204" pitchFamily="34" charset="0"/>
            </a:endParaRPr>
          </a:p>
        </p:txBody>
      </p:sp>
      <p:sp>
        <p:nvSpPr>
          <p:cNvPr id="104456" name="Oval 9"/>
          <p:cNvSpPr>
            <a:spLocks noChangeArrowheads="1"/>
          </p:cNvSpPr>
          <p:nvPr/>
        </p:nvSpPr>
        <p:spPr bwMode="auto">
          <a:xfrm>
            <a:off x="1828800" y="4572000"/>
            <a:ext cx="1905000" cy="1219200"/>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a:latin typeface="Arial" panose="020B0604020202020204" pitchFamily="34" charset="0"/>
              </a:rPr>
              <a:t>المسطحة</a:t>
            </a:r>
          </a:p>
          <a:p>
            <a:pPr algn="ctr" eaLnBrk="1" hangingPunct="1">
              <a:lnSpc>
                <a:spcPct val="100000"/>
              </a:lnSpc>
              <a:spcBef>
                <a:spcPct val="0"/>
              </a:spcBef>
              <a:buFontTx/>
              <a:buNone/>
            </a:pPr>
            <a:r>
              <a:rPr lang="en-US">
                <a:latin typeface="Arial" panose="020B0604020202020204" pitchFamily="34" charset="0"/>
              </a:rPr>
              <a:t>LCD</a:t>
            </a:r>
          </a:p>
        </p:txBody>
      </p:sp>
      <p:sp>
        <p:nvSpPr>
          <p:cNvPr id="104457" name="Text Box 10"/>
          <p:cNvSpPr txBox="1">
            <a:spLocks noChangeArrowheads="1"/>
          </p:cNvSpPr>
          <p:nvPr/>
        </p:nvSpPr>
        <p:spPr bwMode="auto">
          <a:xfrm>
            <a:off x="4991100" y="252680"/>
            <a:ext cx="6477000" cy="661720"/>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path path="shape">
                    <a:fillToRect l="50000" t="50000" r="50000" b="50000"/>
                  </a:path>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spcBef>
                <a:spcPct val="0"/>
              </a:spcBef>
              <a:buNone/>
            </a:pPr>
            <a:r>
              <a:rPr lang="ar-SA" sz="4000" b="1" dirty="0">
                <a:latin typeface="Sakkal Majalla" panose="02000000000000000000" pitchFamily="2" charset="-78"/>
                <a:ea typeface="+mj-ea"/>
                <a:cs typeface="Sakkal Majalla" panose="02000000000000000000" pitchFamily="2" charset="-78"/>
              </a:rPr>
              <a:t>أشكل الشاشات الأكثر شيوعا</a:t>
            </a:r>
            <a:endParaRPr lang="en-US" sz="4000" b="1" dirty="0">
              <a:latin typeface="Sakkal Majalla" panose="02000000000000000000" pitchFamily="2" charset="-78"/>
              <a:ea typeface="+mj-ea"/>
              <a:cs typeface="Sakkal Majalla" panose="02000000000000000000" pitchFamily="2" charset="-78"/>
            </a:endParaRPr>
          </a:p>
        </p:txBody>
      </p:sp>
    </p:spTree>
    <p:extLst>
      <p:ext uri="{BB962C8B-B14F-4D97-AF65-F5344CB8AC3E}">
        <p14:creationId xmlns:p14="http://schemas.microsoft.com/office/powerpoint/2010/main" val="149422162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838200" y="104775"/>
            <a:ext cx="10515600" cy="1325563"/>
          </a:xfrm>
        </p:spPr>
        <p:txBody>
          <a:bodyPr>
            <a:normAutofit/>
          </a:bodyPr>
          <a:lstStyle/>
          <a:p>
            <a:r>
              <a:rPr lang="ar-SA" sz="4000" b="1" dirty="0">
                <a:latin typeface="Sakkal Majalla" panose="02000000000000000000" pitchFamily="2" charset="-78"/>
                <a:cs typeface="Sakkal Majalla" panose="02000000000000000000" pitchFamily="2" charset="-78"/>
              </a:rPr>
              <a:t>دقة الشاشة</a:t>
            </a:r>
            <a:endParaRPr lang="en-US" sz="4000" b="1" dirty="0">
              <a:latin typeface="Sakkal Majalla" panose="02000000000000000000" pitchFamily="2" charset="-78"/>
              <a:cs typeface="Sakkal Majalla" panose="02000000000000000000" pitchFamily="2" charset="-78"/>
            </a:endParaRPr>
          </a:p>
        </p:txBody>
      </p:sp>
      <p:sp>
        <p:nvSpPr>
          <p:cNvPr id="105475" name="Rectangle 3"/>
          <p:cNvSpPr>
            <a:spLocks noGrp="1" noChangeArrowheads="1"/>
          </p:cNvSpPr>
          <p:nvPr>
            <p:ph idx="1"/>
          </p:nvPr>
        </p:nvSpPr>
        <p:spPr>
          <a:xfrm>
            <a:off x="2743200" y="1676083"/>
            <a:ext cx="8229600" cy="3810000"/>
          </a:xfrm>
        </p:spPr>
        <p:txBody>
          <a:bodyPr/>
          <a:lstStyle/>
          <a:p>
            <a:pPr eaLnBrk="1" hangingPunct="1"/>
            <a:r>
              <a:rPr lang="ar-SA" dirty="0" smtClean="0"/>
              <a:t>تقاس دقة الشاشة بالمسافة النقطية أو </a:t>
            </a:r>
            <a:r>
              <a:rPr lang="ar-SA" dirty="0" err="1" smtClean="0"/>
              <a:t>البكسل</a:t>
            </a:r>
            <a:r>
              <a:rPr lang="ar-SA" dirty="0" smtClean="0"/>
              <a:t>.</a:t>
            </a:r>
          </a:p>
          <a:p>
            <a:pPr eaLnBrk="1" hangingPunct="1"/>
            <a:r>
              <a:rPr lang="ar-SA" dirty="0" smtClean="0"/>
              <a:t>حيث </a:t>
            </a:r>
            <a:r>
              <a:rPr lang="ar-SA" dirty="0" err="1" smtClean="0"/>
              <a:t>البكسل</a:t>
            </a:r>
            <a:r>
              <a:rPr lang="ar-SA" dirty="0" smtClean="0"/>
              <a:t> هو نقطة مضيئة على الشاشة، مثلا نقول شاشة بدقة 600</a:t>
            </a:r>
            <a:r>
              <a:rPr lang="en-US" dirty="0" smtClean="0">
                <a:cs typeface="Arial" panose="020B0604020202020204" pitchFamily="34" charset="0"/>
              </a:rPr>
              <a:t>X</a:t>
            </a:r>
            <a:r>
              <a:rPr lang="ar-SA" dirty="0" smtClean="0"/>
              <a:t>800 أي أنها مقسمة إلى 600 نقطة طولاً و800 عرضاً.</a:t>
            </a:r>
          </a:p>
          <a:p>
            <a:pPr eaLnBrk="1" hangingPunct="1"/>
            <a:r>
              <a:rPr lang="ar-SA" dirty="0" smtClean="0"/>
              <a:t>أما المسافة النقطية فهي المسافات بين النقاط (</a:t>
            </a:r>
            <a:r>
              <a:rPr lang="ar-SA" dirty="0" err="1" smtClean="0"/>
              <a:t>البكسلات</a:t>
            </a:r>
            <a:r>
              <a:rPr lang="ar-SA" dirty="0" smtClean="0"/>
              <a:t>)</a:t>
            </a:r>
          </a:p>
          <a:p>
            <a:pPr eaLnBrk="1" hangingPunct="1"/>
            <a:r>
              <a:rPr lang="ar-SA" dirty="0" smtClean="0"/>
              <a:t>كلما زادت </a:t>
            </a:r>
            <a:r>
              <a:rPr lang="ar-SA" dirty="0" err="1" smtClean="0"/>
              <a:t>البكسلات</a:t>
            </a:r>
            <a:r>
              <a:rPr lang="ar-SA" dirty="0" smtClean="0"/>
              <a:t> المكونة للصورة كانت أكثر وضوحا.</a:t>
            </a:r>
          </a:p>
          <a:p>
            <a:pPr eaLnBrk="1" hangingPunct="1"/>
            <a:r>
              <a:rPr lang="ar-SA" dirty="0" smtClean="0"/>
              <a:t>كلما نقصت المسافة النقطية كانت الصورة اكثر وضوحاً.</a:t>
            </a:r>
            <a:endParaRPr lang="en-US" dirty="0" smtClean="0">
              <a:cs typeface="Arial" panose="020B0604020202020204" pitchFamily="34" charset="0"/>
            </a:endParaRPr>
          </a:p>
        </p:txBody>
      </p:sp>
      <p:sp>
        <p:nvSpPr>
          <p:cNvPr id="10547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88F7E073-4142-4E14-A354-0B760E78147B}" type="slidenum">
              <a:rPr lang="ar-SA" sz="1200" smtClean="0">
                <a:latin typeface="Arial" panose="020B0604020202020204" pitchFamily="34" charset="0"/>
              </a:rPr>
              <a:pPr algn="l">
                <a:lnSpc>
                  <a:spcPct val="100000"/>
                </a:lnSpc>
                <a:spcBef>
                  <a:spcPct val="0"/>
                </a:spcBef>
                <a:buFontTx/>
                <a:buNone/>
              </a:pPr>
              <a:t>84</a:t>
            </a:fld>
            <a:endParaRPr lang="en-US" sz="1200" smtClean="0">
              <a:latin typeface="Arial" panose="020B0604020202020204" pitchFamily="34" charset="0"/>
            </a:endParaRPr>
          </a:p>
        </p:txBody>
      </p:sp>
      <p:pic>
        <p:nvPicPr>
          <p:cNvPr id="10547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4922838"/>
            <a:ext cx="312420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8" name="Oval 5"/>
          <p:cNvSpPr>
            <a:spLocks noChangeArrowheads="1"/>
          </p:cNvSpPr>
          <p:nvPr/>
        </p:nvSpPr>
        <p:spPr bwMode="auto">
          <a:xfrm>
            <a:off x="6781800" y="4924425"/>
            <a:ext cx="2438400" cy="1219200"/>
          </a:xfrm>
          <a:prstGeom prst="ellipse">
            <a:avLst/>
          </a:prstGeom>
          <a:noFill/>
          <a:ln w="5715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Tree>
    <p:extLst>
      <p:ext uri="{BB962C8B-B14F-4D97-AF65-F5344CB8AC3E}">
        <p14:creationId xmlns:p14="http://schemas.microsoft.com/office/powerpoint/2010/main" val="398831578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3078480" y="167640"/>
            <a:ext cx="8229600" cy="1143000"/>
          </a:xfrm>
        </p:spPr>
        <p:txBody>
          <a:bodyPr>
            <a:normAutofit/>
          </a:bodyPr>
          <a:lstStyle/>
          <a:p>
            <a:r>
              <a:rPr lang="ar-SA" sz="4000" b="1" dirty="0">
                <a:latin typeface="Sakkal Majalla" panose="02000000000000000000" pitchFamily="2" charset="-78"/>
                <a:cs typeface="Sakkal Majalla" panose="02000000000000000000" pitchFamily="2" charset="-78"/>
              </a:rPr>
              <a:t>الطابعات </a:t>
            </a:r>
            <a:r>
              <a:rPr lang="en-US" sz="4000" b="1" dirty="0">
                <a:latin typeface="Sakkal Majalla" panose="02000000000000000000" pitchFamily="2" charset="-78"/>
                <a:cs typeface="Sakkal Majalla" panose="02000000000000000000" pitchFamily="2" charset="-78"/>
              </a:rPr>
              <a:t>Printers</a:t>
            </a:r>
            <a:r>
              <a:rPr lang="ar-SA" sz="4000" b="1" dirty="0">
                <a:latin typeface="Sakkal Majalla" panose="02000000000000000000" pitchFamily="2" charset="-78"/>
                <a:cs typeface="Sakkal Majalla" panose="02000000000000000000" pitchFamily="2" charset="-78"/>
              </a:rPr>
              <a:t> </a:t>
            </a:r>
            <a:endParaRPr lang="en-US" sz="4000" b="1" dirty="0">
              <a:latin typeface="Sakkal Majalla" panose="02000000000000000000" pitchFamily="2" charset="-78"/>
              <a:cs typeface="Sakkal Majalla" panose="02000000000000000000" pitchFamily="2" charset="-78"/>
            </a:endParaRPr>
          </a:p>
        </p:txBody>
      </p:sp>
      <p:sp>
        <p:nvSpPr>
          <p:cNvPr id="90116" name="Rectangle 3"/>
          <p:cNvSpPr>
            <a:spLocks noGrp="1" noChangeArrowheads="1"/>
          </p:cNvSpPr>
          <p:nvPr>
            <p:ph idx="1"/>
          </p:nvPr>
        </p:nvSpPr>
        <p:spPr>
          <a:xfrm>
            <a:off x="2072640" y="1524000"/>
            <a:ext cx="8915400" cy="4114800"/>
          </a:xfrm>
        </p:spPr>
        <p:txBody>
          <a:bodyPr rtlCol="0">
            <a:normAutofit lnSpcReduction="10000"/>
          </a:bodyPr>
          <a:lstStyle/>
          <a:p>
            <a:pPr eaLnBrk="1" fontAlgn="auto" hangingPunct="1">
              <a:spcAft>
                <a:spcPts val="0"/>
              </a:spcAft>
              <a:defRPr/>
            </a:pPr>
            <a:r>
              <a:rPr lang="ar-SA" sz="3600" dirty="0"/>
              <a:t>تعتبر الطابعة جهاز اخراج للبيانات من الحاسب</a:t>
            </a:r>
          </a:p>
          <a:p>
            <a:pPr eaLnBrk="1" fontAlgn="auto" hangingPunct="1">
              <a:spcAft>
                <a:spcPts val="0"/>
              </a:spcAft>
              <a:defRPr/>
            </a:pPr>
            <a:r>
              <a:rPr lang="ar-SA" sz="3600" dirty="0"/>
              <a:t>تخزن </a:t>
            </a:r>
            <a:r>
              <a:rPr lang="ar-SA" sz="3600" dirty="0" err="1"/>
              <a:t>اليانات</a:t>
            </a:r>
            <a:r>
              <a:rPr lang="ar-SA" sz="3600" dirty="0"/>
              <a:t> المرسلة للطباعة في ذاكرة تسمى </a:t>
            </a:r>
            <a:r>
              <a:rPr lang="en-US" sz="3600" dirty="0"/>
              <a:t>Buffer</a:t>
            </a:r>
            <a:r>
              <a:rPr lang="ar-SA" sz="3600" dirty="0"/>
              <a:t> </a:t>
            </a:r>
          </a:p>
          <a:p>
            <a:pPr eaLnBrk="1" fontAlgn="auto" hangingPunct="1">
              <a:spcAft>
                <a:spcPts val="0"/>
              </a:spcAft>
              <a:defRPr/>
            </a:pPr>
            <a:r>
              <a:rPr lang="ar-SA" sz="3600" dirty="0"/>
              <a:t>يمكن تحديد الطابعة بما يلي: </a:t>
            </a:r>
          </a:p>
          <a:p>
            <a:pPr eaLnBrk="1" fontAlgn="auto" hangingPunct="1">
              <a:spcAft>
                <a:spcPts val="0"/>
              </a:spcAft>
              <a:buFontTx/>
              <a:buNone/>
              <a:defRPr/>
            </a:pPr>
            <a:r>
              <a:rPr lang="ar-SA" sz="3600" dirty="0"/>
              <a:t>    </a:t>
            </a:r>
            <a:r>
              <a:rPr lang="ar-SA" sz="3600" dirty="0">
                <a:solidFill>
                  <a:srgbClr val="800080"/>
                </a:solidFill>
              </a:rPr>
              <a:t>* التصميم والشكل</a:t>
            </a:r>
          </a:p>
          <a:p>
            <a:pPr eaLnBrk="1" fontAlgn="auto" hangingPunct="1">
              <a:spcAft>
                <a:spcPts val="0"/>
              </a:spcAft>
              <a:buFontTx/>
              <a:buNone/>
              <a:defRPr/>
            </a:pPr>
            <a:r>
              <a:rPr lang="ar-SA" sz="3600" dirty="0">
                <a:solidFill>
                  <a:srgbClr val="800080"/>
                </a:solidFill>
              </a:rPr>
              <a:t>    * الكثافة النقطية </a:t>
            </a:r>
            <a:r>
              <a:rPr lang="ar-SA" dirty="0">
                <a:solidFill>
                  <a:srgbClr val="800080"/>
                </a:solidFill>
              </a:rPr>
              <a:t>(عدد النقاط في الانش)</a:t>
            </a:r>
          </a:p>
          <a:p>
            <a:pPr eaLnBrk="1" fontAlgn="auto" hangingPunct="1">
              <a:spcAft>
                <a:spcPts val="0"/>
              </a:spcAft>
              <a:buFontTx/>
              <a:buNone/>
              <a:defRPr/>
            </a:pPr>
            <a:r>
              <a:rPr lang="ar-SA" sz="3600" dirty="0">
                <a:solidFill>
                  <a:srgbClr val="800080"/>
                </a:solidFill>
              </a:rPr>
              <a:t>    * اللون </a:t>
            </a:r>
          </a:p>
          <a:p>
            <a:pPr eaLnBrk="1" fontAlgn="auto" hangingPunct="1">
              <a:spcAft>
                <a:spcPts val="0"/>
              </a:spcAft>
              <a:buFontTx/>
              <a:buNone/>
              <a:defRPr/>
            </a:pPr>
            <a:r>
              <a:rPr lang="ar-SA" sz="3600" dirty="0">
                <a:solidFill>
                  <a:srgbClr val="800080"/>
                </a:solidFill>
              </a:rPr>
              <a:t>    * السرعة </a:t>
            </a:r>
            <a:r>
              <a:rPr lang="ar-SA" dirty="0">
                <a:solidFill>
                  <a:srgbClr val="800080"/>
                </a:solidFill>
              </a:rPr>
              <a:t>(عدد الصفحات في الدقيقة)</a:t>
            </a:r>
            <a:endParaRPr lang="en-US" dirty="0">
              <a:solidFill>
                <a:srgbClr val="800080"/>
              </a:solidFill>
            </a:endParaRPr>
          </a:p>
        </p:txBody>
      </p:sp>
      <p:sp>
        <p:nvSpPr>
          <p:cNvPr id="10650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91301611-5E04-4680-9433-7955D4F782B1}" type="slidenum">
              <a:rPr lang="ar-SA" sz="1200" smtClean="0">
                <a:latin typeface="Arial" panose="020B0604020202020204" pitchFamily="34" charset="0"/>
              </a:rPr>
              <a:pPr algn="l">
                <a:lnSpc>
                  <a:spcPct val="100000"/>
                </a:lnSpc>
                <a:spcBef>
                  <a:spcPct val="0"/>
                </a:spcBef>
                <a:buFontTx/>
                <a:buNone/>
              </a:pPr>
              <a:t>85</a:t>
            </a:fld>
            <a:endParaRPr lang="en-US" sz="1200" smtClean="0">
              <a:latin typeface="Arial" panose="020B0604020202020204" pitchFamily="34" charset="0"/>
            </a:endParaRPr>
          </a:p>
        </p:txBody>
      </p:sp>
    </p:spTree>
    <p:extLst>
      <p:ext uri="{BB962C8B-B14F-4D97-AF65-F5344CB8AC3E}">
        <p14:creationId xmlns:p14="http://schemas.microsoft.com/office/powerpoint/2010/main" val="18215889"/>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a:xfrm>
            <a:off x="3093720" y="350838"/>
            <a:ext cx="8229600" cy="666750"/>
          </a:xfrm>
        </p:spPr>
        <p:txBody>
          <a:bodyPr rtlCol="0">
            <a:normAutofit/>
          </a:bodyPr>
          <a:lstStyle/>
          <a:p>
            <a:pPr fontAlgn="auto">
              <a:spcAft>
                <a:spcPts val="0"/>
              </a:spcAft>
              <a:defRPr/>
            </a:pPr>
            <a:r>
              <a:rPr lang="ar-SA" sz="4000" b="1" dirty="0">
                <a:latin typeface="Sakkal Majalla" panose="02000000000000000000" pitchFamily="2" charset="-78"/>
                <a:cs typeface="Sakkal Majalla" panose="02000000000000000000" pitchFamily="2" charset="-78"/>
              </a:rPr>
              <a:t>الكثافة النقطية </a:t>
            </a:r>
            <a:r>
              <a:rPr lang="en-US" sz="4000" b="1" dirty="0">
                <a:latin typeface="Sakkal Majalla" panose="02000000000000000000" pitchFamily="2" charset="-78"/>
                <a:cs typeface="Sakkal Majalla" panose="02000000000000000000" pitchFamily="2" charset="-78"/>
              </a:rPr>
              <a:t>DPI</a:t>
            </a:r>
          </a:p>
        </p:txBody>
      </p:sp>
      <p:pic>
        <p:nvPicPr>
          <p:cNvPr id="107523" name="Picture 3" descr="resoluti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729163" y="2897188"/>
            <a:ext cx="2733675" cy="2209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752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09953149-5E2B-464C-B68D-908DEDA545F1}" type="slidenum">
              <a:rPr lang="ar-SA" sz="1200" smtClean="0">
                <a:latin typeface="Arial" panose="020B0604020202020204" pitchFamily="34" charset="0"/>
              </a:rPr>
              <a:pPr algn="l">
                <a:lnSpc>
                  <a:spcPct val="100000"/>
                </a:lnSpc>
                <a:spcBef>
                  <a:spcPct val="0"/>
                </a:spcBef>
                <a:buFontTx/>
                <a:buNone/>
              </a:pPr>
              <a:t>86</a:t>
            </a:fld>
            <a:endParaRPr lang="en-US" sz="1200" smtClean="0">
              <a:latin typeface="Arial" panose="020B0604020202020204" pitchFamily="34" charset="0"/>
            </a:endParaRPr>
          </a:p>
        </p:txBody>
      </p:sp>
    </p:spTree>
    <p:extLst>
      <p:ext uri="{BB962C8B-B14F-4D97-AF65-F5344CB8AC3E}">
        <p14:creationId xmlns:p14="http://schemas.microsoft.com/office/powerpoint/2010/main" val="2500795089"/>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3139440" y="234950"/>
            <a:ext cx="8229600" cy="1143000"/>
          </a:xfrm>
        </p:spPr>
        <p:txBody>
          <a:bodyPr>
            <a:normAutofit/>
          </a:bodyPr>
          <a:lstStyle/>
          <a:p>
            <a:r>
              <a:rPr lang="ar-SA" sz="4000" b="1" dirty="0">
                <a:latin typeface="Sakkal Majalla" panose="02000000000000000000" pitchFamily="2" charset="-78"/>
                <a:cs typeface="Sakkal Majalla" panose="02000000000000000000" pitchFamily="2" charset="-78"/>
              </a:rPr>
              <a:t>أنواع الطابعات</a:t>
            </a:r>
            <a:endParaRPr lang="en-US" sz="4000" b="1" dirty="0">
              <a:latin typeface="Sakkal Majalla" panose="02000000000000000000" pitchFamily="2" charset="-78"/>
              <a:cs typeface="Sakkal Majalla" panose="02000000000000000000" pitchFamily="2" charset="-78"/>
            </a:endParaRPr>
          </a:p>
        </p:txBody>
      </p:sp>
      <p:sp>
        <p:nvSpPr>
          <p:cNvPr id="108547" name="Rectangle 3"/>
          <p:cNvSpPr>
            <a:spLocks noGrp="1" noChangeArrowheads="1"/>
          </p:cNvSpPr>
          <p:nvPr>
            <p:ph idx="1"/>
          </p:nvPr>
        </p:nvSpPr>
        <p:spPr>
          <a:xfrm>
            <a:off x="1828800" y="1524000"/>
            <a:ext cx="8610600" cy="4114800"/>
          </a:xfrm>
        </p:spPr>
        <p:txBody>
          <a:bodyPr/>
          <a:lstStyle/>
          <a:p>
            <a:pPr eaLnBrk="1" hangingPunct="1"/>
            <a:r>
              <a:rPr lang="ar-SA" sz="5000" smtClean="0"/>
              <a:t>طابعة المصفوفة النقطية </a:t>
            </a:r>
            <a:r>
              <a:rPr lang="en-US" sz="5000" smtClean="0">
                <a:cs typeface="Arial" panose="020B0604020202020204" pitchFamily="34" charset="0"/>
              </a:rPr>
              <a:t>Dot Matrix</a:t>
            </a:r>
            <a:endParaRPr lang="ar-SA" sz="5000" smtClean="0"/>
          </a:p>
          <a:p>
            <a:pPr eaLnBrk="1" hangingPunct="1"/>
            <a:r>
              <a:rPr lang="ar-SA" sz="5000" smtClean="0"/>
              <a:t>طابعة نافثة للحبر</a:t>
            </a:r>
            <a:r>
              <a:rPr lang="en-US" sz="5000" smtClean="0">
                <a:cs typeface="Arial" panose="020B0604020202020204" pitchFamily="34" charset="0"/>
              </a:rPr>
              <a:t> </a:t>
            </a:r>
            <a:r>
              <a:rPr lang="ar-SA" sz="5000" smtClean="0"/>
              <a:t> </a:t>
            </a:r>
            <a:r>
              <a:rPr lang="en-US" sz="5000" smtClean="0">
                <a:cs typeface="Arial" panose="020B0604020202020204" pitchFamily="34" charset="0"/>
              </a:rPr>
              <a:t>Inkjet Printer</a:t>
            </a:r>
          </a:p>
          <a:p>
            <a:pPr eaLnBrk="1" hangingPunct="1"/>
            <a:r>
              <a:rPr lang="ar-SA" sz="5000" smtClean="0"/>
              <a:t>طابعة الليزر  </a:t>
            </a:r>
            <a:r>
              <a:rPr lang="en-US" sz="5000" smtClean="0">
                <a:cs typeface="Arial" panose="020B0604020202020204" pitchFamily="34" charset="0"/>
              </a:rPr>
              <a:t>Laser Printer</a:t>
            </a:r>
            <a:r>
              <a:rPr lang="ar-SA" sz="5000" smtClean="0"/>
              <a:t> </a:t>
            </a:r>
          </a:p>
          <a:p>
            <a:pPr eaLnBrk="1" hangingPunct="1"/>
            <a:r>
              <a:rPr lang="ar-SA" sz="5000" smtClean="0"/>
              <a:t>الراسمة  </a:t>
            </a:r>
            <a:r>
              <a:rPr lang="en-US" sz="5000" smtClean="0">
                <a:cs typeface="Arial" panose="020B0604020202020204" pitchFamily="34" charset="0"/>
              </a:rPr>
              <a:t>Plotter</a:t>
            </a:r>
          </a:p>
        </p:txBody>
      </p:sp>
      <p:sp>
        <p:nvSpPr>
          <p:cNvPr id="10854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87EEDBF5-CB74-4751-82A4-933F3913187D}" type="slidenum">
              <a:rPr lang="ar-SA" sz="1200" smtClean="0">
                <a:latin typeface="Arial" panose="020B0604020202020204" pitchFamily="34" charset="0"/>
              </a:rPr>
              <a:pPr algn="l">
                <a:lnSpc>
                  <a:spcPct val="100000"/>
                </a:lnSpc>
                <a:spcBef>
                  <a:spcPct val="0"/>
                </a:spcBef>
                <a:buFontTx/>
                <a:buNone/>
              </a:pPr>
              <a:t>87</a:t>
            </a:fld>
            <a:endParaRPr lang="en-US" sz="1200" smtClean="0">
              <a:latin typeface="Arial" panose="020B0604020202020204" pitchFamily="34" charset="0"/>
            </a:endParaRPr>
          </a:p>
        </p:txBody>
      </p:sp>
    </p:spTree>
    <p:extLst>
      <p:ext uri="{BB962C8B-B14F-4D97-AF65-F5344CB8AC3E}">
        <p14:creationId xmlns:p14="http://schemas.microsoft.com/office/powerpoint/2010/main" val="4207682377"/>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2"/>
          <p:cNvSpPr>
            <a:spLocks noGrp="1" noChangeArrowheads="1"/>
          </p:cNvSpPr>
          <p:nvPr>
            <p:ph type="title"/>
          </p:nvPr>
        </p:nvSpPr>
        <p:spPr>
          <a:xfrm>
            <a:off x="3200400" y="136525"/>
            <a:ext cx="8229600" cy="1143000"/>
          </a:xfrm>
        </p:spPr>
        <p:txBody>
          <a:bodyPr>
            <a:normAutofit/>
          </a:bodyPr>
          <a:lstStyle/>
          <a:p>
            <a:r>
              <a:rPr lang="en-US" sz="4000" b="1" dirty="0">
                <a:latin typeface="Sakkal Majalla" panose="02000000000000000000" pitchFamily="2" charset="-78"/>
                <a:cs typeface="Sakkal Majalla" panose="02000000000000000000" pitchFamily="2" charset="-78"/>
              </a:rPr>
              <a:t>Printers Types</a:t>
            </a:r>
          </a:p>
        </p:txBody>
      </p:sp>
      <p:pic>
        <p:nvPicPr>
          <p:cNvPr id="109571" name="Picture 13" descr="kxp112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057400" y="1981200"/>
            <a:ext cx="3810000" cy="1828800"/>
          </a:xfrm>
          <a:noFill/>
          <a:ln w="57150" cap="flat" cmpd="thickThin" algn="ctr">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291842" name="Group 2"/>
          <p:cNvGraphicFramePr>
            <a:graphicFrameLocks noGrp="1"/>
          </p:cNvGraphicFramePr>
          <p:nvPr>
            <p:ph sz="half" idx="2"/>
          </p:nvPr>
        </p:nvGraphicFramePr>
        <p:xfrm>
          <a:off x="1905000" y="1371600"/>
          <a:ext cx="8534400" cy="5105400"/>
        </p:xfrm>
        <a:graphic>
          <a:graphicData uri="http://schemas.openxmlformats.org/drawingml/2006/table">
            <a:tbl>
              <a:tblPr rtl="1"/>
              <a:tblGrid>
                <a:gridCol w="4191000"/>
                <a:gridCol w="4343400"/>
              </a:tblGrid>
              <a:tr h="257492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Inkjet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Dot Matrix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30475">
                <a:tc grid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6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Laser</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pPr rtl="1"/>
                      <a:endParaRPr lang="ar-SA"/>
                    </a:p>
                  </a:txBody>
                  <a:tcPr/>
                </a:tc>
              </a:tr>
            </a:tbl>
          </a:graphicData>
        </a:graphic>
      </p:graphicFrame>
      <p:sp>
        <p:nvSpPr>
          <p:cNvPr id="109582" name="عنصر نائب لرقم الشريحة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C50515C7-1704-4C8C-B348-1DE41C86C9C2}" type="slidenum">
              <a:rPr lang="ar-SA" sz="1200" smtClean="0">
                <a:latin typeface="Arial" panose="020B0604020202020204" pitchFamily="34" charset="0"/>
              </a:rPr>
              <a:pPr algn="l">
                <a:lnSpc>
                  <a:spcPct val="100000"/>
                </a:lnSpc>
                <a:spcBef>
                  <a:spcPct val="0"/>
                </a:spcBef>
                <a:buFontTx/>
                <a:buNone/>
              </a:pPr>
              <a:t>88</a:t>
            </a:fld>
            <a:endParaRPr lang="en-US" sz="1200" smtClean="0">
              <a:latin typeface="Arial" panose="020B0604020202020204" pitchFamily="34" charset="0"/>
            </a:endParaRPr>
          </a:p>
        </p:txBody>
      </p:sp>
      <p:pic>
        <p:nvPicPr>
          <p:cNvPr id="109583" name="Picture 14" descr="inkjet_3320_38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1963738"/>
            <a:ext cx="3798888" cy="1846262"/>
          </a:xfrm>
          <a:prstGeom prst="rect">
            <a:avLst/>
          </a:prstGeom>
          <a:noFill/>
          <a:ln w="57150" cmpd="thinThick"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9584" name="Picture 15" descr="computergang2000_1732_3234086"/>
          <p:cNvPicPr>
            <a:picLocks noChangeAspect="1" noChangeArrowheads="1"/>
          </p:cNvPicPr>
          <p:nvPr/>
        </p:nvPicPr>
        <p:blipFill>
          <a:blip r:embed="rId4">
            <a:extLst>
              <a:ext uri="{28A0092B-C50C-407E-A947-70E740481C1C}">
                <a14:useLocalDpi xmlns:a14="http://schemas.microsoft.com/office/drawing/2010/main" val="0"/>
              </a:ext>
            </a:extLst>
          </a:blip>
          <a:srcRect l="8969" t="75" r="6726"/>
          <a:stretch>
            <a:fillRect/>
          </a:stretch>
        </p:blipFill>
        <p:spPr bwMode="auto">
          <a:xfrm>
            <a:off x="4419600" y="4191000"/>
            <a:ext cx="5791200" cy="2133600"/>
          </a:xfrm>
          <a:prstGeom prst="rect">
            <a:avLst/>
          </a:prstGeom>
          <a:noFill/>
          <a:ln w="57150" cmpd="thickThin"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77903201"/>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3004185" y="341313"/>
            <a:ext cx="8639175" cy="838200"/>
          </a:xfrm>
        </p:spPr>
        <p:txBody>
          <a:bodyPr>
            <a:normAutofit/>
          </a:bodyPr>
          <a:lstStyle/>
          <a:p>
            <a:r>
              <a:rPr lang="ar-SA" sz="4000" b="1" dirty="0">
                <a:latin typeface="Sakkal Majalla" panose="02000000000000000000" pitchFamily="2" charset="-78"/>
                <a:cs typeface="Sakkal Majalla" panose="02000000000000000000" pitchFamily="2" charset="-78"/>
              </a:rPr>
              <a:t>المكبرات والسماعات</a:t>
            </a:r>
            <a:r>
              <a:rPr lang="en-US" sz="4000" b="1" dirty="0">
                <a:latin typeface="Sakkal Majalla" panose="02000000000000000000" pitchFamily="2" charset="-78"/>
                <a:cs typeface="Sakkal Majalla" panose="02000000000000000000" pitchFamily="2" charset="-78"/>
              </a:rPr>
              <a:t> Speakers &amp; Headset</a:t>
            </a:r>
          </a:p>
        </p:txBody>
      </p:sp>
      <p:sp>
        <p:nvSpPr>
          <p:cNvPr id="110595" name="Rectangle 3"/>
          <p:cNvSpPr>
            <a:spLocks noGrp="1" noChangeArrowheads="1"/>
          </p:cNvSpPr>
          <p:nvPr>
            <p:ph type="body" sz="half" idx="1"/>
          </p:nvPr>
        </p:nvSpPr>
        <p:spPr>
          <a:xfrm>
            <a:off x="1828800" y="1447800"/>
            <a:ext cx="8458200" cy="4684713"/>
          </a:xfrm>
        </p:spPr>
        <p:txBody>
          <a:bodyPr/>
          <a:lstStyle/>
          <a:p>
            <a:pPr eaLnBrk="1" hangingPunct="1"/>
            <a:r>
              <a:rPr lang="ar-SA" sz="4000" smtClean="0"/>
              <a:t>المكبرات تنقل الصوت من الحاسب الى الأجواء المحيطة</a:t>
            </a:r>
            <a:r>
              <a:rPr lang="ar-KW" sz="4000" smtClean="0"/>
              <a:t>.</a:t>
            </a:r>
          </a:p>
          <a:p>
            <a:pPr eaLnBrk="1" hangingPunct="1"/>
            <a:r>
              <a:rPr lang="ar-KW" sz="4000" smtClean="0"/>
              <a:t>أما السماعات تنقل الصوت مباشرة الى أذن المستخدم</a:t>
            </a:r>
          </a:p>
          <a:p>
            <a:pPr eaLnBrk="1" hangingPunct="1">
              <a:buFontTx/>
              <a:buNone/>
            </a:pPr>
            <a:r>
              <a:rPr lang="en-US" sz="4000" smtClean="0">
                <a:cs typeface="Arial" panose="020B0604020202020204" pitchFamily="34" charset="0"/>
              </a:rPr>
              <a:t> </a:t>
            </a:r>
            <a:endParaRPr lang="en-US" sz="4400" smtClean="0">
              <a:solidFill>
                <a:schemeClr val="tx2"/>
              </a:solidFill>
              <a:cs typeface="Arial" panose="020B0604020202020204" pitchFamily="34" charset="0"/>
            </a:endParaRPr>
          </a:p>
        </p:txBody>
      </p:sp>
      <p:sp>
        <p:nvSpPr>
          <p:cNvPr id="110596" name="عنصر نائب لرقم الشريحة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8741532E-9D09-4516-B014-B499138288EA}" type="slidenum">
              <a:rPr lang="ar-SA" sz="1200" smtClean="0">
                <a:latin typeface="Arial" panose="020B0604020202020204" pitchFamily="34" charset="0"/>
              </a:rPr>
              <a:pPr algn="l">
                <a:lnSpc>
                  <a:spcPct val="100000"/>
                </a:lnSpc>
                <a:spcBef>
                  <a:spcPct val="0"/>
                </a:spcBef>
                <a:buFontTx/>
                <a:buNone/>
              </a:pPr>
              <a:t>89</a:t>
            </a:fld>
            <a:endParaRPr lang="en-US" sz="1200" smtClean="0">
              <a:latin typeface="Arial" panose="020B0604020202020204" pitchFamily="34" charset="0"/>
            </a:endParaRPr>
          </a:p>
        </p:txBody>
      </p:sp>
      <p:pic>
        <p:nvPicPr>
          <p:cNvPr id="110597" name="Picture 4" descr="speakers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0800" y="3581400"/>
            <a:ext cx="2057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8" name="Picture 5" descr="speakers"/>
          <p:cNvPicPr>
            <a:picLocks noChangeAspect="1" noChangeArrowheads="1"/>
          </p:cNvPicPr>
          <p:nvPr/>
        </p:nvPicPr>
        <p:blipFill>
          <a:blip r:embed="rId3">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5257800" y="3886200"/>
            <a:ext cx="1870075"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9" name="Picture 6" descr="g0441359"/>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7696200" y="42672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3877833"/>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2028825" y="1600200"/>
            <a:ext cx="8639175" cy="838200"/>
          </a:xfrm>
        </p:spPr>
        <p:txBody>
          <a:bodyPr rtlCol="0">
            <a:normAutofit fontScale="90000"/>
          </a:bodyPr>
          <a:lstStyle/>
          <a:p>
            <a:pPr algn="r" eaLnBrk="1" fontAlgn="auto" hangingPunct="1">
              <a:spcAft>
                <a:spcPts val="0"/>
              </a:spcAft>
              <a:buFontTx/>
              <a:buChar char="•"/>
              <a:defRPr/>
            </a:pPr>
            <a:r>
              <a:rPr lang="ar-SA" sz="4800" b="1">
                <a:effectLst>
                  <a:outerShdw blurRad="38100" dist="38100" dir="2700000" algn="tl">
                    <a:srgbClr val="FFFFFF"/>
                  </a:outerShdw>
                </a:effectLst>
              </a:rPr>
              <a:t>يعتبر جهاز إدخال وإخراج</a:t>
            </a:r>
            <a:br>
              <a:rPr lang="ar-SA" sz="4800" b="1">
                <a:effectLst>
                  <a:outerShdw blurRad="38100" dist="38100" dir="2700000" algn="tl">
                    <a:srgbClr val="FFFFFF"/>
                  </a:outerShdw>
                </a:effectLst>
              </a:rPr>
            </a:br>
            <a:r>
              <a:rPr lang="ar-SA" sz="4800" b="1">
                <a:solidFill>
                  <a:srgbClr val="FF0000"/>
                </a:solidFill>
                <a:effectLst>
                  <a:outerShdw blurRad="38100" dist="38100" dir="2700000" algn="tl">
                    <a:srgbClr val="000000"/>
                  </a:outerShdw>
                </a:effectLst>
              </a:rPr>
              <a:t>                       المودم</a:t>
            </a:r>
            <a:endParaRPr lang="en-US" sz="4800" b="1">
              <a:solidFill>
                <a:srgbClr val="FF0000"/>
              </a:solidFill>
              <a:effectLst>
                <a:outerShdw blurRad="38100" dist="38100" dir="2700000" algn="tl">
                  <a:srgbClr val="000000"/>
                </a:outerShdw>
              </a:effectLst>
            </a:endParaRPr>
          </a:p>
        </p:txBody>
      </p:sp>
      <p:sp>
        <p:nvSpPr>
          <p:cNvPr id="111619" name="Rectangle 3"/>
          <p:cNvSpPr>
            <a:spLocks noGrp="1" noChangeArrowheads="1"/>
          </p:cNvSpPr>
          <p:nvPr>
            <p:ph idx="1"/>
          </p:nvPr>
        </p:nvSpPr>
        <p:spPr>
          <a:xfrm>
            <a:off x="1828800" y="1981200"/>
            <a:ext cx="8610600" cy="4114800"/>
          </a:xfrm>
        </p:spPr>
        <p:txBody>
          <a:bodyPr/>
          <a:lstStyle/>
          <a:p>
            <a:pPr eaLnBrk="1" hangingPunct="1">
              <a:buFontTx/>
              <a:buNone/>
            </a:pPr>
            <a:endParaRPr lang="en-US" sz="3600" smtClean="0">
              <a:cs typeface="Arial" panose="020B0604020202020204" pitchFamily="34" charset="0"/>
            </a:endParaRPr>
          </a:p>
          <a:p>
            <a:pPr eaLnBrk="1" hangingPunct="1">
              <a:buFontTx/>
              <a:buNone/>
            </a:pPr>
            <a:endParaRPr lang="en-US" sz="3600" smtClean="0">
              <a:cs typeface="Arial" panose="020B0604020202020204" pitchFamily="34" charset="0"/>
            </a:endParaRPr>
          </a:p>
          <a:p>
            <a:pPr eaLnBrk="1" hangingPunct="1">
              <a:buFontTx/>
              <a:buNone/>
            </a:pPr>
            <a:endParaRPr lang="en-US" sz="3600" smtClean="0">
              <a:cs typeface="Arial" panose="020B0604020202020204" pitchFamily="34" charset="0"/>
            </a:endParaRPr>
          </a:p>
          <a:p>
            <a:pPr eaLnBrk="1" hangingPunct="1">
              <a:buFontTx/>
              <a:buNone/>
            </a:pPr>
            <a:endParaRPr lang="en-US" sz="3600" smtClean="0">
              <a:cs typeface="Arial" panose="020B0604020202020204" pitchFamily="34" charset="0"/>
            </a:endParaRPr>
          </a:p>
          <a:p>
            <a:pPr eaLnBrk="1" hangingPunct="1">
              <a:buFontTx/>
              <a:buNone/>
            </a:pPr>
            <a:endParaRPr lang="en-US" sz="3600" smtClean="0">
              <a:cs typeface="Arial" panose="020B0604020202020204" pitchFamily="34" charset="0"/>
            </a:endParaRPr>
          </a:p>
          <a:p>
            <a:pPr eaLnBrk="1" hangingPunct="1">
              <a:buFontTx/>
              <a:buNone/>
            </a:pPr>
            <a:endParaRPr lang="en-US" sz="3600" smtClean="0">
              <a:cs typeface="Arial" panose="020B0604020202020204" pitchFamily="34" charset="0"/>
            </a:endParaRPr>
          </a:p>
        </p:txBody>
      </p:sp>
      <p:sp>
        <p:nvSpPr>
          <p:cNvPr id="11162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5E50F997-7289-4D15-BFF3-94B4BEB7421F}" type="slidenum">
              <a:rPr lang="ar-SA" sz="1200" smtClean="0">
                <a:latin typeface="Arial" panose="020B0604020202020204" pitchFamily="34" charset="0"/>
              </a:rPr>
              <a:pPr algn="l">
                <a:lnSpc>
                  <a:spcPct val="100000"/>
                </a:lnSpc>
                <a:spcBef>
                  <a:spcPct val="0"/>
                </a:spcBef>
                <a:buFontTx/>
                <a:buNone/>
              </a:pPr>
              <a:t>90</a:t>
            </a:fld>
            <a:endParaRPr lang="en-US" sz="1200" smtClean="0">
              <a:latin typeface="Arial" panose="020B0604020202020204" pitchFamily="34" charset="0"/>
            </a:endParaRPr>
          </a:p>
        </p:txBody>
      </p:sp>
      <p:grpSp>
        <p:nvGrpSpPr>
          <p:cNvPr id="111622" name="Group 18"/>
          <p:cNvGrpSpPr>
            <a:grpSpLocks/>
          </p:cNvGrpSpPr>
          <p:nvPr/>
        </p:nvGrpSpPr>
        <p:grpSpPr bwMode="auto">
          <a:xfrm>
            <a:off x="3048000" y="2590800"/>
            <a:ext cx="6096000" cy="1066800"/>
            <a:chOff x="1200" y="1152"/>
            <a:chExt cx="3840" cy="672"/>
          </a:xfrm>
        </p:grpSpPr>
        <p:sp>
          <p:nvSpPr>
            <p:cNvPr id="111628" name="AutoShape 6"/>
            <p:cNvSpPr>
              <a:spLocks/>
            </p:cNvSpPr>
            <p:nvPr/>
          </p:nvSpPr>
          <p:spPr bwMode="auto">
            <a:xfrm rot="-5400000">
              <a:off x="2856" y="-504"/>
              <a:ext cx="528" cy="3840"/>
            </a:xfrm>
            <a:prstGeom prst="rightBrace">
              <a:avLst>
                <a:gd name="adj1" fmla="val 60606"/>
                <a:gd name="adj2" fmla="val 50000"/>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111629" name="Line 7"/>
            <p:cNvSpPr>
              <a:spLocks noChangeShapeType="1"/>
            </p:cNvSpPr>
            <p:nvPr/>
          </p:nvSpPr>
          <p:spPr bwMode="auto">
            <a:xfrm>
              <a:off x="1200" y="1632"/>
              <a:ext cx="0" cy="192"/>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111630" name="Line 8"/>
            <p:cNvSpPr>
              <a:spLocks noChangeShapeType="1"/>
            </p:cNvSpPr>
            <p:nvPr/>
          </p:nvSpPr>
          <p:spPr bwMode="auto">
            <a:xfrm>
              <a:off x="5040" y="1632"/>
              <a:ext cx="0" cy="192"/>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grpSp>
      <p:sp>
        <p:nvSpPr>
          <p:cNvPr id="111623" name="WordArt 9"/>
          <p:cNvSpPr>
            <a:spLocks noChangeArrowheads="1" noChangeShapeType="1" noTextEdit="1"/>
          </p:cNvSpPr>
          <p:nvPr/>
        </p:nvSpPr>
        <p:spPr bwMode="auto">
          <a:xfrm>
            <a:off x="7543800" y="3886200"/>
            <a:ext cx="2667000" cy="1143000"/>
          </a:xfrm>
          <a:prstGeom prst="rect">
            <a:avLst/>
          </a:prstGeom>
        </p:spPr>
        <p:txBody>
          <a:bodyPr wrap="none" fromWordArt="1">
            <a:prstTxWarp prst="textSlantUp">
              <a:avLst>
                <a:gd name="adj" fmla="val 0"/>
              </a:avLst>
            </a:prstTxWarp>
          </a:bodyPr>
          <a:lstStyle/>
          <a:p>
            <a:pPr algn="ctr" rtl="1"/>
            <a:r>
              <a:rPr lang="ar-SA" sz="3600" kern="10">
                <a:ln w="9525">
                  <a:solidFill>
                    <a:srgbClr val="006600"/>
                  </a:solidFill>
                  <a:round/>
                  <a:headEnd/>
                  <a:tailEnd/>
                </a:ln>
                <a:solidFill>
                  <a:srgbClr val="006600"/>
                </a:solidFill>
              </a:rPr>
              <a:t>مودم داخلي</a:t>
            </a:r>
          </a:p>
        </p:txBody>
      </p:sp>
      <p:sp>
        <p:nvSpPr>
          <p:cNvPr id="111624" name="WordArt 10"/>
          <p:cNvSpPr>
            <a:spLocks noChangeArrowheads="1" noChangeShapeType="1" noTextEdit="1"/>
          </p:cNvSpPr>
          <p:nvPr/>
        </p:nvSpPr>
        <p:spPr bwMode="auto">
          <a:xfrm>
            <a:off x="1905000" y="3657600"/>
            <a:ext cx="2667000" cy="1143000"/>
          </a:xfrm>
          <a:prstGeom prst="rect">
            <a:avLst/>
          </a:prstGeom>
        </p:spPr>
        <p:txBody>
          <a:bodyPr wrap="none" fromWordArt="1">
            <a:prstTxWarp prst="textSlantUp">
              <a:avLst>
                <a:gd name="adj" fmla="val 0"/>
              </a:avLst>
            </a:prstTxWarp>
          </a:bodyPr>
          <a:lstStyle/>
          <a:p>
            <a:pPr algn="ctr" rtl="1"/>
            <a:r>
              <a:rPr lang="ar-SA" sz="3600" kern="10">
                <a:ln w="9525">
                  <a:solidFill>
                    <a:srgbClr val="006600"/>
                  </a:solidFill>
                  <a:round/>
                  <a:headEnd/>
                  <a:tailEnd/>
                </a:ln>
                <a:solidFill>
                  <a:srgbClr val="006600"/>
                </a:solidFill>
              </a:rPr>
              <a:t>مودم خارجي</a:t>
            </a:r>
          </a:p>
        </p:txBody>
      </p:sp>
      <p:pic>
        <p:nvPicPr>
          <p:cNvPr id="111625" name="Picture 14" descr="images"/>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01000" y="4724400"/>
            <a:ext cx="1905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6" name="Picture 15" descr="ec-modem-b"/>
          <p:cNvPicPr>
            <a:picLocks noChangeAspect="1" noChangeArrowheads="1"/>
          </p:cNvPicPr>
          <p:nvPr/>
        </p:nvPicPr>
        <p:blipFill>
          <a:blip r:embed="rId3">
            <a:clrChange>
              <a:clrFrom>
                <a:srgbClr val="E1E4CF"/>
              </a:clrFrom>
              <a:clrTo>
                <a:srgbClr val="E1E4CF">
                  <a:alpha val="0"/>
                </a:srgbClr>
              </a:clrTo>
            </a:clrChange>
            <a:extLst>
              <a:ext uri="{28A0092B-C50C-407E-A947-70E740481C1C}">
                <a14:useLocalDpi xmlns:a14="http://schemas.microsoft.com/office/drawing/2010/main" val="0"/>
              </a:ext>
            </a:extLst>
          </a:blip>
          <a:srcRect l="5110" t="25325" r="4379" b="22403"/>
          <a:stretch>
            <a:fillRect/>
          </a:stretch>
        </p:blipFill>
        <p:spPr bwMode="auto">
          <a:xfrm>
            <a:off x="2362200" y="4953000"/>
            <a:ext cx="11747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7" name="Rectangle 17"/>
          <p:cNvSpPr>
            <a:spLocks noChangeArrowheads="1"/>
          </p:cNvSpPr>
          <p:nvPr/>
        </p:nvSpPr>
        <p:spPr bwMode="auto">
          <a:xfrm>
            <a:off x="2806065" y="212725"/>
            <a:ext cx="863917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spcBef>
                <a:spcPct val="0"/>
              </a:spcBef>
              <a:buNone/>
            </a:pPr>
            <a:r>
              <a:rPr lang="ar-SA" sz="4000" b="1" dirty="0">
                <a:latin typeface="Sakkal Majalla" panose="02000000000000000000" pitchFamily="2" charset="-78"/>
                <a:ea typeface="+mj-ea"/>
                <a:cs typeface="Sakkal Majalla" panose="02000000000000000000" pitchFamily="2" charset="-78"/>
              </a:rPr>
              <a:t>المودم</a:t>
            </a:r>
            <a:endParaRPr lang="en-US" sz="4000" b="1" dirty="0">
              <a:latin typeface="Sakkal Majalla" panose="02000000000000000000" pitchFamily="2" charset="-78"/>
              <a:ea typeface="+mj-ea"/>
              <a:cs typeface="Sakkal Majalla" panose="02000000000000000000" pitchFamily="2" charset="-78"/>
            </a:endParaRPr>
          </a:p>
        </p:txBody>
      </p:sp>
    </p:spTree>
    <p:extLst>
      <p:ext uri="{BB962C8B-B14F-4D97-AF65-F5344CB8AC3E}">
        <p14:creationId xmlns:p14="http://schemas.microsoft.com/office/powerpoint/2010/main" val="3042980354"/>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838200" y="121285"/>
            <a:ext cx="10515600" cy="1325563"/>
          </a:xfrm>
        </p:spPr>
        <p:txBody>
          <a:bodyPr>
            <a:normAutofit/>
          </a:bodyPr>
          <a:lstStyle/>
          <a:p>
            <a:r>
              <a:rPr lang="ar-SA" sz="4000" b="1" dirty="0">
                <a:latin typeface="Sakkal Majalla" panose="02000000000000000000" pitchFamily="2" charset="-78"/>
                <a:cs typeface="Sakkal Majalla" panose="02000000000000000000" pitchFamily="2" charset="-78"/>
              </a:rPr>
              <a:t>أنواع المودمات من الأسرع </a:t>
            </a:r>
            <a:r>
              <a:rPr lang="ar-SA" sz="4000" b="1" dirty="0" err="1">
                <a:latin typeface="Sakkal Majalla" panose="02000000000000000000" pitchFamily="2" charset="-78"/>
                <a:cs typeface="Sakkal Majalla" panose="02000000000000000000" pitchFamily="2" charset="-78"/>
              </a:rPr>
              <a:t>للأبطأ</a:t>
            </a:r>
            <a:endParaRPr lang="en-US" sz="4000" b="1" dirty="0">
              <a:latin typeface="Sakkal Majalla" panose="02000000000000000000" pitchFamily="2" charset="-78"/>
              <a:cs typeface="Sakkal Majalla" panose="02000000000000000000" pitchFamily="2" charset="-78"/>
            </a:endParaRPr>
          </a:p>
        </p:txBody>
      </p:sp>
      <p:sp>
        <p:nvSpPr>
          <p:cNvPr id="112643" name="Rectangle 3"/>
          <p:cNvSpPr>
            <a:spLocks noGrp="1" noChangeArrowheads="1"/>
          </p:cNvSpPr>
          <p:nvPr>
            <p:ph idx="1"/>
          </p:nvPr>
        </p:nvSpPr>
        <p:spPr/>
        <p:txBody>
          <a:bodyPr/>
          <a:lstStyle/>
          <a:p>
            <a:pPr eaLnBrk="1" hangingPunct="1"/>
            <a:r>
              <a:rPr lang="en-US" smtClean="0">
                <a:cs typeface="Arial" panose="020B0604020202020204" pitchFamily="34" charset="0"/>
              </a:rPr>
              <a:t>T1</a:t>
            </a:r>
          </a:p>
          <a:p>
            <a:pPr eaLnBrk="1" hangingPunct="1"/>
            <a:r>
              <a:rPr lang="en-US" smtClean="0">
                <a:cs typeface="Arial" panose="020B0604020202020204" pitchFamily="34" charset="0"/>
              </a:rPr>
              <a:t>ADSl</a:t>
            </a:r>
          </a:p>
          <a:p>
            <a:pPr eaLnBrk="1" hangingPunct="1"/>
            <a:r>
              <a:rPr lang="en-US" smtClean="0">
                <a:cs typeface="Arial" panose="020B0604020202020204" pitchFamily="34" charset="0"/>
              </a:rPr>
              <a:t>ISDN</a:t>
            </a:r>
          </a:p>
          <a:p>
            <a:pPr eaLnBrk="1" hangingPunct="1"/>
            <a:r>
              <a:rPr lang="ar-SA" smtClean="0"/>
              <a:t>المودم الكابلي</a:t>
            </a:r>
          </a:p>
          <a:p>
            <a:pPr eaLnBrk="1" hangingPunct="1"/>
            <a:r>
              <a:rPr lang="ar-SA" smtClean="0"/>
              <a:t>المودم الهاتفي</a:t>
            </a:r>
            <a:endParaRPr lang="en-US" smtClean="0">
              <a:cs typeface="Arial" panose="020B0604020202020204" pitchFamily="34" charset="0"/>
            </a:endParaRPr>
          </a:p>
        </p:txBody>
      </p:sp>
      <p:sp>
        <p:nvSpPr>
          <p:cNvPr id="11264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99E76587-C0A1-4888-BA79-7023464D81EB}" type="slidenum">
              <a:rPr lang="ar-SA" sz="1200" smtClean="0">
                <a:latin typeface="Arial" panose="020B0604020202020204" pitchFamily="34" charset="0"/>
              </a:rPr>
              <a:pPr algn="l">
                <a:lnSpc>
                  <a:spcPct val="100000"/>
                </a:lnSpc>
                <a:spcBef>
                  <a:spcPct val="0"/>
                </a:spcBef>
                <a:buFontTx/>
                <a:buNone/>
              </a:pPr>
              <a:t>91</a:t>
            </a:fld>
            <a:endParaRPr lang="en-US" sz="1200" smtClean="0">
              <a:latin typeface="Arial" panose="020B0604020202020204" pitchFamily="34" charset="0"/>
            </a:endParaRPr>
          </a:p>
        </p:txBody>
      </p:sp>
    </p:spTree>
    <p:extLst>
      <p:ext uri="{BB962C8B-B14F-4D97-AF65-F5344CB8AC3E}">
        <p14:creationId xmlns:p14="http://schemas.microsoft.com/office/powerpoint/2010/main" val="290728527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p:cNvSpPr>
            <a:spLocks noGrp="1" noChangeArrowheads="1"/>
          </p:cNvSpPr>
          <p:nvPr>
            <p:ph idx="1"/>
          </p:nvPr>
        </p:nvSpPr>
        <p:spPr>
          <a:xfrm>
            <a:off x="2590800" y="1066800"/>
            <a:ext cx="7772400" cy="5446713"/>
          </a:xfrm>
        </p:spPr>
        <p:txBody>
          <a:bodyPr/>
          <a:lstStyle/>
          <a:p>
            <a:pPr eaLnBrk="1" hangingPunct="1"/>
            <a:r>
              <a:rPr lang="ar-KW" b="1" smtClean="0">
                <a:solidFill>
                  <a:srgbClr val="FF0000"/>
                </a:solidFill>
              </a:rPr>
              <a:t>بطاقة الصوت – </a:t>
            </a:r>
            <a:r>
              <a:rPr lang="en-US" b="1" smtClean="0">
                <a:solidFill>
                  <a:srgbClr val="FF0000"/>
                </a:solidFill>
                <a:cs typeface="Arial" panose="020B0604020202020204" pitchFamily="34" charset="0"/>
              </a:rPr>
              <a:t>Sound Card </a:t>
            </a:r>
            <a:r>
              <a:rPr lang="ar-KW" b="1" smtClean="0">
                <a:solidFill>
                  <a:srgbClr val="FF0000"/>
                </a:solidFill>
              </a:rPr>
              <a:t>: </a:t>
            </a:r>
          </a:p>
          <a:p>
            <a:pPr eaLnBrk="1" hangingPunct="1">
              <a:buFontTx/>
              <a:buNone/>
            </a:pPr>
            <a:r>
              <a:rPr lang="ar-KW" b="1" smtClean="0"/>
              <a:t> </a:t>
            </a:r>
            <a:r>
              <a:rPr lang="ar-KW" smtClean="0"/>
              <a:t>تحتوي على الدوائر اللازمة لتسجيل ونسخ الصوت . وهي عبارة عن بطاقة اضافية ادخلت سابقا في اللوحة الام لبعض اجهزة الحاسب وهي موصولة عن طريق قابس  بجهاز خارجي مثل المكبرات والسماعات والمايكروفونات. </a:t>
            </a:r>
          </a:p>
          <a:p>
            <a:pPr eaLnBrk="1" hangingPunct="1"/>
            <a:r>
              <a:rPr lang="ar-KW" b="1" smtClean="0">
                <a:solidFill>
                  <a:srgbClr val="FF0000"/>
                </a:solidFill>
              </a:rPr>
              <a:t>بطاقة الفيديو – </a:t>
            </a:r>
            <a:r>
              <a:rPr lang="en-US" b="1" smtClean="0">
                <a:solidFill>
                  <a:srgbClr val="FF0000"/>
                </a:solidFill>
                <a:cs typeface="Arial" panose="020B0604020202020204" pitchFamily="34" charset="0"/>
              </a:rPr>
              <a:t>Video Card </a:t>
            </a:r>
            <a:r>
              <a:rPr lang="ar-KW" b="1" smtClean="0">
                <a:solidFill>
                  <a:srgbClr val="FF0000"/>
                </a:solidFill>
              </a:rPr>
              <a:t>: </a:t>
            </a:r>
          </a:p>
          <a:p>
            <a:pPr eaLnBrk="1" hangingPunct="1">
              <a:buFontTx/>
              <a:buNone/>
            </a:pPr>
            <a:r>
              <a:rPr lang="ar-KW" b="1" smtClean="0"/>
              <a:t> </a:t>
            </a:r>
            <a:r>
              <a:rPr lang="ar-KW" smtClean="0"/>
              <a:t>تقوم بترجمة المعلومات الرقمية للصورة الى</a:t>
            </a:r>
          </a:p>
          <a:p>
            <a:pPr eaLnBrk="1" hangingPunct="1">
              <a:buFontTx/>
              <a:buNone/>
            </a:pPr>
            <a:r>
              <a:rPr lang="ar-KW" smtClean="0"/>
              <a:t> اشارات تناظرية ضرورية لعرضها على الشاشة .</a:t>
            </a:r>
          </a:p>
          <a:p>
            <a:pPr eaLnBrk="1" hangingPunct="1"/>
            <a:endParaRPr lang="en-US" smtClean="0">
              <a:cs typeface="Arial" panose="020B0604020202020204" pitchFamily="34" charset="0"/>
            </a:endParaRPr>
          </a:p>
        </p:txBody>
      </p:sp>
      <p:sp>
        <p:nvSpPr>
          <p:cNvPr id="113667"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9822C01-7455-4D5C-B2BC-323A0703F46E}" type="slidenum">
              <a:rPr lang="ar-SA" sz="1200" smtClean="0">
                <a:latin typeface="Arial" panose="020B0604020202020204" pitchFamily="34" charset="0"/>
              </a:rPr>
              <a:pPr algn="l">
                <a:lnSpc>
                  <a:spcPct val="100000"/>
                </a:lnSpc>
                <a:spcBef>
                  <a:spcPct val="0"/>
                </a:spcBef>
                <a:buFontTx/>
                <a:buNone/>
              </a:pPr>
              <a:t>92</a:t>
            </a:fld>
            <a:endParaRPr lang="en-US" sz="1200" smtClean="0">
              <a:latin typeface="Arial" panose="020B0604020202020204" pitchFamily="34" charset="0"/>
            </a:endParaRPr>
          </a:p>
        </p:txBody>
      </p:sp>
      <p:pic>
        <p:nvPicPr>
          <p:cNvPr id="113668" name="Picture 4" descr="CRCTBRD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081088" y="3443287"/>
            <a:ext cx="2743200"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9" name="Text Box 5"/>
          <p:cNvSpPr txBox="1">
            <a:spLocks noChangeArrowheads="1"/>
          </p:cNvSpPr>
          <p:nvPr/>
        </p:nvSpPr>
        <p:spPr bwMode="auto">
          <a:xfrm>
            <a:off x="4619625" y="389840"/>
            <a:ext cx="662940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spcBef>
                <a:spcPct val="0"/>
              </a:spcBef>
              <a:buNone/>
            </a:pPr>
            <a:r>
              <a:rPr lang="en-US" sz="4000" b="1" dirty="0">
                <a:latin typeface="Sakkal Majalla" panose="02000000000000000000" pitchFamily="2" charset="-78"/>
                <a:ea typeface="+mj-ea"/>
                <a:cs typeface="Sakkal Majalla" panose="02000000000000000000" pitchFamily="2" charset="-78"/>
              </a:rPr>
              <a:t>  </a:t>
            </a:r>
            <a:r>
              <a:rPr lang="ar-SA" sz="4000" b="1" dirty="0">
                <a:latin typeface="Sakkal Majalla" panose="02000000000000000000" pitchFamily="2" charset="-78"/>
                <a:ea typeface="+mj-ea"/>
                <a:cs typeface="Sakkal Majalla" panose="02000000000000000000" pitchFamily="2" charset="-78"/>
              </a:rPr>
              <a:t>البطاقات </a:t>
            </a:r>
            <a:r>
              <a:rPr lang="en-US" sz="4000" b="1" dirty="0">
                <a:latin typeface="Sakkal Majalla" panose="02000000000000000000" pitchFamily="2" charset="-78"/>
                <a:ea typeface="+mj-ea"/>
                <a:cs typeface="Sakkal Majalla" panose="02000000000000000000" pitchFamily="2" charset="-78"/>
              </a:rPr>
              <a:t>Cards</a:t>
            </a:r>
          </a:p>
        </p:txBody>
      </p:sp>
      <p:sp>
        <p:nvSpPr>
          <p:cNvPr id="113670" name="AutoShape 6">
            <a:hlinkClick r:id="rId3" action="ppaction://hlinksldjump" highlightClick="1"/>
          </p:cNvPr>
          <p:cNvSpPr>
            <a:spLocks noChangeArrowheads="1"/>
          </p:cNvSpPr>
          <p:nvPr/>
        </p:nvSpPr>
        <p:spPr bwMode="auto">
          <a:xfrm>
            <a:off x="1905000" y="5638800"/>
            <a:ext cx="838200" cy="762000"/>
          </a:xfrm>
          <a:prstGeom prst="actionButtonReturn">
            <a:avLst/>
          </a:prstGeom>
          <a:gradFill rotWithShape="1">
            <a:gsLst>
              <a:gs pos="0">
                <a:srgbClr val="CCECFF"/>
              </a:gs>
              <a:gs pos="100000">
                <a:srgbClr val="1790CD"/>
              </a:gs>
            </a:gsLst>
            <a:path path="rect">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Tree>
    <p:extLst>
      <p:ext uri="{BB962C8B-B14F-4D97-AF65-F5344CB8AC3E}">
        <p14:creationId xmlns:p14="http://schemas.microsoft.com/office/powerpoint/2010/main" val="1245259802"/>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1" name="Rectangle 3"/>
          <p:cNvSpPr>
            <a:spLocks noGrp="1" noChangeArrowheads="1"/>
          </p:cNvSpPr>
          <p:nvPr>
            <p:ph type="title"/>
          </p:nvPr>
        </p:nvSpPr>
        <p:spPr>
          <a:xfrm>
            <a:off x="3086100" y="195263"/>
            <a:ext cx="8229600" cy="944562"/>
          </a:xfrm>
        </p:spPr>
        <p:txBody>
          <a:bodyPr rtlCol="0" anchor="b">
            <a:normAutofit/>
          </a:bodyPr>
          <a:lstStyle/>
          <a:p>
            <a:pPr fontAlgn="auto">
              <a:spcAft>
                <a:spcPts val="0"/>
              </a:spcAft>
              <a:defRPr/>
            </a:pPr>
            <a:r>
              <a:rPr lang="ar-SA" sz="4000" b="1" dirty="0">
                <a:latin typeface="Sakkal Majalla" panose="02000000000000000000" pitchFamily="2" charset="-78"/>
                <a:cs typeface="Sakkal Majalla" panose="02000000000000000000" pitchFamily="2" charset="-78"/>
              </a:rPr>
              <a:t>كرت الشبكة </a:t>
            </a:r>
            <a:endParaRPr lang="en-US" sz="4000" b="1" dirty="0">
              <a:latin typeface="Sakkal Majalla" panose="02000000000000000000" pitchFamily="2" charset="-78"/>
              <a:cs typeface="Sakkal Majalla" panose="02000000000000000000" pitchFamily="2" charset="-78"/>
            </a:endParaRPr>
          </a:p>
        </p:txBody>
      </p:sp>
      <p:sp>
        <p:nvSpPr>
          <p:cNvPr id="114691" name="Rectangle 2"/>
          <p:cNvSpPr>
            <a:spLocks noGrp="1" noChangeArrowheads="1"/>
          </p:cNvSpPr>
          <p:nvPr>
            <p:ph idx="1"/>
          </p:nvPr>
        </p:nvSpPr>
        <p:spPr/>
        <p:txBody>
          <a:bodyPr/>
          <a:lstStyle/>
          <a:p>
            <a:pPr eaLnBrk="1" hangingPunct="1"/>
            <a:r>
              <a:rPr lang="ar-SA" smtClean="0"/>
              <a:t>هي بطاقة توسع (</a:t>
            </a:r>
            <a:r>
              <a:rPr lang="en-US" smtClean="0">
                <a:cs typeface="Arial" panose="020B0604020202020204" pitchFamily="34" charset="0"/>
              </a:rPr>
              <a:t>NIC</a:t>
            </a:r>
            <a:r>
              <a:rPr lang="ar-SA" smtClean="0"/>
              <a:t>) تسمح للحاسب بالتوصيل ضمن الشبكة المكونة من مجموعة من الحواسيب وتعمل كوسيط بين الشبكة والحاسب الموجودة فيه.</a:t>
            </a:r>
          </a:p>
          <a:p>
            <a:pPr eaLnBrk="1" hangingPunct="1"/>
            <a:r>
              <a:rPr lang="ar-SA" u="sng" smtClean="0">
                <a:solidFill>
                  <a:srgbClr val="FF0000"/>
                </a:solidFill>
              </a:rPr>
              <a:t>عند اختيار بطاقة الشبكة يجب التركيز على أمرين:</a:t>
            </a:r>
          </a:p>
          <a:p>
            <a:pPr eaLnBrk="1" hangingPunct="1">
              <a:buFontTx/>
              <a:buNone/>
            </a:pPr>
            <a:r>
              <a:rPr lang="ar-SA" smtClean="0"/>
              <a:t>1- نوع التوصيلة المؤدية للشبكة</a:t>
            </a:r>
            <a:r>
              <a:rPr lang="ar-SA" smtClean="0">
                <a:solidFill>
                  <a:srgbClr val="006600"/>
                </a:solidFill>
              </a:rPr>
              <a:t>(سلك محوري-سلك مجدول-ليف ضوئي</a:t>
            </a:r>
            <a:r>
              <a:rPr lang="ar-SA" smtClean="0"/>
              <a:t>)</a:t>
            </a:r>
          </a:p>
          <a:p>
            <a:pPr eaLnBrk="1" hangingPunct="1">
              <a:buFontTx/>
              <a:buNone/>
            </a:pPr>
            <a:r>
              <a:rPr lang="ar-SA" smtClean="0"/>
              <a:t>2- نوع اللوحة الأم.</a:t>
            </a:r>
            <a:endParaRPr lang="en-US" smtClean="0">
              <a:cs typeface="Arial" panose="020B0604020202020204" pitchFamily="34" charset="0"/>
            </a:endParaRPr>
          </a:p>
        </p:txBody>
      </p:sp>
      <p:sp>
        <p:nvSpPr>
          <p:cNvPr id="11469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BAD172E1-DADC-49DA-AE35-8FA76EBCC5DF}" type="slidenum">
              <a:rPr lang="ar-SA" sz="1200" smtClean="0">
                <a:latin typeface="Arial" panose="020B0604020202020204" pitchFamily="34" charset="0"/>
              </a:rPr>
              <a:pPr algn="l">
                <a:lnSpc>
                  <a:spcPct val="100000"/>
                </a:lnSpc>
                <a:spcBef>
                  <a:spcPct val="0"/>
                </a:spcBef>
                <a:buFontTx/>
                <a:buNone/>
              </a:pPr>
              <a:t>93</a:t>
            </a:fld>
            <a:endParaRPr lang="en-US" sz="1200" smtClean="0">
              <a:latin typeface="Arial" panose="020B0604020202020204" pitchFamily="34" charset="0"/>
            </a:endParaRPr>
          </a:p>
        </p:txBody>
      </p:sp>
      <p:sp>
        <p:nvSpPr>
          <p:cNvPr id="114693" name="AutoShape 4">
            <a:hlinkClick r:id="rId2" action="ppaction://hlinksldjump" highlightClick="1"/>
          </p:cNvPr>
          <p:cNvSpPr>
            <a:spLocks noChangeArrowheads="1"/>
          </p:cNvSpPr>
          <p:nvPr/>
        </p:nvSpPr>
        <p:spPr bwMode="auto">
          <a:xfrm>
            <a:off x="1905000" y="5334000"/>
            <a:ext cx="762000" cy="762000"/>
          </a:xfrm>
          <a:prstGeom prst="actionButtonHome">
            <a:avLst/>
          </a:prstGeom>
          <a:solidFill>
            <a:srgbClr val="33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114694" name="Rectangle 5"/>
          <p:cNvSpPr>
            <a:spLocks noChangeArrowheads="1"/>
          </p:cNvSpPr>
          <p:nvPr/>
        </p:nvSpPr>
        <p:spPr bwMode="auto">
          <a:xfrm>
            <a:off x="1752600" y="6491288"/>
            <a:ext cx="4572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rtl="0" eaLnBrk="1" hangingPunct="1">
              <a:lnSpc>
                <a:spcPct val="100000"/>
              </a:lnSpc>
              <a:spcBef>
                <a:spcPct val="0"/>
              </a:spcBef>
              <a:buFontTx/>
              <a:buNone/>
            </a:pPr>
            <a:r>
              <a:rPr lang="fr-CA" sz="1800">
                <a:latin typeface="Brussels" pitchFamily="2" charset="0"/>
              </a:rPr>
              <a:t>Modified by Software Eng.Asmaa Tokaz</a:t>
            </a:r>
            <a:r>
              <a:rPr lang="fr-CA" sz="1800">
                <a:latin typeface="Tahoma" panose="020B0604030504040204" pitchFamily="34" charset="0"/>
              </a:rPr>
              <a:t> </a:t>
            </a:r>
            <a:endParaRPr lang="en-US" sz="1800">
              <a:latin typeface="Tahoma" panose="020B0604030504040204" pitchFamily="34" charset="0"/>
            </a:endParaRPr>
          </a:p>
        </p:txBody>
      </p:sp>
      <p:pic>
        <p:nvPicPr>
          <p:cNvPr id="114695" name="Picture 6" descr="net card"/>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66739"/>
          <a:stretch>
            <a:fillRect/>
          </a:stretch>
        </p:blipFill>
        <p:spPr bwMode="auto">
          <a:xfrm>
            <a:off x="4648200" y="4648200"/>
            <a:ext cx="19399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6" name="Picture 7" descr="net card"/>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5577" t="31509" r="10478" b="-1532"/>
          <a:stretch>
            <a:fillRect/>
          </a:stretch>
        </p:blipFill>
        <p:spPr bwMode="auto">
          <a:xfrm>
            <a:off x="1828800" y="2895600"/>
            <a:ext cx="12573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440422"/>
      </p:ext>
    </p:extLst>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921702" y="-30956"/>
            <a:ext cx="10515600" cy="1325563"/>
          </a:xfrm>
        </p:spPr>
        <p:txBody>
          <a:bodyPr rtlCol="0">
            <a:normAutofit/>
          </a:bodyPr>
          <a:lstStyle/>
          <a:p>
            <a:pPr eaLnBrk="1" fontAlgn="auto" hangingPunct="1">
              <a:spcAft>
                <a:spcPts val="0"/>
              </a:spcAft>
              <a:defRPr/>
            </a:pPr>
            <a:r>
              <a:rPr lang="ar-SA" sz="4000" b="1" dirty="0">
                <a:latin typeface="Sakkal Majalla" panose="02000000000000000000" pitchFamily="2" charset="-78"/>
                <a:cs typeface="Sakkal Majalla" panose="02000000000000000000" pitchFamily="2" charset="-78"/>
              </a:rPr>
              <a:t>تعريف</a:t>
            </a:r>
            <a:r>
              <a:rPr lang="ar-SA" sz="5400" b="1" dirty="0">
                <a:effectLst>
                  <a:outerShdw blurRad="38100" dist="38100" dir="2700000" algn="tl">
                    <a:srgbClr val="FFFFFF"/>
                  </a:outerShdw>
                </a:effectLst>
              </a:rPr>
              <a:t> </a:t>
            </a:r>
            <a:r>
              <a:rPr lang="ar-SA" sz="4000" b="1" dirty="0">
                <a:latin typeface="Sakkal Majalla" panose="02000000000000000000" pitchFamily="2" charset="-78"/>
                <a:cs typeface="Sakkal Majalla" panose="02000000000000000000" pitchFamily="2" charset="-78"/>
              </a:rPr>
              <a:t>الشبكة</a:t>
            </a:r>
            <a:r>
              <a:rPr lang="ar-SA" sz="5400" b="1" dirty="0">
                <a:effectLst>
                  <a:outerShdw blurRad="38100" dist="38100" dir="2700000" algn="tl">
                    <a:srgbClr val="FFFFFF"/>
                  </a:outerShdw>
                </a:effectLst>
              </a:rPr>
              <a:t> </a:t>
            </a:r>
            <a:endParaRPr lang="en-US" sz="5400" b="1" dirty="0">
              <a:effectLst>
                <a:outerShdw blurRad="38100" dist="38100" dir="2700000" algn="tl">
                  <a:srgbClr val="FFFFFF"/>
                </a:outerShdw>
              </a:effectLst>
            </a:endParaRPr>
          </a:p>
        </p:txBody>
      </p:sp>
      <p:sp>
        <p:nvSpPr>
          <p:cNvPr id="115715" name="Rectangle 3"/>
          <p:cNvSpPr>
            <a:spLocks noGrp="1" noChangeArrowheads="1"/>
          </p:cNvSpPr>
          <p:nvPr>
            <p:ph idx="1"/>
          </p:nvPr>
        </p:nvSpPr>
        <p:spPr>
          <a:xfrm>
            <a:off x="3011488" y="1981200"/>
            <a:ext cx="6818312" cy="3200400"/>
          </a:xfrm>
        </p:spPr>
        <p:txBody>
          <a:bodyPr/>
          <a:lstStyle/>
          <a:p>
            <a:pPr eaLnBrk="1" hangingPunct="1"/>
            <a:r>
              <a:rPr lang="ar-SA" smtClean="0"/>
              <a:t>هي مجموعة من أجهزة الكمبيوتر والأجهزة المحيطية التي تتصل ببعضها وتتيح للمستخدمين أن يتشاركوا الموارد والأجهزة المتصلة بالشبكة مثل الطابعة والمودم ومحرك القرص المدمج.</a:t>
            </a:r>
            <a:endParaRPr lang="en-US" smtClean="0">
              <a:cs typeface="Arial" panose="020B0604020202020204" pitchFamily="34" charset="0"/>
            </a:endParaRPr>
          </a:p>
        </p:txBody>
      </p:sp>
      <p:sp>
        <p:nvSpPr>
          <p:cNvPr id="11571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5B8AE85D-918A-4172-8F79-38752CF3DE30}" type="slidenum">
              <a:rPr lang="ar-SA" sz="1200" smtClean="0">
                <a:latin typeface="Arial" panose="020B0604020202020204" pitchFamily="34" charset="0"/>
              </a:rPr>
              <a:pPr algn="l">
                <a:lnSpc>
                  <a:spcPct val="100000"/>
                </a:lnSpc>
                <a:spcBef>
                  <a:spcPct val="0"/>
                </a:spcBef>
                <a:buFontTx/>
                <a:buNone/>
              </a:pPr>
              <a:t>94</a:t>
            </a:fld>
            <a:endParaRPr lang="en-US" sz="1200" smtClean="0">
              <a:latin typeface="Arial" panose="020B0604020202020204" pitchFamily="34" charset="0"/>
            </a:endParaRPr>
          </a:p>
        </p:txBody>
      </p:sp>
      <p:sp>
        <p:nvSpPr>
          <p:cNvPr id="115717" name="AutoShape 4">
            <a:hlinkClick r:id="rId2" action="ppaction://hlinksldjump" highlightClick="1"/>
          </p:cNvPr>
          <p:cNvSpPr>
            <a:spLocks noChangeArrowheads="1"/>
          </p:cNvSpPr>
          <p:nvPr/>
        </p:nvSpPr>
        <p:spPr bwMode="auto">
          <a:xfrm>
            <a:off x="1905000" y="5334000"/>
            <a:ext cx="762000" cy="762000"/>
          </a:xfrm>
          <a:prstGeom prst="actionButtonHome">
            <a:avLst/>
          </a:prstGeom>
          <a:solidFill>
            <a:srgbClr val="33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115718" name="Rectangle 5"/>
          <p:cNvSpPr>
            <a:spLocks noChangeArrowheads="1"/>
          </p:cNvSpPr>
          <p:nvPr/>
        </p:nvSpPr>
        <p:spPr bwMode="auto">
          <a:xfrm>
            <a:off x="1752600" y="6491288"/>
            <a:ext cx="4572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rtl="0" eaLnBrk="1" hangingPunct="1">
              <a:lnSpc>
                <a:spcPct val="100000"/>
              </a:lnSpc>
              <a:spcBef>
                <a:spcPct val="0"/>
              </a:spcBef>
              <a:buFontTx/>
              <a:buNone/>
            </a:pPr>
            <a:r>
              <a:rPr lang="fr-CA" sz="1800">
                <a:latin typeface="Brussels" pitchFamily="2" charset="0"/>
              </a:rPr>
              <a:t>Modified by Software Eng.Asmaa Tokaz</a:t>
            </a:r>
            <a:r>
              <a:rPr lang="fr-CA" sz="1800">
                <a:latin typeface="Tahoma" panose="020B0604030504040204" pitchFamily="34" charset="0"/>
              </a:rPr>
              <a:t> </a:t>
            </a:r>
            <a:endParaRPr lang="en-US" sz="1800">
              <a:latin typeface="Tahoma" panose="020B0604030504040204" pitchFamily="34" charset="0"/>
            </a:endParaRPr>
          </a:p>
        </p:txBody>
      </p:sp>
      <p:pic>
        <p:nvPicPr>
          <p:cNvPr id="115719" name="Picture 6" descr="network"/>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4327525"/>
            <a:ext cx="434340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20" name="Picture 7" descr="mesh images"/>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98697" y="3610928"/>
            <a:ext cx="12795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solidFill>
                  <a:srgbClr val="000000"/>
                </a:solidFill>
                <a:miter lim="800000"/>
                <a:headEnd/>
                <a:tailEnd/>
              </a14:hiddenLine>
            </a:ext>
          </a:extLst>
        </p:spPr>
      </p:pic>
      <p:pic>
        <p:nvPicPr>
          <p:cNvPr id="115721" name="Picture 8" descr="star imag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219200"/>
            <a:ext cx="1379538" cy="143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solidFill>
                  <a:srgbClr val="000000"/>
                </a:solidFill>
                <a:miter lim="800000"/>
                <a:headEnd/>
                <a:tailEnd/>
              </a14:hiddenLine>
            </a:ext>
          </a:extLst>
        </p:spPr>
      </p:pic>
      <p:pic>
        <p:nvPicPr>
          <p:cNvPr id="115722" name="Picture 9" descr="ring2 imag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39200" y="5181600"/>
            <a:ext cx="1587500" cy="1373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5723" name="Picture 10" descr="bus 2imag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3962400"/>
            <a:ext cx="1766888"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solidFill>
                  <a:srgbClr val="000000"/>
                </a:solidFill>
                <a:miter lim="800000"/>
                <a:headEnd/>
                <a:tailEnd/>
              </a14:hiddenLine>
            </a:ext>
          </a:extLst>
        </p:spPr>
      </p:pic>
    </p:spTree>
    <p:extLst>
      <p:ext uri="{BB962C8B-B14F-4D97-AF65-F5344CB8AC3E}">
        <p14:creationId xmlns:p14="http://schemas.microsoft.com/office/powerpoint/2010/main" val="3214775919"/>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3925888" y="229394"/>
            <a:ext cx="7391400" cy="1143000"/>
          </a:xfrm>
        </p:spPr>
        <p:txBody>
          <a:bodyPr>
            <a:noAutofit/>
          </a:bodyPr>
          <a:lstStyle/>
          <a:p>
            <a:r>
              <a:rPr lang="ar-SA" sz="4000" b="1" dirty="0">
                <a:latin typeface="Sakkal Majalla" panose="02000000000000000000" pitchFamily="2" charset="-78"/>
                <a:cs typeface="Sakkal Majalla" panose="02000000000000000000" pitchFamily="2" charset="-78"/>
              </a:rPr>
              <a:t>أنواع</a:t>
            </a:r>
            <a:r>
              <a:rPr lang="en-US" sz="4000" b="1" dirty="0">
                <a:latin typeface="Sakkal Majalla" panose="02000000000000000000" pitchFamily="2" charset="-78"/>
                <a:cs typeface="Sakkal Majalla" panose="02000000000000000000" pitchFamily="2" charset="-78"/>
              </a:rPr>
              <a:t> </a:t>
            </a:r>
            <a:r>
              <a:rPr lang="ar-SA" sz="4000" b="1" dirty="0">
                <a:latin typeface="Sakkal Majalla" panose="02000000000000000000" pitchFamily="2" charset="-78"/>
                <a:cs typeface="Sakkal Majalla" panose="02000000000000000000" pitchFamily="2" charset="-78"/>
              </a:rPr>
              <a:t> الشبكات بناء على التوزيع الجغرافي</a:t>
            </a:r>
            <a:br>
              <a:rPr lang="ar-SA" sz="4000" b="1" dirty="0">
                <a:latin typeface="Sakkal Majalla" panose="02000000000000000000" pitchFamily="2" charset="-78"/>
                <a:cs typeface="Sakkal Majalla" panose="02000000000000000000" pitchFamily="2" charset="-78"/>
              </a:rPr>
            </a:br>
            <a:endParaRPr lang="en-US" sz="4000" b="1" dirty="0">
              <a:latin typeface="Sakkal Majalla" panose="02000000000000000000" pitchFamily="2" charset="-78"/>
              <a:cs typeface="Sakkal Majalla" panose="02000000000000000000" pitchFamily="2" charset="-78"/>
            </a:endParaRPr>
          </a:p>
        </p:txBody>
      </p:sp>
      <p:sp>
        <p:nvSpPr>
          <p:cNvPr id="116739" name="Rectangle 3"/>
          <p:cNvSpPr>
            <a:spLocks noGrp="1" noChangeArrowheads="1"/>
          </p:cNvSpPr>
          <p:nvPr>
            <p:ph idx="1"/>
          </p:nvPr>
        </p:nvSpPr>
        <p:spPr>
          <a:xfrm>
            <a:off x="3048000" y="1372394"/>
            <a:ext cx="8269288" cy="5029200"/>
          </a:xfrm>
        </p:spPr>
        <p:txBody>
          <a:bodyPr>
            <a:normAutofit/>
          </a:bodyPr>
          <a:lstStyle/>
          <a:p>
            <a:pPr eaLnBrk="1" hangingPunct="1">
              <a:buFontTx/>
              <a:buNone/>
            </a:pPr>
            <a:r>
              <a:rPr lang="ar-SA" sz="4400" dirty="0" smtClean="0"/>
              <a:t>الشبكة المحلية   (</a:t>
            </a:r>
            <a:r>
              <a:rPr lang="en-US" sz="4400" dirty="0" smtClean="0">
                <a:cs typeface="Arial" panose="020B0604020202020204" pitchFamily="34" charset="0"/>
              </a:rPr>
              <a:t>LAN</a:t>
            </a:r>
            <a:r>
              <a:rPr lang="ar-SA" sz="4400" dirty="0" smtClean="0"/>
              <a:t>)</a:t>
            </a:r>
          </a:p>
          <a:p>
            <a:pPr eaLnBrk="1" hangingPunct="1">
              <a:buFontTx/>
              <a:buNone/>
            </a:pPr>
            <a:r>
              <a:rPr lang="ar-SA" sz="4400" dirty="0" smtClean="0"/>
              <a:t>شبكة المدينة</a:t>
            </a:r>
            <a:r>
              <a:rPr lang="en-US" sz="4400" dirty="0" smtClean="0">
                <a:cs typeface="Arial" panose="020B0604020202020204" pitchFamily="34" charset="0"/>
              </a:rPr>
              <a:t> </a:t>
            </a:r>
            <a:r>
              <a:rPr lang="ar-SA" sz="4400" dirty="0" smtClean="0"/>
              <a:t>   (</a:t>
            </a:r>
            <a:r>
              <a:rPr lang="en-US" sz="4400" dirty="0" smtClean="0">
                <a:cs typeface="Arial" panose="020B0604020202020204" pitchFamily="34" charset="0"/>
              </a:rPr>
              <a:t>MAN</a:t>
            </a:r>
            <a:r>
              <a:rPr lang="ar-SA" sz="4400" dirty="0" smtClean="0"/>
              <a:t>)</a:t>
            </a:r>
          </a:p>
          <a:p>
            <a:pPr eaLnBrk="1" hangingPunct="1">
              <a:buFontTx/>
              <a:buNone/>
            </a:pPr>
            <a:r>
              <a:rPr lang="ar-SA" sz="4400" dirty="0" smtClean="0"/>
              <a:t>الشبكة الواسعة (</a:t>
            </a:r>
            <a:r>
              <a:rPr lang="en-US" sz="4400" dirty="0" smtClean="0">
                <a:cs typeface="Arial" panose="020B0604020202020204" pitchFamily="34" charset="0"/>
              </a:rPr>
              <a:t>WAN</a:t>
            </a:r>
            <a:r>
              <a:rPr lang="ar-SA" sz="4400" dirty="0" smtClean="0"/>
              <a:t>)</a:t>
            </a:r>
            <a:r>
              <a:rPr lang="en-US" sz="4400" dirty="0" smtClean="0">
                <a:cs typeface="Arial" panose="020B0604020202020204" pitchFamily="34" charset="0"/>
              </a:rPr>
              <a:t> </a:t>
            </a:r>
          </a:p>
          <a:p>
            <a:pPr eaLnBrk="1" hangingPunct="1">
              <a:buFontTx/>
              <a:buNone/>
            </a:pPr>
            <a:r>
              <a:rPr lang="ar-SA" sz="4400" dirty="0" smtClean="0"/>
              <a:t>مثال :- شبكة الانترنت</a:t>
            </a:r>
            <a:endParaRPr lang="en-US" sz="4400" dirty="0" smtClean="0">
              <a:cs typeface="Arial" panose="020B0604020202020204" pitchFamily="34" charset="0"/>
            </a:endParaRPr>
          </a:p>
        </p:txBody>
      </p:sp>
      <p:sp>
        <p:nvSpPr>
          <p:cNvPr id="11674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E543F071-0351-4D6D-8238-8B92B09749DD}" type="slidenum">
              <a:rPr lang="ar-SA" sz="1200" smtClean="0">
                <a:latin typeface="Arial" panose="020B0604020202020204" pitchFamily="34" charset="0"/>
              </a:rPr>
              <a:pPr algn="l">
                <a:lnSpc>
                  <a:spcPct val="100000"/>
                </a:lnSpc>
                <a:spcBef>
                  <a:spcPct val="0"/>
                </a:spcBef>
                <a:buFontTx/>
                <a:buNone/>
              </a:pPr>
              <a:t>95</a:t>
            </a:fld>
            <a:endParaRPr lang="en-US" sz="1200" smtClean="0">
              <a:latin typeface="Arial" panose="020B0604020202020204" pitchFamily="34" charset="0"/>
            </a:endParaRPr>
          </a:p>
        </p:txBody>
      </p:sp>
    </p:spTree>
    <p:extLst>
      <p:ext uri="{BB962C8B-B14F-4D97-AF65-F5344CB8AC3E}">
        <p14:creationId xmlns:p14="http://schemas.microsoft.com/office/powerpoint/2010/main" val="1559164431"/>
      </p:ext>
    </p:extLst>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2085975" y="0"/>
            <a:ext cx="8963025" cy="1371600"/>
          </a:xfrm>
        </p:spPr>
        <p:txBody>
          <a:bodyPr>
            <a:normAutofit/>
          </a:bodyPr>
          <a:lstStyle/>
          <a:p>
            <a:pPr eaLnBrk="1" hangingPunct="1">
              <a:spcBef>
                <a:spcPts val="600"/>
              </a:spcBef>
              <a:spcAft>
                <a:spcPts val="1200"/>
              </a:spcAft>
            </a:pPr>
            <a:r>
              <a:rPr lang="ar-SA" sz="4000" b="1" dirty="0">
                <a:latin typeface="Sakkal Majalla" panose="02000000000000000000" pitchFamily="2" charset="-78"/>
                <a:cs typeface="Sakkal Majalla" panose="02000000000000000000" pitchFamily="2" charset="-78"/>
              </a:rPr>
              <a:t>أنواع</a:t>
            </a:r>
            <a:r>
              <a:rPr lang="ar-JO" sz="4000" b="1" dirty="0">
                <a:latin typeface="Sakkal Majalla" panose="02000000000000000000" pitchFamily="2" charset="-78"/>
                <a:cs typeface="Sakkal Majalla" panose="02000000000000000000" pitchFamily="2" charset="-78"/>
              </a:rPr>
              <a:t> الشبكات بناءً على المعالجة الإلكترونية :</a:t>
            </a:r>
          </a:p>
        </p:txBody>
      </p:sp>
      <p:sp>
        <p:nvSpPr>
          <p:cNvPr id="101380" name="Rectangle 3"/>
          <p:cNvSpPr>
            <a:spLocks noGrp="1" noChangeArrowheads="1"/>
          </p:cNvSpPr>
          <p:nvPr>
            <p:ph idx="1"/>
          </p:nvPr>
        </p:nvSpPr>
        <p:spPr>
          <a:xfrm>
            <a:off x="1981200" y="1447800"/>
            <a:ext cx="8362950" cy="2182813"/>
          </a:xfrm>
        </p:spPr>
        <p:txBody>
          <a:bodyPr rtlCol="0">
            <a:normAutofit fontScale="85000" lnSpcReduction="20000"/>
          </a:bodyPr>
          <a:lstStyle/>
          <a:p>
            <a:pPr algn="just" eaLnBrk="1" fontAlgn="auto" hangingPunct="1">
              <a:spcAft>
                <a:spcPts val="0"/>
              </a:spcAft>
              <a:defRPr/>
            </a:pPr>
            <a:r>
              <a:rPr lang="ar-JO" smtClean="0"/>
              <a:t>المعالجة المركزية : </a:t>
            </a:r>
            <a:r>
              <a:rPr lang="ar-SA" smtClean="0"/>
              <a:t>جهاز مركزي تتصل به عدد من الطرفيات.</a:t>
            </a:r>
          </a:p>
          <a:p>
            <a:pPr algn="just" eaLnBrk="1" fontAlgn="auto" hangingPunct="1">
              <a:spcAft>
                <a:spcPts val="0"/>
              </a:spcAft>
              <a:defRPr/>
            </a:pPr>
            <a:r>
              <a:rPr lang="ar-SA" smtClean="0"/>
              <a:t>الطرفية : شاشة + ماوس + لوحة مفاتيح فقط.</a:t>
            </a:r>
          </a:p>
          <a:p>
            <a:pPr algn="just" eaLnBrk="1" fontAlgn="auto" hangingPunct="1">
              <a:spcAft>
                <a:spcPts val="0"/>
              </a:spcAft>
              <a:defRPr/>
            </a:pPr>
            <a:endParaRPr lang="ar-SA" smtClean="0"/>
          </a:p>
          <a:p>
            <a:pPr algn="just" eaLnBrk="1" fontAlgn="auto" hangingPunct="1">
              <a:spcAft>
                <a:spcPts val="0"/>
              </a:spcAft>
              <a:buFontTx/>
              <a:buNone/>
              <a:defRPr/>
            </a:pPr>
            <a:endParaRPr lang="en-US" smtClean="0"/>
          </a:p>
          <a:p>
            <a:pPr algn="just" eaLnBrk="1" fontAlgn="auto" hangingPunct="1">
              <a:spcAft>
                <a:spcPts val="0"/>
              </a:spcAft>
              <a:defRPr/>
            </a:pPr>
            <a:r>
              <a:rPr lang="ar-JO" smtClean="0"/>
              <a:t>المعالجة الموزعة</a:t>
            </a:r>
            <a:r>
              <a:rPr lang="ar-SA" smtClean="0"/>
              <a:t> : يكون كل جهاز مستقل بذاته ولكنها تتصل مع بعضها مكونة الشبكة</a:t>
            </a:r>
            <a:endParaRPr lang="en-US" smtClean="0"/>
          </a:p>
        </p:txBody>
      </p:sp>
      <p:sp>
        <p:nvSpPr>
          <p:cNvPr id="11776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B5B0F3E-B639-428B-912F-F06B4C37D5B8}" type="slidenum">
              <a:rPr lang="ar-SA" sz="1200" smtClean="0">
                <a:latin typeface="Arial" panose="020B0604020202020204" pitchFamily="34" charset="0"/>
              </a:rPr>
              <a:pPr algn="l">
                <a:lnSpc>
                  <a:spcPct val="100000"/>
                </a:lnSpc>
                <a:spcBef>
                  <a:spcPct val="0"/>
                </a:spcBef>
                <a:buFontTx/>
                <a:buNone/>
              </a:pPr>
              <a:t>96</a:t>
            </a:fld>
            <a:endParaRPr lang="en-US" sz="1200" smtClean="0">
              <a:latin typeface="Arial" panose="020B0604020202020204" pitchFamily="34" charset="0"/>
            </a:endParaRPr>
          </a:p>
        </p:txBody>
      </p:sp>
      <p:pic>
        <p:nvPicPr>
          <p:cNvPr id="117765" name="Picture 4" descr="bus 2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4953000"/>
            <a:ext cx="1766888"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solidFill>
                  <a:srgbClr val="000000"/>
                </a:solidFill>
                <a:miter lim="800000"/>
                <a:headEnd/>
                <a:tailEnd/>
              </a14:hiddenLine>
            </a:ext>
          </a:extLst>
        </p:spPr>
      </p:pic>
      <p:pic>
        <p:nvPicPr>
          <p:cNvPr id="11776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2514600"/>
            <a:ext cx="2362200"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3969135"/>
      </p:ext>
    </p:extLst>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838200" y="158750"/>
            <a:ext cx="10515600" cy="1325563"/>
          </a:xfrm>
        </p:spPr>
        <p:txBody>
          <a:bodyPr>
            <a:normAutofit/>
          </a:bodyPr>
          <a:lstStyle/>
          <a:p>
            <a:pPr eaLnBrk="1" hangingPunct="1">
              <a:spcBef>
                <a:spcPts val="600"/>
              </a:spcBef>
              <a:spcAft>
                <a:spcPts val="1200"/>
              </a:spcAft>
            </a:pPr>
            <a:r>
              <a:rPr lang="ar-SA" sz="4000" b="1" dirty="0" err="1">
                <a:latin typeface="Sakkal Majalla" panose="02000000000000000000" pitchFamily="2" charset="-78"/>
                <a:cs typeface="Sakkal Majalla" panose="02000000000000000000" pitchFamily="2" charset="-78"/>
              </a:rPr>
              <a:t>الإتصال</a:t>
            </a:r>
            <a:r>
              <a:rPr lang="ar-SA" sz="4000" b="1" dirty="0">
                <a:latin typeface="Sakkal Majalla" panose="02000000000000000000" pitchFamily="2" charset="-78"/>
                <a:cs typeface="Sakkal Majalla" panose="02000000000000000000" pitchFamily="2" charset="-78"/>
              </a:rPr>
              <a:t> بالإنترنت باستخدام الهاتف النقال :</a:t>
            </a:r>
          </a:p>
        </p:txBody>
      </p:sp>
      <p:sp>
        <p:nvSpPr>
          <p:cNvPr id="118787" name="Rectangle 3"/>
          <p:cNvSpPr>
            <a:spLocks noGrp="1" noChangeArrowheads="1"/>
          </p:cNvSpPr>
          <p:nvPr>
            <p:ph idx="1"/>
          </p:nvPr>
        </p:nvSpPr>
        <p:spPr>
          <a:xfrm>
            <a:off x="1981200" y="1484313"/>
            <a:ext cx="8229600" cy="4114800"/>
          </a:xfrm>
        </p:spPr>
        <p:txBody>
          <a:bodyPr/>
          <a:lstStyle/>
          <a:p>
            <a:pPr marL="95250" indent="-11113" eaLnBrk="1" hangingPunct="1">
              <a:buFont typeface="Arial" panose="020B0604020202020204" pitchFamily="34" charset="0"/>
              <a:buNone/>
            </a:pPr>
            <a:r>
              <a:rPr lang="ar-SA" sz="2400" b="1" smtClean="0"/>
              <a:t>يمكنك استخدام هاتفك النقال للإتصال بالإنترنت من أي مكان دون أن يكون هناك قيود أو حواجز تمنعك من تصفح الإنترنت أو قراءة بريدك الإلكتروني عندما تكون خارج المكتب أو خارج المنزل أو مسافر. حتى تتمكن من توصيل كمبيوترك المحمول أو المساعد الرقمي مع الإنترنت بواسطة هاتفك النقال يتوجب توفر الشروط التالية :</a:t>
            </a:r>
            <a:endParaRPr lang="en-US" sz="2400" b="1" smtClean="0">
              <a:cs typeface="Arial" panose="020B0604020202020204" pitchFamily="34" charset="0"/>
            </a:endParaRPr>
          </a:p>
          <a:p>
            <a:pPr marL="95250" indent="-11113" eaLnBrk="1" hangingPunct="1">
              <a:buFont typeface="Wingdings" panose="05000000000000000000" pitchFamily="2" charset="2"/>
              <a:buAutoNum type="arabicPeriod"/>
            </a:pPr>
            <a:r>
              <a:rPr lang="ar-SA" sz="2400" b="1" smtClean="0"/>
              <a:t>أن يكون لديك هاتف نقال مزود بمنفذ لتوصيل البيانات </a:t>
            </a:r>
            <a:r>
              <a:rPr lang="en-US" sz="2400" b="1" smtClean="0">
                <a:cs typeface="Arial" panose="020B0604020202020204" pitchFamily="34" charset="0"/>
              </a:rPr>
              <a:t>(Data Port)</a:t>
            </a:r>
            <a:r>
              <a:rPr lang="ar-SA" sz="2400" b="1" smtClean="0"/>
              <a:t>.</a:t>
            </a:r>
            <a:endParaRPr lang="en-US" sz="2400" b="1" smtClean="0">
              <a:cs typeface="Arial" panose="020B0604020202020204" pitchFamily="34" charset="0"/>
            </a:endParaRPr>
          </a:p>
          <a:p>
            <a:pPr marL="95250" indent="-11113" eaLnBrk="1" hangingPunct="1">
              <a:buFont typeface="Wingdings" panose="05000000000000000000" pitchFamily="2" charset="2"/>
              <a:buAutoNum type="arabicPeriod"/>
            </a:pPr>
            <a:r>
              <a:rPr lang="ar-SA" sz="2400" b="1" smtClean="0"/>
              <a:t>مقدم خدمة </a:t>
            </a:r>
            <a:r>
              <a:rPr lang="en-US" sz="2400" b="1" smtClean="0">
                <a:cs typeface="Arial" panose="020B0604020202020204" pitchFamily="34" charset="0"/>
              </a:rPr>
              <a:t>(ISP)</a:t>
            </a:r>
            <a:r>
              <a:rPr lang="ar-SA" sz="2400" b="1" smtClean="0"/>
              <a:t> يقدم خدمة الإتصال بالإنترنت بواسطة الهواتف النقاله.</a:t>
            </a:r>
            <a:endParaRPr lang="en-US" sz="2400" b="1" smtClean="0">
              <a:cs typeface="Arial" panose="020B0604020202020204" pitchFamily="34" charset="0"/>
            </a:endParaRPr>
          </a:p>
          <a:p>
            <a:pPr marL="95250" indent="-11113" eaLnBrk="1" hangingPunct="1">
              <a:buFont typeface="Wingdings" panose="05000000000000000000" pitchFamily="2" charset="2"/>
              <a:buAutoNum type="arabicPeriod"/>
            </a:pPr>
            <a:r>
              <a:rPr lang="ar-SA" sz="2400" b="1" smtClean="0"/>
              <a:t>كابل بيانات خاص لتوصيل الهاتف النقال بالمساعد الرقمي أو بالمحمول.</a:t>
            </a:r>
            <a:endParaRPr lang="en-US" sz="2400" b="1" smtClean="0">
              <a:cs typeface="Arial" panose="020B0604020202020204" pitchFamily="34" charset="0"/>
            </a:endParaRPr>
          </a:p>
          <a:p>
            <a:pPr marL="95250" indent="-11113" eaLnBrk="1" hangingPunct="1">
              <a:buFont typeface="Wingdings" panose="05000000000000000000" pitchFamily="2" charset="2"/>
              <a:buAutoNum type="arabicPeriod"/>
            </a:pPr>
            <a:r>
              <a:rPr lang="ar-SA" sz="2400" b="1" smtClean="0"/>
              <a:t>إنشاء طلب إتصال هاتفي لفتح الخط وبدء الإتصال بالإنترنت.</a:t>
            </a:r>
            <a:endParaRPr lang="en-US" sz="2400" b="1" smtClean="0">
              <a:cs typeface="Arial" panose="020B0604020202020204" pitchFamily="34" charset="0"/>
            </a:endParaRPr>
          </a:p>
          <a:p>
            <a:pPr marL="95250" indent="-11113" eaLnBrk="1" hangingPunct="1">
              <a:buFont typeface="Arial" panose="020B0604020202020204" pitchFamily="34" charset="0"/>
              <a:buNone/>
            </a:pPr>
            <a:endParaRPr lang="en-US" sz="2400" b="1" noProof="1" smtClean="0">
              <a:cs typeface="Arial" panose="020B0604020202020204" pitchFamily="34" charset="0"/>
            </a:endParaRPr>
          </a:p>
        </p:txBody>
      </p:sp>
      <p:sp>
        <p:nvSpPr>
          <p:cNvPr id="11878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2DB4F62-583F-4E66-AE7C-9071F0722B9D}" type="slidenum">
              <a:rPr lang="ar-SA" sz="1200" smtClean="0">
                <a:latin typeface="Arial" panose="020B0604020202020204" pitchFamily="34" charset="0"/>
              </a:rPr>
              <a:pPr algn="l">
                <a:lnSpc>
                  <a:spcPct val="100000"/>
                </a:lnSpc>
                <a:spcBef>
                  <a:spcPct val="0"/>
                </a:spcBef>
                <a:buFontTx/>
                <a:buNone/>
              </a:pPr>
              <a:t>97</a:t>
            </a:fld>
            <a:endParaRPr lang="en-US" sz="1200" smtClean="0">
              <a:latin typeface="Arial" panose="020B0604020202020204" pitchFamily="34" charset="0"/>
            </a:endParaRPr>
          </a:p>
        </p:txBody>
      </p:sp>
      <p:pic>
        <p:nvPicPr>
          <p:cNvPr id="11878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0" y="4941888"/>
            <a:ext cx="21717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534706"/>
      </p:ext>
    </p:extLst>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2638425" y="231775"/>
            <a:ext cx="8229600" cy="850900"/>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اختيار الجهاز المناسب </a:t>
            </a:r>
            <a:endParaRPr lang="en-US" sz="4000" b="1" dirty="0">
              <a:latin typeface="Sakkal Majalla" panose="02000000000000000000" pitchFamily="2" charset="-78"/>
              <a:cs typeface="Sakkal Majalla" panose="02000000000000000000" pitchFamily="2" charset="-78"/>
            </a:endParaRPr>
          </a:p>
        </p:txBody>
      </p:sp>
      <p:sp>
        <p:nvSpPr>
          <p:cNvPr id="168963" name="Rectangle 3"/>
          <p:cNvSpPr>
            <a:spLocks noGrp="1" noChangeArrowheads="1"/>
          </p:cNvSpPr>
          <p:nvPr>
            <p:ph idx="1"/>
          </p:nvPr>
        </p:nvSpPr>
        <p:spPr>
          <a:xfrm>
            <a:off x="1981200" y="1196975"/>
            <a:ext cx="8229600" cy="5256213"/>
          </a:xfrm>
        </p:spPr>
        <p:txBody>
          <a:bodyPr/>
          <a:lstStyle/>
          <a:p>
            <a:pPr eaLnBrk="1" hangingPunct="1"/>
            <a:r>
              <a:rPr lang="ar-SA" smtClean="0"/>
              <a:t> يتم اختيار جهاز الحاسب بعد تحديد المهمة التي سوف يستخدم من أجلها.</a:t>
            </a:r>
            <a:endParaRPr lang="en-US" smtClean="0">
              <a:cs typeface="Arial" panose="020B0604020202020204" pitchFamily="34" charset="0"/>
            </a:endParaRPr>
          </a:p>
          <a:p>
            <a:pPr eaLnBrk="1" hangingPunct="1"/>
            <a:r>
              <a:rPr lang="ar-SA" smtClean="0"/>
              <a:t>حيث يجب أن يتوافق الجهاز مع استخدامه ويناسب احتياجات المستخدم.  (أمثلة)</a:t>
            </a:r>
          </a:p>
          <a:p>
            <a:pPr eaLnBrk="1" hangingPunct="1"/>
            <a:r>
              <a:rPr lang="ar-SA" smtClean="0"/>
              <a:t>كذلك إذا كان المستخدم يعاني من مشاكل صحية معينة يجب أن يتناسب الجهاز معه ويشتري المعدات المناسبة لحالته الصحية.    (امثلة)</a:t>
            </a:r>
          </a:p>
          <a:p>
            <a:pPr eaLnBrk="1" hangingPunct="1">
              <a:buFontTx/>
              <a:buNone/>
            </a:pPr>
            <a:endParaRPr lang="en-US" smtClean="0">
              <a:cs typeface="Arial" panose="020B0604020202020204" pitchFamily="34" charset="0"/>
            </a:endParaRPr>
          </a:p>
        </p:txBody>
      </p:sp>
      <p:sp>
        <p:nvSpPr>
          <p:cNvPr id="11981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052F5E56-A072-4A27-AA1A-034D9712F2D3}" type="slidenum">
              <a:rPr lang="ar-SA" sz="1200" smtClean="0">
                <a:latin typeface="Arial" panose="020B0604020202020204" pitchFamily="34" charset="0"/>
              </a:rPr>
              <a:pPr algn="l">
                <a:lnSpc>
                  <a:spcPct val="100000"/>
                </a:lnSpc>
                <a:spcBef>
                  <a:spcPct val="0"/>
                </a:spcBef>
                <a:buFontTx/>
                <a:buNone/>
              </a:pPr>
              <a:t>98</a:t>
            </a:fld>
            <a:endParaRPr lang="en-US" sz="1200" smtClean="0">
              <a:latin typeface="Arial" panose="020B0604020202020204" pitchFamily="34" charset="0"/>
            </a:endParaRPr>
          </a:p>
        </p:txBody>
      </p:sp>
    </p:spTree>
    <p:extLst>
      <p:ext uri="{BB962C8B-B14F-4D97-AF65-F5344CB8AC3E}">
        <p14:creationId xmlns:p14="http://schemas.microsoft.com/office/powerpoint/2010/main" val="18027180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8963">
                                            <p:txEl>
                                              <p:pRg st="0" end="0"/>
                                            </p:txEl>
                                          </p:spTgt>
                                        </p:tgtEl>
                                        <p:attrNameLst>
                                          <p:attrName>style.visibility</p:attrName>
                                        </p:attrNameLst>
                                      </p:cBhvr>
                                      <p:to>
                                        <p:strVal val="visible"/>
                                      </p:to>
                                    </p:set>
                                    <p:anim calcmode="lin" valueType="num">
                                      <p:cBhvr additive="base">
                                        <p:cTn id="7" dur="500" fill="hold"/>
                                        <p:tgtEl>
                                          <p:spTgt spid="1689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89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8963">
                                            <p:txEl>
                                              <p:pRg st="1" end="1"/>
                                            </p:txEl>
                                          </p:spTgt>
                                        </p:tgtEl>
                                        <p:attrNameLst>
                                          <p:attrName>style.visibility</p:attrName>
                                        </p:attrNameLst>
                                      </p:cBhvr>
                                      <p:to>
                                        <p:strVal val="visible"/>
                                      </p:to>
                                    </p:set>
                                    <p:anim calcmode="lin" valueType="num">
                                      <p:cBhvr additive="base">
                                        <p:cTn id="13" dur="500" fill="hold"/>
                                        <p:tgtEl>
                                          <p:spTgt spid="1689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89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68963">
                                            <p:txEl>
                                              <p:pRg st="2" end="2"/>
                                            </p:txEl>
                                          </p:spTgt>
                                        </p:tgtEl>
                                        <p:attrNameLst>
                                          <p:attrName>style.visibility</p:attrName>
                                        </p:attrNameLst>
                                      </p:cBhvr>
                                      <p:to>
                                        <p:strVal val="visible"/>
                                      </p:to>
                                    </p:set>
                                    <p:anim calcmode="lin" valueType="num">
                                      <p:cBhvr additive="base">
                                        <p:cTn id="19" dur="500" fill="hold"/>
                                        <p:tgtEl>
                                          <p:spTgt spid="1689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896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3581400" y="219076"/>
            <a:ext cx="8497887" cy="1139825"/>
          </a:xfrm>
        </p:spPr>
        <p:txBody>
          <a:bodyPr>
            <a:normAutofit/>
          </a:bodyPr>
          <a:lstStyle/>
          <a:p>
            <a:pPr algn="r" eaLnBrk="1" hangingPunct="1">
              <a:spcBef>
                <a:spcPts val="600"/>
              </a:spcBef>
              <a:spcAft>
                <a:spcPts val="1200"/>
              </a:spcAft>
            </a:pPr>
            <a:r>
              <a:rPr lang="en-GB" sz="4000" b="1" dirty="0">
                <a:latin typeface="Sakkal Majalla" panose="02000000000000000000" pitchFamily="2" charset="-78"/>
                <a:cs typeface="Sakkal Majalla" panose="02000000000000000000" pitchFamily="2" charset="-78"/>
              </a:rPr>
              <a:t>	</a:t>
            </a:r>
            <a:r>
              <a:rPr lang="ar-JO" sz="4000" b="1" dirty="0">
                <a:latin typeface="Sakkal Majalla" panose="02000000000000000000" pitchFamily="2" charset="-78"/>
                <a:cs typeface="Sakkal Majalla" panose="02000000000000000000" pitchFamily="2" charset="-78"/>
              </a:rPr>
              <a:t>صيانة معدات وبرمجيات الكمبيوتر </a:t>
            </a:r>
            <a:endParaRPr lang="en-US" sz="4000" b="1" dirty="0">
              <a:latin typeface="Sakkal Majalla" panose="02000000000000000000" pitchFamily="2" charset="-78"/>
              <a:cs typeface="Sakkal Majalla" panose="02000000000000000000" pitchFamily="2" charset="-78"/>
            </a:endParaRPr>
          </a:p>
        </p:txBody>
      </p:sp>
      <p:sp>
        <p:nvSpPr>
          <p:cNvPr id="120835" name="Rectangle 3"/>
          <p:cNvSpPr>
            <a:spLocks noGrp="1" noChangeArrowheads="1"/>
          </p:cNvSpPr>
          <p:nvPr>
            <p:ph idx="1"/>
          </p:nvPr>
        </p:nvSpPr>
        <p:spPr>
          <a:xfrm>
            <a:off x="2114550" y="1773238"/>
            <a:ext cx="8229600" cy="2614612"/>
          </a:xfrm>
        </p:spPr>
        <p:txBody>
          <a:bodyPr/>
          <a:lstStyle/>
          <a:p>
            <a:pPr indent="19050" algn="just" eaLnBrk="1" hangingPunct="1">
              <a:buFont typeface="Arial" panose="020B0604020202020204" pitchFamily="34" charset="0"/>
              <a:buNone/>
            </a:pPr>
            <a:r>
              <a:rPr lang="ar-JO" smtClean="0"/>
              <a:t>حتى يبقى جهاز الكمبيوتر يعمل بالشكل الصحيح لابد من عمل صيانة له بشكل دوري وخاصة الصيانة الوقائية مثل تفحص معدات وبرامج الكمبيوتر بشكل دوري لضمان عدم حدوث مشاكل وبالتالي عدم تعطل عمل المستخدم.</a:t>
            </a:r>
            <a:endParaRPr lang="en-US" smtClean="0">
              <a:cs typeface="Arial" panose="020B0604020202020204" pitchFamily="34" charset="0"/>
            </a:endParaRPr>
          </a:p>
        </p:txBody>
      </p:sp>
      <p:sp>
        <p:nvSpPr>
          <p:cNvPr id="12083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474DDEB4-8647-4756-A4E3-39E3E9784162}" type="slidenum">
              <a:rPr lang="ar-SA" sz="1200" smtClean="0">
                <a:latin typeface="Arial" panose="020B0604020202020204" pitchFamily="34" charset="0"/>
              </a:rPr>
              <a:pPr algn="l">
                <a:lnSpc>
                  <a:spcPct val="100000"/>
                </a:lnSpc>
                <a:spcBef>
                  <a:spcPct val="0"/>
                </a:spcBef>
                <a:buFontTx/>
                <a:buNone/>
              </a:pPr>
              <a:t>99</a:t>
            </a:fld>
            <a:endParaRPr lang="en-US" sz="1200" smtClean="0">
              <a:latin typeface="Arial" panose="020B0604020202020204" pitchFamily="34" charset="0"/>
            </a:endParaRPr>
          </a:p>
        </p:txBody>
      </p:sp>
    </p:spTree>
    <p:extLst>
      <p:ext uri="{BB962C8B-B14F-4D97-AF65-F5344CB8AC3E}">
        <p14:creationId xmlns:p14="http://schemas.microsoft.com/office/powerpoint/2010/main" val="941059839"/>
      </p:ext>
    </p:extLst>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2255520" y="0"/>
            <a:ext cx="9144000" cy="1371600"/>
          </a:xfrm>
        </p:spPr>
        <p:txBody>
          <a:bodyPr>
            <a:normAutofit/>
          </a:bodyPr>
          <a:lstStyle/>
          <a:p>
            <a:pPr algn="r" eaLnBrk="1" hangingPunct="1">
              <a:spcBef>
                <a:spcPts val="600"/>
              </a:spcBef>
              <a:spcAft>
                <a:spcPts val="1200"/>
              </a:spcAft>
            </a:pPr>
            <a:r>
              <a:rPr lang="ar-JO" sz="4000" b="1" dirty="0">
                <a:latin typeface="Sakkal Majalla" panose="02000000000000000000" pitchFamily="2" charset="-78"/>
                <a:cs typeface="Sakkal Majalla" panose="02000000000000000000" pitchFamily="2" charset="-78"/>
              </a:rPr>
              <a:t>العوامل التي تؤدي إلى تعطل معدات وبرمجيات الكمبيوتر </a:t>
            </a:r>
          </a:p>
        </p:txBody>
      </p:sp>
      <p:sp>
        <p:nvSpPr>
          <p:cNvPr id="105476" name="Rectangle 3"/>
          <p:cNvSpPr>
            <a:spLocks noGrp="1" noChangeArrowheads="1"/>
          </p:cNvSpPr>
          <p:nvPr>
            <p:ph idx="1"/>
          </p:nvPr>
        </p:nvSpPr>
        <p:spPr>
          <a:xfrm>
            <a:off x="2484120" y="1371600"/>
            <a:ext cx="8686800" cy="5113338"/>
          </a:xfrm>
        </p:spPr>
        <p:txBody>
          <a:bodyPr rtlCol="0">
            <a:normAutofit lnSpcReduction="10000"/>
          </a:bodyPr>
          <a:lstStyle/>
          <a:p>
            <a:pPr algn="just" eaLnBrk="1" fontAlgn="auto" hangingPunct="1">
              <a:spcAft>
                <a:spcPts val="0"/>
              </a:spcAft>
              <a:defRPr/>
            </a:pPr>
            <a:r>
              <a:rPr lang="ar-JO" sz="2600" b="1" dirty="0"/>
              <a:t>وضع الكمبيوتر في مكان غير مناسب مما يجعله عرضه للعوامل البيئية.</a:t>
            </a:r>
            <a:endParaRPr lang="en-US" sz="2600" b="1" dirty="0"/>
          </a:p>
          <a:p>
            <a:pPr algn="just" eaLnBrk="1" fontAlgn="auto" hangingPunct="1">
              <a:spcAft>
                <a:spcPts val="0"/>
              </a:spcAft>
              <a:defRPr/>
            </a:pPr>
            <a:r>
              <a:rPr lang="ar-JO" sz="2600" b="1" dirty="0"/>
              <a:t>توصيل الكمبيوتر بجهد كهربائي غير مناسب لوحدة التغذية الكهربائية.</a:t>
            </a:r>
            <a:endParaRPr lang="en-US" sz="2600" b="1" dirty="0"/>
          </a:p>
          <a:p>
            <a:pPr algn="just" eaLnBrk="1" fontAlgn="auto" hangingPunct="1">
              <a:spcAft>
                <a:spcPts val="0"/>
              </a:spcAft>
              <a:defRPr/>
            </a:pPr>
            <a:r>
              <a:rPr lang="ar-JO" sz="2600" b="1" dirty="0"/>
              <a:t>استخدام وصلات كهربائية قديمة وموصلة مما قد يسبب تماس كهربائي.</a:t>
            </a:r>
            <a:endParaRPr lang="en-US" sz="2600" b="1" dirty="0"/>
          </a:p>
          <a:p>
            <a:pPr algn="just" eaLnBrk="1" fontAlgn="auto" hangingPunct="1">
              <a:spcAft>
                <a:spcPts val="0"/>
              </a:spcAft>
              <a:defRPr/>
            </a:pPr>
            <a:r>
              <a:rPr lang="ar-JO" sz="2600" b="1" dirty="0"/>
              <a:t>تعرض الكمبيوتر لتموجات كهربائية نتيجة الصواعق أو اختلاف الجهد الكهربائي.   (كاتم التدفق – وحدة عدم انقطاع الطاقة)</a:t>
            </a:r>
            <a:endParaRPr lang="en-US" sz="2600" b="1" dirty="0"/>
          </a:p>
          <a:p>
            <a:pPr algn="just" eaLnBrk="1" fontAlgn="auto" hangingPunct="1">
              <a:spcAft>
                <a:spcPts val="0"/>
              </a:spcAft>
              <a:defRPr/>
            </a:pPr>
            <a:r>
              <a:rPr lang="ar-JO" sz="2600" b="1" dirty="0"/>
              <a:t>استخدام قطع كمبيوتر غير متوافقة مع بعضها البعض.</a:t>
            </a:r>
            <a:endParaRPr lang="en-US" sz="2600" b="1" dirty="0"/>
          </a:p>
          <a:p>
            <a:pPr algn="just" eaLnBrk="1" fontAlgn="auto" hangingPunct="1">
              <a:spcAft>
                <a:spcPts val="0"/>
              </a:spcAft>
              <a:defRPr/>
            </a:pPr>
            <a:r>
              <a:rPr lang="ar-JO" sz="2600" b="1" dirty="0"/>
              <a:t>استخدام الكمبيوتر بواسطة مستخدمين مبتدئين ليس لديهم معرفة كافية.</a:t>
            </a:r>
            <a:endParaRPr lang="en-US" sz="2600" b="1" dirty="0"/>
          </a:p>
          <a:p>
            <a:pPr algn="just" eaLnBrk="1" fontAlgn="auto" hangingPunct="1">
              <a:spcAft>
                <a:spcPts val="0"/>
              </a:spcAft>
              <a:defRPr/>
            </a:pPr>
            <a:r>
              <a:rPr lang="ar-JO" sz="2600" b="1" dirty="0"/>
              <a:t>تثبيت نسخ غير شرعية (غير أصلية) من البرامج على الكمبيوتر.</a:t>
            </a:r>
            <a:endParaRPr lang="en-US" sz="2600" b="1" dirty="0"/>
          </a:p>
          <a:p>
            <a:pPr algn="just" eaLnBrk="1" fontAlgn="auto" hangingPunct="1">
              <a:spcAft>
                <a:spcPts val="0"/>
              </a:spcAft>
              <a:defRPr/>
            </a:pPr>
            <a:r>
              <a:rPr lang="ar-JO" sz="2600" b="1" dirty="0"/>
              <a:t>انتقال الفيروسات من الإنترنت أو الأقراص أو الاسطوانات إلى الكمبيوتر.</a:t>
            </a:r>
            <a:endParaRPr lang="en-US" sz="2600" b="1" dirty="0"/>
          </a:p>
          <a:p>
            <a:pPr algn="just" eaLnBrk="1" fontAlgn="auto" hangingPunct="1">
              <a:spcAft>
                <a:spcPts val="0"/>
              </a:spcAft>
              <a:defRPr/>
            </a:pPr>
            <a:r>
              <a:rPr lang="ar-JO" sz="2600" b="1" dirty="0"/>
              <a:t>تعرض الكمبيوتر لهجمات خارجية من قبل الهاكرز عن طريق الإنترنت.</a:t>
            </a:r>
            <a:endParaRPr lang="en-US" sz="2600" b="1" dirty="0"/>
          </a:p>
          <a:p>
            <a:pPr algn="just" eaLnBrk="1" fontAlgn="auto" hangingPunct="1">
              <a:spcAft>
                <a:spcPts val="0"/>
              </a:spcAft>
              <a:defRPr/>
            </a:pPr>
            <a:r>
              <a:rPr lang="ar-JO" sz="2600" b="1" dirty="0"/>
              <a:t>عدم عمل صيانة دورية للكمبيوتر.</a:t>
            </a:r>
            <a:endParaRPr lang="en-US" sz="2600" b="1" dirty="0"/>
          </a:p>
        </p:txBody>
      </p:sp>
      <p:sp>
        <p:nvSpPr>
          <p:cNvPr id="12186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A9036751-EB43-431E-B2FA-AD8D0A22EACF}" type="slidenum">
              <a:rPr lang="ar-SA" sz="1200" smtClean="0">
                <a:latin typeface="Arial" panose="020B0604020202020204" pitchFamily="34" charset="0"/>
              </a:rPr>
              <a:pPr algn="l">
                <a:lnSpc>
                  <a:spcPct val="100000"/>
                </a:lnSpc>
                <a:spcBef>
                  <a:spcPct val="0"/>
                </a:spcBef>
                <a:buFontTx/>
                <a:buNone/>
              </a:pPr>
              <a:t>100</a:t>
            </a:fld>
            <a:endParaRPr lang="en-US" sz="1200" smtClean="0">
              <a:latin typeface="Arial" panose="020B0604020202020204" pitchFamily="34" charset="0"/>
            </a:endParaRPr>
          </a:p>
        </p:txBody>
      </p:sp>
    </p:spTree>
    <p:extLst>
      <p:ext uri="{BB962C8B-B14F-4D97-AF65-F5344CB8AC3E}">
        <p14:creationId xmlns:p14="http://schemas.microsoft.com/office/powerpoint/2010/main" val="3963960060"/>
      </p:ext>
    </p:ext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838200" y="136525"/>
            <a:ext cx="10515600" cy="1325563"/>
          </a:xfrm>
        </p:spPr>
        <p:txBody>
          <a:bodyPr>
            <a:normAutofit/>
          </a:bodyPr>
          <a:lstStyle/>
          <a:p>
            <a:pPr eaLnBrk="1" hangingPunct="1">
              <a:spcBef>
                <a:spcPts val="600"/>
              </a:spcBef>
              <a:spcAft>
                <a:spcPts val="1200"/>
              </a:spcAft>
            </a:pPr>
            <a:r>
              <a:rPr lang="ar-JO" sz="4000" b="1" dirty="0">
                <a:latin typeface="Sakkal Majalla" panose="02000000000000000000" pitchFamily="2" charset="-78"/>
                <a:cs typeface="Sakkal Majalla" panose="02000000000000000000" pitchFamily="2" charset="-78"/>
              </a:rPr>
              <a:t>الصيانة التي يمكن أن يقوم بها المستخدم </a:t>
            </a:r>
          </a:p>
        </p:txBody>
      </p:sp>
      <p:sp>
        <p:nvSpPr>
          <p:cNvPr id="122883" name="Rectangle 3"/>
          <p:cNvSpPr>
            <a:spLocks noGrp="1" noChangeArrowheads="1"/>
          </p:cNvSpPr>
          <p:nvPr>
            <p:ph idx="1"/>
          </p:nvPr>
        </p:nvSpPr>
        <p:spPr>
          <a:xfrm>
            <a:off x="1992313" y="1628775"/>
            <a:ext cx="8229600" cy="2663825"/>
          </a:xfrm>
        </p:spPr>
        <p:txBody>
          <a:bodyPr>
            <a:normAutofit/>
          </a:bodyPr>
          <a:lstStyle/>
          <a:p>
            <a:pPr eaLnBrk="1" hangingPunct="1"/>
            <a:r>
              <a:rPr lang="ar-JO" sz="3200" dirty="0" smtClean="0"/>
              <a:t>تنظيف لوحة المفاتيح و الفأرة.</a:t>
            </a:r>
            <a:endParaRPr lang="en-US" sz="3200" dirty="0" smtClean="0">
              <a:cs typeface="Arial" panose="020B0604020202020204" pitchFamily="34" charset="0"/>
            </a:endParaRPr>
          </a:p>
          <a:p>
            <a:pPr eaLnBrk="1" hangingPunct="1"/>
            <a:r>
              <a:rPr lang="ar-JO" sz="3200" dirty="0" smtClean="0"/>
              <a:t>تثبيت برامج على الكمبيوتر.</a:t>
            </a:r>
            <a:endParaRPr lang="en-US" sz="3200" dirty="0" smtClean="0">
              <a:cs typeface="Arial" panose="020B0604020202020204" pitchFamily="34" charset="0"/>
            </a:endParaRPr>
          </a:p>
          <a:p>
            <a:pPr eaLnBrk="1" hangingPunct="1"/>
            <a:r>
              <a:rPr lang="ar-JO" sz="3200" dirty="0" smtClean="0"/>
              <a:t>تفحص وإلغاء تجزئة القرص الصلب.</a:t>
            </a:r>
            <a:endParaRPr lang="en-US" sz="3200" dirty="0" smtClean="0">
              <a:cs typeface="Arial" panose="020B0604020202020204" pitchFamily="34" charset="0"/>
            </a:endParaRPr>
          </a:p>
        </p:txBody>
      </p:sp>
      <p:sp>
        <p:nvSpPr>
          <p:cNvPr id="12288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0051735-D16D-4C3A-996A-B63D11B1719A}" type="slidenum">
              <a:rPr lang="ar-SA" sz="1200" smtClean="0">
                <a:latin typeface="Arial" panose="020B0604020202020204" pitchFamily="34" charset="0"/>
              </a:rPr>
              <a:pPr algn="l">
                <a:lnSpc>
                  <a:spcPct val="100000"/>
                </a:lnSpc>
                <a:spcBef>
                  <a:spcPct val="0"/>
                </a:spcBef>
                <a:buFontTx/>
                <a:buNone/>
              </a:pPr>
              <a:t>101</a:t>
            </a:fld>
            <a:endParaRPr lang="en-US" sz="1200" smtClean="0">
              <a:latin typeface="Arial" panose="020B0604020202020204" pitchFamily="34" charset="0"/>
            </a:endParaRPr>
          </a:p>
        </p:txBody>
      </p:sp>
    </p:spTree>
    <p:extLst>
      <p:ext uri="{BB962C8B-B14F-4D97-AF65-F5344CB8AC3E}">
        <p14:creationId xmlns:p14="http://schemas.microsoft.com/office/powerpoint/2010/main" val="3139981490"/>
      </p:ext>
    </p:extLst>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838200" y="167005"/>
            <a:ext cx="10515600" cy="1325563"/>
          </a:xfrm>
        </p:spPr>
        <p:txBody>
          <a:bodyPr>
            <a:normAutofit/>
          </a:bodyPr>
          <a:lstStyle/>
          <a:p>
            <a:pPr eaLnBrk="1" hangingPunct="1">
              <a:spcBef>
                <a:spcPts val="600"/>
              </a:spcBef>
              <a:spcAft>
                <a:spcPts val="1200"/>
              </a:spcAft>
            </a:pPr>
            <a:r>
              <a:rPr lang="ar-JO" sz="4000" b="1" dirty="0">
                <a:latin typeface="Sakkal Majalla" panose="02000000000000000000" pitchFamily="2" charset="-78"/>
                <a:cs typeface="Sakkal Majalla" panose="02000000000000000000" pitchFamily="2" charset="-78"/>
              </a:rPr>
              <a:t>الصيانة التي يجب أن يقوم بها تقني الصيانة </a:t>
            </a:r>
          </a:p>
        </p:txBody>
      </p:sp>
      <p:sp>
        <p:nvSpPr>
          <p:cNvPr id="123907" name="Rectangle 3"/>
          <p:cNvSpPr>
            <a:spLocks noGrp="1" noChangeArrowheads="1"/>
          </p:cNvSpPr>
          <p:nvPr>
            <p:ph idx="1"/>
          </p:nvPr>
        </p:nvSpPr>
        <p:spPr/>
        <p:txBody>
          <a:bodyPr/>
          <a:lstStyle/>
          <a:p>
            <a:pPr algn="just" eaLnBrk="1" hangingPunct="1"/>
            <a:r>
              <a:rPr lang="ar-JO" smtClean="0"/>
              <a:t>استبدال وحدة التغذية الكهربائية المتعطلة.</a:t>
            </a:r>
            <a:endParaRPr lang="en-US" smtClean="0">
              <a:cs typeface="Arial" panose="020B0604020202020204" pitchFamily="34" charset="0"/>
            </a:endParaRPr>
          </a:p>
          <a:p>
            <a:pPr algn="just" eaLnBrk="1" hangingPunct="1"/>
            <a:r>
              <a:rPr lang="ar-JO" smtClean="0"/>
              <a:t>تثبيت قرص صلب جديد على الكمبيوتر.</a:t>
            </a:r>
            <a:endParaRPr lang="en-US" smtClean="0">
              <a:cs typeface="Arial" panose="020B0604020202020204" pitchFamily="34" charset="0"/>
            </a:endParaRPr>
          </a:p>
          <a:p>
            <a:pPr algn="just" eaLnBrk="1" hangingPunct="1"/>
            <a:r>
              <a:rPr lang="ar-JO" smtClean="0"/>
              <a:t>تثبيت ناسخ إسطوانات ليزر.</a:t>
            </a:r>
            <a:endParaRPr lang="en-US" smtClean="0">
              <a:cs typeface="Arial" panose="020B0604020202020204" pitchFamily="34" charset="0"/>
            </a:endParaRPr>
          </a:p>
          <a:p>
            <a:pPr algn="just" eaLnBrk="1" hangingPunct="1"/>
            <a:r>
              <a:rPr lang="ar-JO" smtClean="0"/>
              <a:t>استبدال اللوحة الأم المتعطلة بلوحة أم جديدة.</a:t>
            </a:r>
            <a:endParaRPr lang="en-US" smtClean="0">
              <a:cs typeface="Arial" panose="020B0604020202020204" pitchFamily="34" charset="0"/>
            </a:endParaRPr>
          </a:p>
        </p:txBody>
      </p:sp>
      <p:sp>
        <p:nvSpPr>
          <p:cNvPr id="12390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A284A756-13FD-430F-B3DC-469074253F05}" type="slidenum">
              <a:rPr lang="ar-SA" sz="1200" smtClean="0">
                <a:latin typeface="Arial" panose="020B0604020202020204" pitchFamily="34" charset="0"/>
              </a:rPr>
              <a:pPr algn="l">
                <a:lnSpc>
                  <a:spcPct val="100000"/>
                </a:lnSpc>
                <a:spcBef>
                  <a:spcPct val="0"/>
                </a:spcBef>
                <a:buFontTx/>
                <a:buNone/>
              </a:pPr>
              <a:t>102</a:t>
            </a:fld>
            <a:endParaRPr lang="en-US" sz="1200" smtClean="0">
              <a:latin typeface="Arial" panose="020B0604020202020204" pitchFamily="34" charset="0"/>
            </a:endParaRPr>
          </a:p>
        </p:txBody>
      </p:sp>
    </p:spTree>
    <p:extLst>
      <p:ext uri="{BB962C8B-B14F-4D97-AF65-F5344CB8AC3E}">
        <p14:creationId xmlns:p14="http://schemas.microsoft.com/office/powerpoint/2010/main" val="3416021326"/>
      </p:ext>
    </p:extLst>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838200" y="156369"/>
            <a:ext cx="10515600" cy="1325563"/>
          </a:xfrm>
        </p:spPr>
        <p:txBody>
          <a:bodyPr>
            <a:normAutofit/>
          </a:bodyPr>
          <a:lstStyle/>
          <a:p>
            <a:pPr eaLnBrk="1" hangingPunct="1">
              <a:spcBef>
                <a:spcPts val="600"/>
              </a:spcBef>
              <a:spcAft>
                <a:spcPts val="1200"/>
              </a:spcAft>
            </a:pPr>
            <a:r>
              <a:rPr lang="ar-JO" sz="4000" b="1" dirty="0">
                <a:latin typeface="Sakkal Majalla" panose="02000000000000000000" pitchFamily="2" charset="-78"/>
                <a:cs typeface="Sakkal Majalla" panose="02000000000000000000" pitchFamily="2" charset="-78"/>
              </a:rPr>
              <a:t>مراحل حل مشاكل الكمبيوتر </a:t>
            </a:r>
          </a:p>
        </p:txBody>
      </p:sp>
      <p:sp>
        <p:nvSpPr>
          <p:cNvPr id="124931" name="Rectangle 3"/>
          <p:cNvSpPr>
            <a:spLocks noGrp="1" noChangeArrowheads="1"/>
          </p:cNvSpPr>
          <p:nvPr>
            <p:ph idx="1"/>
          </p:nvPr>
        </p:nvSpPr>
        <p:spPr>
          <a:xfrm>
            <a:off x="1981200" y="1600200"/>
            <a:ext cx="8229600" cy="3194050"/>
          </a:xfrm>
        </p:spPr>
        <p:txBody>
          <a:bodyPr/>
          <a:lstStyle/>
          <a:p>
            <a:pPr eaLnBrk="1" hangingPunct="1"/>
            <a:r>
              <a:rPr lang="ar-SA" smtClean="0"/>
              <a:t>التعرف على المشكلة.</a:t>
            </a:r>
          </a:p>
          <a:p>
            <a:pPr eaLnBrk="1" hangingPunct="1"/>
            <a:r>
              <a:rPr lang="ar-SA" smtClean="0"/>
              <a:t>عزل المشكلة (إخبار شخص خبير بالمشكلة)</a:t>
            </a:r>
          </a:p>
          <a:p>
            <a:pPr eaLnBrk="1" hangingPunct="1"/>
            <a:r>
              <a:rPr lang="ar-SA" smtClean="0"/>
              <a:t>حل المشكلة.</a:t>
            </a:r>
          </a:p>
          <a:p>
            <a:pPr eaLnBrk="1" hangingPunct="1"/>
            <a:r>
              <a:rPr lang="ar-SA" smtClean="0"/>
              <a:t>تشغيل الجهاز والتثبت من حل المشكلة.</a:t>
            </a:r>
          </a:p>
          <a:p>
            <a:pPr eaLnBrk="1" hangingPunct="1"/>
            <a:r>
              <a:rPr lang="ar-SA" smtClean="0"/>
              <a:t>توثيق المشكلة وتدوينها على شكل تقرير.</a:t>
            </a:r>
          </a:p>
        </p:txBody>
      </p:sp>
      <p:sp>
        <p:nvSpPr>
          <p:cNvPr id="12493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FEEF4FC9-0691-438A-BD6D-35032890CD0E}" type="slidenum">
              <a:rPr lang="ar-SA" sz="1200" smtClean="0">
                <a:latin typeface="Arial" panose="020B0604020202020204" pitchFamily="34" charset="0"/>
              </a:rPr>
              <a:pPr algn="l">
                <a:lnSpc>
                  <a:spcPct val="100000"/>
                </a:lnSpc>
                <a:spcBef>
                  <a:spcPct val="0"/>
                </a:spcBef>
                <a:buFontTx/>
                <a:buNone/>
              </a:pPr>
              <a:t>103</a:t>
            </a:fld>
            <a:endParaRPr lang="en-US" sz="1200" smtClean="0">
              <a:latin typeface="Arial" panose="020B0604020202020204" pitchFamily="34" charset="0"/>
            </a:endParaRPr>
          </a:p>
        </p:txBody>
      </p:sp>
    </p:spTree>
    <p:extLst>
      <p:ext uri="{BB962C8B-B14F-4D97-AF65-F5344CB8AC3E}">
        <p14:creationId xmlns:p14="http://schemas.microsoft.com/office/powerpoint/2010/main" val="89020606"/>
      </p:ext>
    </p:extLst>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862" y="1097280"/>
            <a:ext cx="11915925" cy="4617720"/>
          </a:xfrm>
          <a:prstGeom prst="rect">
            <a:avLst/>
          </a:prstGeom>
        </p:spPr>
      </p:pic>
      <p:sp>
        <p:nvSpPr>
          <p:cNvPr id="303106" name="Rectangle 2"/>
          <p:cNvSpPr>
            <a:spLocks noGrp="1" noChangeArrowheads="1"/>
          </p:cNvSpPr>
          <p:nvPr>
            <p:ph type="title"/>
          </p:nvPr>
        </p:nvSpPr>
        <p:spPr>
          <a:xfrm>
            <a:off x="1082040" y="2179320"/>
            <a:ext cx="9144000" cy="2072640"/>
          </a:xfrm>
        </p:spPr>
        <p:txBody>
          <a:bodyPr rtlCol="0">
            <a:normAutofit/>
          </a:bodyPr>
          <a:lstStyle/>
          <a:p>
            <a:pPr algn="ctr" eaLnBrk="1" fontAlgn="auto" hangingPunct="1">
              <a:spcAft>
                <a:spcPts val="0"/>
              </a:spcAft>
              <a:defRPr/>
            </a:pPr>
            <a:r>
              <a:rPr lang="ar-SA" sz="5400" b="1" dirty="0" smtClean="0">
                <a:latin typeface="Sakkal Majalla" panose="02000000000000000000" pitchFamily="2" charset="-78"/>
                <a:cs typeface="Sakkal Majalla" panose="02000000000000000000" pitchFamily="2" charset="-78"/>
              </a:rPr>
              <a:t>تاريــــــخ البرمجـــــــــــيات</a:t>
            </a:r>
            <a:r>
              <a:rPr lang="ar-SA" sz="5400" b="1" dirty="0">
                <a:latin typeface="Sakkal Majalla" panose="02000000000000000000" pitchFamily="2" charset="-78"/>
                <a:cs typeface="Sakkal Majalla" panose="02000000000000000000" pitchFamily="2" charset="-78"/>
              </a:rPr>
              <a:t/>
            </a:r>
            <a:br>
              <a:rPr lang="ar-SA" sz="5400" b="1" dirty="0">
                <a:latin typeface="Sakkal Majalla" panose="02000000000000000000" pitchFamily="2" charset="-78"/>
                <a:cs typeface="Sakkal Majalla" panose="02000000000000000000" pitchFamily="2" charset="-78"/>
              </a:rPr>
            </a:br>
            <a:r>
              <a:rPr lang="en-US" sz="5400" b="1" dirty="0">
                <a:latin typeface="Sakkal Majalla" panose="02000000000000000000" pitchFamily="2" charset="-78"/>
                <a:cs typeface="Sakkal Majalla" panose="02000000000000000000" pitchFamily="2" charset="-78"/>
              </a:rPr>
              <a:t>History </a:t>
            </a:r>
            <a:r>
              <a:rPr lang="en-US" sz="5400" b="1" dirty="0" err="1">
                <a:latin typeface="Sakkal Majalla" panose="02000000000000000000" pitchFamily="2" charset="-78"/>
                <a:cs typeface="Sakkal Majalla" panose="02000000000000000000" pitchFamily="2" charset="-78"/>
              </a:rPr>
              <a:t>oF</a:t>
            </a:r>
            <a:r>
              <a:rPr lang="en-US" sz="5400" b="1" dirty="0">
                <a:latin typeface="Sakkal Majalla" panose="02000000000000000000" pitchFamily="2" charset="-78"/>
                <a:cs typeface="Sakkal Majalla" panose="02000000000000000000" pitchFamily="2" charset="-78"/>
              </a:rPr>
              <a:t> Software</a:t>
            </a:r>
          </a:p>
        </p:txBody>
      </p:sp>
      <p:sp>
        <p:nvSpPr>
          <p:cNvPr id="125955" name="عنصر نائب لرقم الشريحة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80637ED1-6D25-462D-A61F-A4B8809F2D13}" type="slidenum">
              <a:rPr lang="ar-SA" sz="1200" smtClean="0">
                <a:latin typeface="Arial" panose="020B0604020202020204" pitchFamily="34" charset="0"/>
              </a:rPr>
              <a:pPr algn="l">
                <a:lnSpc>
                  <a:spcPct val="100000"/>
                </a:lnSpc>
                <a:spcBef>
                  <a:spcPct val="0"/>
                </a:spcBef>
                <a:buFontTx/>
                <a:buNone/>
              </a:pPr>
              <a:t>104</a:t>
            </a:fld>
            <a:endParaRPr lang="en-US" sz="1200" smtClean="0">
              <a:latin typeface="Arial" panose="020B0604020202020204" pitchFamily="34" charset="0"/>
            </a:endParaRPr>
          </a:p>
        </p:txBody>
      </p:sp>
      <p:sp>
        <p:nvSpPr>
          <p:cNvPr id="8" name="شكل حر 7"/>
          <p:cNvSpPr/>
          <p:nvPr/>
        </p:nvSpPr>
        <p:spPr>
          <a:xfrm>
            <a:off x="3614068" y="0"/>
            <a:ext cx="5572793" cy="428625"/>
          </a:xfrm>
          <a:custGeom>
            <a:avLst/>
            <a:gdLst>
              <a:gd name="connsiteX0" fmla="*/ 0 w 7043738"/>
              <a:gd name="connsiteY0" fmla="*/ 0 h 377974"/>
              <a:gd name="connsiteX1" fmla="*/ 7043738 w 7043738"/>
              <a:gd name="connsiteY1" fmla="*/ 0 h 377974"/>
              <a:gd name="connsiteX2" fmla="*/ 7043738 w 7043738"/>
              <a:gd name="connsiteY2" fmla="*/ 251787 h 377974"/>
              <a:gd name="connsiteX3" fmla="*/ 6917551 w 7043738"/>
              <a:gd name="connsiteY3" fmla="*/ 377974 h 377974"/>
              <a:gd name="connsiteX4" fmla="*/ 126187 w 7043738"/>
              <a:gd name="connsiteY4" fmla="*/ 377974 h 377974"/>
              <a:gd name="connsiteX5" fmla="*/ 0 w 7043738"/>
              <a:gd name="connsiteY5" fmla="*/ 251787 h 37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43738" h="377974">
                <a:moveTo>
                  <a:pt x="0" y="0"/>
                </a:moveTo>
                <a:lnTo>
                  <a:pt x="7043738" y="0"/>
                </a:lnTo>
                <a:lnTo>
                  <a:pt x="7043738" y="251787"/>
                </a:lnTo>
                <a:cubicBezTo>
                  <a:pt x="7043738" y="321478"/>
                  <a:pt x="6987242" y="377974"/>
                  <a:pt x="6917551" y="377974"/>
                </a:cubicBezTo>
                <a:lnTo>
                  <a:pt x="126187" y="377974"/>
                </a:lnTo>
                <a:cubicBezTo>
                  <a:pt x="56496" y="377974"/>
                  <a:pt x="0" y="321478"/>
                  <a:pt x="0" y="251787"/>
                </a:cubicBezTo>
                <a:close/>
              </a:path>
            </a:pathLst>
          </a:custGeom>
          <a:solidFill>
            <a:srgbClr val="2D2B3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شكل حر 8"/>
          <p:cNvSpPr/>
          <p:nvPr/>
        </p:nvSpPr>
        <p:spPr>
          <a:xfrm flipV="1">
            <a:off x="3614068" y="6429374"/>
            <a:ext cx="5572793" cy="428625"/>
          </a:xfrm>
          <a:custGeom>
            <a:avLst/>
            <a:gdLst>
              <a:gd name="connsiteX0" fmla="*/ 0 w 7043738"/>
              <a:gd name="connsiteY0" fmla="*/ 0 h 377974"/>
              <a:gd name="connsiteX1" fmla="*/ 7043738 w 7043738"/>
              <a:gd name="connsiteY1" fmla="*/ 0 h 377974"/>
              <a:gd name="connsiteX2" fmla="*/ 7043738 w 7043738"/>
              <a:gd name="connsiteY2" fmla="*/ 251787 h 377974"/>
              <a:gd name="connsiteX3" fmla="*/ 6917551 w 7043738"/>
              <a:gd name="connsiteY3" fmla="*/ 377974 h 377974"/>
              <a:gd name="connsiteX4" fmla="*/ 126187 w 7043738"/>
              <a:gd name="connsiteY4" fmla="*/ 377974 h 377974"/>
              <a:gd name="connsiteX5" fmla="*/ 0 w 7043738"/>
              <a:gd name="connsiteY5" fmla="*/ 251787 h 37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43738" h="377974">
                <a:moveTo>
                  <a:pt x="0" y="0"/>
                </a:moveTo>
                <a:lnTo>
                  <a:pt x="7043738" y="0"/>
                </a:lnTo>
                <a:lnTo>
                  <a:pt x="7043738" y="251787"/>
                </a:lnTo>
                <a:cubicBezTo>
                  <a:pt x="7043738" y="321478"/>
                  <a:pt x="6987242" y="377974"/>
                  <a:pt x="6917551" y="377974"/>
                </a:cubicBezTo>
                <a:lnTo>
                  <a:pt x="126187" y="377974"/>
                </a:lnTo>
                <a:cubicBezTo>
                  <a:pt x="56496" y="377974"/>
                  <a:pt x="0" y="321478"/>
                  <a:pt x="0" y="251787"/>
                </a:cubicBezTo>
                <a:close/>
              </a:path>
            </a:pathLst>
          </a:custGeom>
          <a:solidFill>
            <a:srgbClr val="2D2B3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516085624"/>
      </p:ext>
    </p:extLst>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ChangeArrowheads="1"/>
          </p:cNvSpPr>
          <p:nvPr>
            <p:ph type="title"/>
          </p:nvPr>
        </p:nvSpPr>
        <p:spPr>
          <a:xfrm>
            <a:off x="579120" y="0"/>
            <a:ext cx="10515600" cy="1325563"/>
          </a:xfrm>
        </p:spPr>
        <p:txBody>
          <a:bodyPr rtlCol="0">
            <a:normAutofit/>
          </a:bodyPr>
          <a:lstStyle/>
          <a:p>
            <a:pPr eaLnBrk="1" fontAlgn="auto" hangingPunct="1">
              <a:spcAft>
                <a:spcPts val="0"/>
              </a:spcAft>
              <a:defRPr/>
            </a:pPr>
            <a:r>
              <a:rPr lang="ar-SA" sz="4000" b="1" dirty="0">
                <a:latin typeface="Sakkal Majalla" panose="02000000000000000000" pitchFamily="2" charset="-78"/>
                <a:cs typeface="Sakkal Majalla" panose="02000000000000000000" pitchFamily="2" charset="-78"/>
              </a:rPr>
              <a:t>المحتويــات</a:t>
            </a:r>
            <a:endParaRPr lang="en-US" sz="4000" b="1" dirty="0">
              <a:latin typeface="Sakkal Majalla" panose="02000000000000000000" pitchFamily="2" charset="-78"/>
              <a:cs typeface="Sakkal Majalla" panose="02000000000000000000" pitchFamily="2" charset="-78"/>
            </a:endParaRPr>
          </a:p>
        </p:txBody>
      </p:sp>
      <p:sp>
        <p:nvSpPr>
          <p:cNvPr id="126979" name="Rectangle 3"/>
          <p:cNvSpPr>
            <a:spLocks noGrp="1" noChangeArrowheads="1"/>
          </p:cNvSpPr>
          <p:nvPr>
            <p:ph idx="1"/>
          </p:nvPr>
        </p:nvSpPr>
        <p:spPr>
          <a:xfrm>
            <a:off x="6507480" y="1219200"/>
            <a:ext cx="4800600" cy="5105400"/>
          </a:xfrm>
        </p:spPr>
        <p:txBody>
          <a:bodyPr/>
          <a:lstStyle/>
          <a:p>
            <a:pPr marL="533400" indent="-533400" eaLnBrk="1" hangingPunct="1">
              <a:buFont typeface="Wingdings" panose="05000000000000000000" pitchFamily="2" charset="2"/>
              <a:buAutoNum type="arabicPeriod"/>
            </a:pPr>
            <a:r>
              <a:rPr lang="ar-SA" sz="2200" dirty="0" smtClean="0">
                <a:hlinkClick r:id="rId2" action="ppaction://hlinksldjump"/>
              </a:rPr>
              <a:t>تاريخ البرمجيات</a:t>
            </a:r>
            <a:endParaRPr lang="ar-SA" sz="2200" dirty="0" smtClean="0"/>
          </a:p>
          <a:p>
            <a:pPr marL="533400" indent="-533400" eaLnBrk="1" hangingPunct="1">
              <a:buFont typeface="Wingdings" panose="05000000000000000000" pitchFamily="2" charset="2"/>
              <a:buAutoNum type="arabicPeriod"/>
            </a:pPr>
            <a:r>
              <a:rPr lang="ar-SA" sz="2200" dirty="0" smtClean="0">
                <a:hlinkClick r:id="rId3" action="ppaction://hlinksldjump"/>
              </a:rPr>
              <a:t>ما</a:t>
            </a:r>
            <a:r>
              <a:rPr lang="en-US" sz="2200" dirty="0" smtClean="0">
                <a:cs typeface="Arial" panose="020B0604020202020204" pitchFamily="34" charset="0"/>
                <a:hlinkClick r:id="rId3" action="ppaction://hlinksldjump"/>
              </a:rPr>
              <a:t> </a:t>
            </a:r>
            <a:r>
              <a:rPr lang="ar-SA" sz="2200" dirty="0" smtClean="0">
                <a:hlinkClick r:id="rId3" action="ppaction://hlinksldjump"/>
              </a:rPr>
              <a:t>هي البرمجيات </a:t>
            </a:r>
            <a:r>
              <a:rPr lang="en-US" sz="2200" dirty="0" smtClean="0">
                <a:cs typeface="Arial" panose="020B0604020202020204" pitchFamily="34" charset="0"/>
                <a:hlinkClick r:id="rId3" action="ppaction://hlinksldjump"/>
              </a:rPr>
              <a:t>What is Software</a:t>
            </a: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r>
              <a:rPr lang="ar-SA" sz="2200" dirty="0" smtClean="0">
                <a:hlinkClick r:id="rId4" action="ppaction://hlinksldjump"/>
              </a:rPr>
              <a:t>برمجيات النظم – </a:t>
            </a:r>
            <a:r>
              <a:rPr lang="en-US" sz="2200" dirty="0" smtClean="0">
                <a:cs typeface="Arial" panose="020B0604020202020204" pitchFamily="34" charset="0"/>
                <a:hlinkClick r:id="rId4" action="ppaction://hlinksldjump"/>
              </a:rPr>
              <a:t>System Software</a:t>
            </a:r>
            <a:endParaRPr lang="ar-SA" sz="2200" dirty="0" smtClean="0"/>
          </a:p>
          <a:p>
            <a:pPr marL="533400" indent="-533400" eaLnBrk="1" hangingPunct="1">
              <a:buFont typeface="Wingdings" panose="05000000000000000000" pitchFamily="2" charset="2"/>
              <a:buAutoNum type="arabicPeriod"/>
            </a:pPr>
            <a:r>
              <a:rPr lang="ar-SA" sz="2200" dirty="0" smtClean="0">
                <a:hlinkClick r:id="rId5" action="ppaction://hlinksldjump"/>
              </a:rPr>
              <a:t>البرمجيات التطبيقية</a:t>
            </a:r>
            <a:endParaRPr lang="ar-SA" sz="2200" dirty="0" smtClean="0"/>
          </a:p>
          <a:p>
            <a:pPr marL="533400" indent="-533400" eaLnBrk="1" hangingPunct="1">
              <a:buFont typeface="Wingdings" panose="05000000000000000000" pitchFamily="2" charset="2"/>
              <a:buAutoNum type="arabicPeriod"/>
            </a:pPr>
            <a:r>
              <a:rPr lang="ar-SA" sz="2200" dirty="0" smtClean="0">
                <a:hlinkClick r:id="rId6" action="ppaction://hlinksldjump"/>
              </a:rPr>
              <a:t>تصنيف البرمجيات</a:t>
            </a:r>
            <a:endParaRPr lang="ar-SA" sz="2200" dirty="0" smtClean="0"/>
          </a:p>
          <a:p>
            <a:pPr marL="533400" indent="-533400" eaLnBrk="1" hangingPunct="1">
              <a:buFont typeface="Wingdings" panose="05000000000000000000" pitchFamily="2" charset="2"/>
              <a:buAutoNum type="arabicPeriod"/>
            </a:pPr>
            <a:r>
              <a:rPr lang="ar-SA" sz="2200" dirty="0" smtClean="0">
                <a:hlinkClick r:id="rId7" action="ppaction://hlinksldjump"/>
              </a:rPr>
              <a:t>وحدات الإدخال – </a:t>
            </a:r>
            <a:r>
              <a:rPr lang="en-US" sz="2200" dirty="0" smtClean="0">
                <a:cs typeface="Arial" panose="020B0604020202020204" pitchFamily="34" charset="0"/>
                <a:hlinkClick r:id="rId7" action="ppaction://hlinksldjump"/>
              </a:rPr>
              <a:t>Input Devices</a:t>
            </a:r>
            <a:endParaRPr lang="ar-SA" sz="2200" dirty="0" smtClean="0"/>
          </a:p>
          <a:p>
            <a:pPr marL="533400" indent="-533400" eaLnBrk="1" hangingPunct="1">
              <a:buFont typeface="Wingdings" panose="05000000000000000000" pitchFamily="2" charset="2"/>
              <a:buAutoNum type="arabicPeriod"/>
            </a:pPr>
            <a:r>
              <a:rPr lang="ar-SA" sz="2200" dirty="0" smtClean="0">
                <a:hlinkClick r:id="rId8" action="ppaction://hlinksldjump"/>
              </a:rPr>
              <a:t>المعلومات الرقمية – </a:t>
            </a:r>
            <a:r>
              <a:rPr lang="en-US" sz="2200" dirty="0" smtClean="0">
                <a:cs typeface="Arial" panose="020B0604020202020204" pitchFamily="34" charset="0"/>
                <a:hlinkClick r:id="rId8" action="ppaction://hlinksldjump"/>
              </a:rPr>
              <a:t>Digital Information</a:t>
            </a: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r>
              <a:rPr lang="ar-SA" sz="2200" dirty="0" smtClean="0">
                <a:hlinkClick r:id="rId9" action="ppaction://hlinksldjump"/>
              </a:rPr>
              <a:t>التفـــــاعل – </a:t>
            </a:r>
            <a:r>
              <a:rPr lang="en-US" sz="2200" dirty="0" smtClean="0">
                <a:cs typeface="Arial" panose="020B0604020202020204" pitchFamily="34" charset="0"/>
                <a:hlinkClick r:id="rId9" action="ppaction://hlinksldjump"/>
              </a:rPr>
              <a:t>Interaction</a:t>
            </a: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r>
              <a:rPr lang="ar-SA" sz="2200" dirty="0" smtClean="0">
                <a:hlinkClick r:id="rId10" action="ppaction://hlinksldjump"/>
              </a:rPr>
              <a:t>معالجة البيانات – </a:t>
            </a:r>
            <a:r>
              <a:rPr lang="en-US" sz="2200" dirty="0" smtClean="0">
                <a:cs typeface="Arial" panose="020B0604020202020204" pitchFamily="34" charset="0"/>
                <a:hlinkClick r:id="rId10" action="ppaction://hlinksldjump"/>
              </a:rPr>
              <a:t>Data Processing</a:t>
            </a: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r>
              <a:rPr lang="ar-SA" sz="2200" dirty="0" smtClean="0">
                <a:hlinkClick r:id="rId11" action="ppaction://hlinksldjump"/>
              </a:rPr>
              <a:t>مخرجات البيانات – </a:t>
            </a:r>
            <a:r>
              <a:rPr lang="en-US" sz="2200" dirty="0" smtClean="0">
                <a:cs typeface="Arial" panose="020B0604020202020204" pitchFamily="34" charset="0"/>
                <a:hlinkClick r:id="rId11" action="ppaction://hlinksldjump"/>
              </a:rPr>
              <a:t>Data Output</a:t>
            </a: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r>
              <a:rPr lang="ar-SA" sz="2200" dirty="0" smtClean="0">
                <a:hlinkClick r:id="rId12" action="ppaction://hlinksldjump"/>
              </a:rPr>
              <a:t>تطوير البرمجيات – </a:t>
            </a:r>
            <a:r>
              <a:rPr lang="en-US" sz="2200" dirty="0" smtClean="0">
                <a:cs typeface="Arial" panose="020B0604020202020204" pitchFamily="34" charset="0"/>
                <a:hlinkClick r:id="rId12" action="ppaction://hlinksldjump"/>
              </a:rPr>
              <a:t>Software Development</a:t>
            </a: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endParaRPr lang="en-US" sz="2200" dirty="0" smtClean="0">
              <a:cs typeface="Arial" panose="020B0604020202020204" pitchFamily="34" charset="0"/>
            </a:endParaRPr>
          </a:p>
          <a:p>
            <a:pPr marL="533400" indent="-533400" eaLnBrk="1" hangingPunct="1">
              <a:buFont typeface="Wingdings" panose="05000000000000000000" pitchFamily="2" charset="2"/>
              <a:buAutoNum type="arabicPeriod"/>
            </a:pPr>
            <a:endParaRPr lang="ar-SA" sz="2200" dirty="0" smtClean="0"/>
          </a:p>
          <a:p>
            <a:pPr marL="533400" indent="-533400" eaLnBrk="1" hangingPunct="1">
              <a:buFont typeface="Wingdings" panose="05000000000000000000" pitchFamily="2" charset="2"/>
              <a:buAutoNum type="arabicPeriod"/>
            </a:pPr>
            <a:endParaRPr lang="ar-SA" sz="2200" dirty="0" smtClean="0"/>
          </a:p>
          <a:p>
            <a:pPr marL="533400" indent="-533400" eaLnBrk="1" hangingPunct="1">
              <a:buFont typeface="Wingdings" panose="05000000000000000000" pitchFamily="2" charset="2"/>
              <a:buAutoNum type="arabicPeriod"/>
            </a:pPr>
            <a:endParaRPr lang="ar-SA" sz="2200" dirty="0" smtClean="0"/>
          </a:p>
          <a:p>
            <a:pPr marL="533400" indent="-533400" eaLnBrk="1" hangingPunct="1">
              <a:buFont typeface="Wingdings" panose="05000000000000000000" pitchFamily="2" charset="2"/>
              <a:buAutoNum type="arabicPeriod"/>
            </a:pPr>
            <a:endParaRPr lang="ar-SA" sz="2200" dirty="0" smtClean="0"/>
          </a:p>
          <a:p>
            <a:pPr marL="533400" indent="-533400" eaLnBrk="1" hangingPunct="1">
              <a:buFont typeface="Wingdings" panose="05000000000000000000" pitchFamily="2" charset="2"/>
              <a:buAutoNum type="arabicPeriod"/>
            </a:pPr>
            <a:endParaRPr lang="en-US" sz="2200" dirty="0" smtClean="0">
              <a:cs typeface="Arial" panose="020B0604020202020204" pitchFamily="34" charset="0"/>
            </a:endParaRPr>
          </a:p>
        </p:txBody>
      </p:sp>
      <p:sp>
        <p:nvSpPr>
          <p:cNvPr id="12698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F200CBDA-FAB6-4B23-A80B-BD6FCF77CA01}" type="slidenum">
              <a:rPr lang="ar-SA" sz="1200" smtClean="0">
                <a:latin typeface="Arial" panose="020B0604020202020204" pitchFamily="34" charset="0"/>
              </a:rPr>
              <a:pPr algn="l">
                <a:lnSpc>
                  <a:spcPct val="100000"/>
                </a:lnSpc>
                <a:spcBef>
                  <a:spcPct val="0"/>
                </a:spcBef>
                <a:buFontTx/>
                <a:buNone/>
              </a:pPr>
              <a:t>105</a:t>
            </a:fld>
            <a:endParaRPr lang="en-US" sz="1200" smtClean="0">
              <a:latin typeface="Arial" panose="020B0604020202020204" pitchFamily="34" charset="0"/>
            </a:endParaRPr>
          </a:p>
        </p:txBody>
      </p:sp>
      <p:sp>
        <p:nvSpPr>
          <p:cNvPr id="126981" name="Rectangle 4"/>
          <p:cNvSpPr>
            <a:spLocks noChangeArrowheads="1"/>
          </p:cNvSpPr>
          <p:nvPr/>
        </p:nvSpPr>
        <p:spPr bwMode="auto">
          <a:xfrm>
            <a:off x="1402080" y="1325563"/>
            <a:ext cx="4770120" cy="5395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533400" indent="-533400"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914400" indent="-45720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295400" indent="-3810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714500" indent="-3429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171700" indent="-3429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628900" indent="-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3086100" indent="-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543300" indent="-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4000500" indent="-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spcBef>
                <a:spcPct val="20000"/>
              </a:spcBef>
              <a:buClr>
                <a:schemeClr val="folHlink"/>
              </a:buClr>
              <a:buFont typeface="Wingdings" panose="05000000000000000000" pitchFamily="2" charset="2"/>
              <a:buAutoNum type="arabicPeriod" startAt="12"/>
            </a:pPr>
            <a:r>
              <a:rPr lang="ar-SA" sz="2100" dirty="0">
                <a:latin typeface="Tahoma" panose="020B0604030504040204" pitchFamily="34" charset="0"/>
                <a:hlinkClick r:id="rId13" action="ppaction://hlinksldjump"/>
              </a:rPr>
              <a:t>نظم التشغيل – </a:t>
            </a:r>
            <a:r>
              <a:rPr lang="en-US" sz="2100" dirty="0">
                <a:latin typeface="Tahoma" panose="020B0604030504040204" pitchFamily="34" charset="0"/>
                <a:hlinkClick r:id="rId13" action="ppaction://hlinksldjump"/>
              </a:rPr>
              <a:t>Operating System</a:t>
            </a:r>
            <a:endParaRPr lang="en-US" sz="2100" dirty="0">
              <a:latin typeface="Tahoma" panose="020B0604030504040204" pitchFamily="34" charset="0"/>
            </a:endParaRPr>
          </a:p>
          <a:p>
            <a:pPr eaLnBrk="1" hangingPunct="1">
              <a:spcBef>
                <a:spcPct val="20000"/>
              </a:spcBef>
              <a:buClr>
                <a:schemeClr val="folHlink"/>
              </a:buClr>
              <a:buFont typeface="Wingdings" panose="05000000000000000000" pitchFamily="2" charset="2"/>
              <a:buAutoNum type="arabicPeriod" startAt="12"/>
            </a:pPr>
            <a:r>
              <a:rPr lang="ar-SA" sz="2100" dirty="0">
                <a:latin typeface="Tahoma" panose="020B0604030504040204" pitchFamily="34" charset="0"/>
                <a:hlinkClick r:id="rId14" action="ppaction://hlinksldjump"/>
              </a:rPr>
              <a:t>برامج معالجة الكلمات – </a:t>
            </a:r>
            <a:r>
              <a:rPr lang="en-US" sz="2100" dirty="0">
                <a:latin typeface="Tahoma" panose="020B0604030504040204" pitchFamily="34" charset="0"/>
                <a:hlinkClick r:id="rId14" action="ppaction://hlinksldjump"/>
              </a:rPr>
              <a:t>Word Processors</a:t>
            </a:r>
            <a:endParaRPr lang="en-US" sz="2100" dirty="0">
              <a:latin typeface="Tahoma" panose="020B0604030504040204" pitchFamily="34" charset="0"/>
            </a:endParaRPr>
          </a:p>
          <a:p>
            <a:pPr eaLnBrk="1" hangingPunct="1">
              <a:spcBef>
                <a:spcPct val="20000"/>
              </a:spcBef>
              <a:buClr>
                <a:schemeClr val="folHlink"/>
              </a:buClr>
              <a:buFont typeface="Wingdings" panose="05000000000000000000" pitchFamily="2" charset="2"/>
              <a:buAutoNum type="arabicPeriod" startAt="12"/>
            </a:pPr>
            <a:r>
              <a:rPr lang="ar-SA" sz="2100" dirty="0">
                <a:latin typeface="Tahoma" panose="020B0604030504040204" pitchFamily="34" charset="0"/>
                <a:hlinkClick r:id="rId15" action="ppaction://hlinksldjump"/>
              </a:rPr>
              <a:t>برامج الجداول – </a:t>
            </a:r>
            <a:r>
              <a:rPr lang="en-US" sz="2100" dirty="0">
                <a:latin typeface="Tahoma" panose="020B0604030504040204" pitchFamily="34" charset="0"/>
                <a:hlinkClick r:id="rId15" action="ppaction://hlinksldjump"/>
              </a:rPr>
              <a:t>Spread Sheets</a:t>
            </a:r>
            <a:endParaRPr lang="en-US" sz="2100" dirty="0">
              <a:latin typeface="Tahoma" panose="020B0604030504040204" pitchFamily="34" charset="0"/>
            </a:endParaRPr>
          </a:p>
          <a:p>
            <a:pPr eaLnBrk="1" hangingPunct="1">
              <a:spcBef>
                <a:spcPct val="20000"/>
              </a:spcBef>
              <a:buClr>
                <a:schemeClr val="folHlink"/>
              </a:buClr>
              <a:buFont typeface="Wingdings" panose="05000000000000000000" pitchFamily="2" charset="2"/>
              <a:buAutoNum type="arabicPeriod" startAt="12"/>
            </a:pPr>
            <a:r>
              <a:rPr lang="ar-SA" sz="2100" dirty="0">
                <a:latin typeface="Tahoma" panose="020B0604030504040204" pitchFamily="34" charset="0"/>
                <a:hlinkClick r:id="rId16" action="ppaction://hlinksldjump"/>
              </a:rPr>
              <a:t>برامج العروض التقديمية</a:t>
            </a:r>
            <a:r>
              <a:rPr lang="en-US" sz="2100" dirty="0">
                <a:latin typeface="Tahoma" panose="020B0604030504040204" pitchFamily="34" charset="0"/>
                <a:hlinkClick r:id="rId16" action="ppaction://hlinksldjump"/>
              </a:rPr>
              <a:t>  </a:t>
            </a:r>
            <a:r>
              <a:rPr lang="ar-SA" sz="2100" dirty="0">
                <a:latin typeface="Tahoma" panose="020B0604030504040204" pitchFamily="34" charset="0"/>
                <a:hlinkClick r:id="rId16" action="ppaction://hlinksldjump"/>
              </a:rPr>
              <a:t>- </a:t>
            </a:r>
            <a:r>
              <a:rPr lang="en-US" sz="2100" dirty="0">
                <a:latin typeface="Tahoma" panose="020B0604030504040204" pitchFamily="34" charset="0"/>
                <a:hlinkClick r:id="rId16" action="ppaction://hlinksldjump"/>
              </a:rPr>
              <a:t>Presentation</a:t>
            </a:r>
            <a:endParaRPr lang="en-US" sz="2100" dirty="0">
              <a:latin typeface="Tahoma" panose="020B0604030504040204" pitchFamily="34" charset="0"/>
            </a:endParaRPr>
          </a:p>
          <a:p>
            <a:pPr eaLnBrk="1" hangingPunct="1">
              <a:spcBef>
                <a:spcPct val="20000"/>
              </a:spcBef>
              <a:buClr>
                <a:schemeClr val="folHlink"/>
              </a:buClr>
              <a:buFont typeface="Wingdings" panose="05000000000000000000" pitchFamily="2" charset="2"/>
              <a:buAutoNum type="arabicPeriod" startAt="12"/>
            </a:pPr>
            <a:r>
              <a:rPr lang="ar-SA" sz="2100" dirty="0">
                <a:latin typeface="Tahoma" panose="020B0604030504040204" pitchFamily="34" charset="0"/>
                <a:hlinkClick r:id="rId17" action="ppaction://hlinksldjump"/>
              </a:rPr>
              <a:t>برامج قواعد البيانات</a:t>
            </a:r>
            <a:r>
              <a:rPr lang="en-US" sz="2100" dirty="0">
                <a:latin typeface="Tahoma" panose="020B0604030504040204" pitchFamily="34" charset="0"/>
                <a:hlinkClick r:id="rId17" action="ppaction://hlinksldjump"/>
              </a:rPr>
              <a:t> Presentation </a:t>
            </a:r>
            <a:r>
              <a:rPr lang="en-US" sz="2100" dirty="0">
                <a:latin typeface="Arial" panose="020B0604020202020204" pitchFamily="34" charset="0"/>
                <a:hlinkClick r:id="rId17" action="ppaction://hlinksldjump"/>
              </a:rPr>
              <a:t>–</a:t>
            </a:r>
            <a:endParaRPr lang="en-US" sz="2100" dirty="0">
              <a:latin typeface="Tahoma" panose="020B0604030504040204" pitchFamily="34" charset="0"/>
            </a:endParaRPr>
          </a:p>
          <a:p>
            <a:pPr eaLnBrk="1" hangingPunct="1">
              <a:spcBef>
                <a:spcPct val="20000"/>
              </a:spcBef>
              <a:buClr>
                <a:schemeClr val="folHlink"/>
              </a:buClr>
              <a:buFont typeface="Wingdings" panose="05000000000000000000" pitchFamily="2" charset="2"/>
              <a:buAutoNum type="arabicPeriod" startAt="12"/>
            </a:pPr>
            <a:r>
              <a:rPr lang="ar-SA" sz="2100" dirty="0">
                <a:latin typeface="Tahoma" panose="020B0604030504040204" pitchFamily="34" charset="0"/>
                <a:hlinkClick r:id="rId18" action="ppaction://hlinksldjump"/>
              </a:rPr>
              <a:t>برامج الرسوميات – </a:t>
            </a:r>
            <a:r>
              <a:rPr lang="en-US" sz="2100" dirty="0">
                <a:latin typeface="Tahoma" panose="020B0604030504040204" pitchFamily="34" charset="0"/>
                <a:hlinkClick r:id="rId18" action="ppaction://hlinksldjump"/>
              </a:rPr>
              <a:t>Graphics</a:t>
            </a:r>
            <a:endParaRPr lang="en-US" sz="2100" dirty="0">
              <a:latin typeface="Tahoma" panose="020B0604030504040204" pitchFamily="34" charset="0"/>
            </a:endParaRPr>
          </a:p>
          <a:p>
            <a:pPr eaLnBrk="1" hangingPunct="1">
              <a:spcBef>
                <a:spcPct val="20000"/>
              </a:spcBef>
              <a:buClr>
                <a:schemeClr val="folHlink"/>
              </a:buClr>
              <a:buFont typeface="Wingdings" panose="05000000000000000000" pitchFamily="2" charset="2"/>
              <a:buAutoNum type="arabicPeriod" startAt="12"/>
            </a:pPr>
            <a:r>
              <a:rPr lang="ar-SA" sz="2100" dirty="0">
                <a:latin typeface="Tahoma" panose="020B0604030504040204" pitchFamily="34" charset="0"/>
                <a:hlinkClick r:id="rId19" action="ppaction://hlinksldjump"/>
              </a:rPr>
              <a:t>برامج الوسائط المتعددة – </a:t>
            </a:r>
            <a:r>
              <a:rPr lang="en-US" sz="2100" dirty="0">
                <a:latin typeface="Tahoma" panose="020B0604030504040204" pitchFamily="34" charset="0"/>
                <a:hlinkClick r:id="rId19" action="ppaction://hlinksldjump"/>
              </a:rPr>
              <a:t>Multimedia</a:t>
            </a:r>
            <a:endParaRPr lang="en-US" sz="2100" dirty="0">
              <a:latin typeface="Tahoma" panose="020B0604030504040204" pitchFamily="34" charset="0"/>
            </a:endParaRPr>
          </a:p>
          <a:p>
            <a:pPr eaLnBrk="1" hangingPunct="1">
              <a:spcBef>
                <a:spcPct val="20000"/>
              </a:spcBef>
              <a:buClr>
                <a:schemeClr val="folHlink"/>
              </a:buClr>
              <a:buFont typeface="Wingdings" panose="05000000000000000000" pitchFamily="2" charset="2"/>
              <a:buAutoNum type="arabicPeriod" startAt="12"/>
            </a:pPr>
            <a:r>
              <a:rPr lang="ar-SA" sz="2100" dirty="0">
                <a:latin typeface="Tahoma" panose="020B0604030504040204" pitchFamily="34" charset="0"/>
                <a:hlinkClick r:id="rId20" action="ppaction://hlinksldjump"/>
              </a:rPr>
              <a:t>برامج البريد الالكتروني </a:t>
            </a:r>
            <a:r>
              <a:rPr lang="en-US" sz="2100" dirty="0">
                <a:latin typeface="Tahoma" panose="020B0604030504040204" pitchFamily="34" charset="0"/>
                <a:hlinkClick r:id="rId20" action="ppaction://hlinksldjump"/>
              </a:rPr>
              <a:t>Email Programs</a:t>
            </a:r>
            <a:endParaRPr lang="en-US" sz="2100" dirty="0">
              <a:latin typeface="Tahoma" panose="020B0604030504040204" pitchFamily="34" charset="0"/>
            </a:endParaRPr>
          </a:p>
          <a:p>
            <a:pPr eaLnBrk="1" hangingPunct="1">
              <a:spcBef>
                <a:spcPct val="20000"/>
              </a:spcBef>
              <a:buClr>
                <a:schemeClr val="folHlink"/>
              </a:buClr>
              <a:buFont typeface="Wingdings" panose="05000000000000000000" pitchFamily="2" charset="2"/>
              <a:buAutoNum type="arabicPeriod" startAt="12"/>
            </a:pPr>
            <a:r>
              <a:rPr lang="ar-SA" sz="2100" dirty="0">
                <a:latin typeface="Tahoma" panose="020B0604030504040204" pitchFamily="34" charset="0"/>
                <a:hlinkClick r:id="rId21" action="ppaction://hlinksldjump"/>
              </a:rPr>
              <a:t>متصفح الانترنت </a:t>
            </a:r>
            <a:r>
              <a:rPr lang="en-US" sz="2100" dirty="0">
                <a:latin typeface="Tahoma" panose="020B0604030504040204" pitchFamily="34" charset="0"/>
                <a:hlinkClick r:id="rId21" action="ppaction://hlinksldjump"/>
              </a:rPr>
              <a:t>Web Browser</a:t>
            </a:r>
            <a:endParaRPr lang="en-US" sz="2100" dirty="0">
              <a:latin typeface="Tahoma" panose="020B0604030504040204" pitchFamily="34" charset="0"/>
            </a:endParaRPr>
          </a:p>
          <a:p>
            <a:pPr eaLnBrk="1" hangingPunct="1">
              <a:spcBef>
                <a:spcPct val="20000"/>
              </a:spcBef>
              <a:buClr>
                <a:schemeClr val="folHlink"/>
              </a:buClr>
              <a:buFont typeface="Wingdings" panose="05000000000000000000" pitchFamily="2" charset="2"/>
              <a:buAutoNum type="arabicPeriod" startAt="12"/>
            </a:pPr>
            <a:r>
              <a:rPr lang="ar-SA" sz="2100" dirty="0">
                <a:latin typeface="Tahoma" panose="020B0604030504040204" pitchFamily="34" charset="0"/>
                <a:hlinkClick r:id="rId22" action="ppaction://hlinksldjump"/>
              </a:rPr>
              <a:t>البرمجيات المساعدة – </a:t>
            </a:r>
            <a:r>
              <a:rPr lang="en-US" sz="2100" dirty="0">
                <a:latin typeface="Tahoma" panose="020B0604030504040204" pitchFamily="34" charset="0"/>
                <a:hlinkClick r:id="rId22" action="ppaction://hlinksldjump"/>
              </a:rPr>
              <a:t>Utility Programs</a:t>
            </a:r>
            <a:endParaRPr lang="en-US" sz="2100" dirty="0">
              <a:latin typeface="Tahoma" panose="020B0604030504040204" pitchFamily="34" charset="0"/>
            </a:endParaRPr>
          </a:p>
          <a:p>
            <a:pPr eaLnBrk="1" hangingPunct="1">
              <a:spcBef>
                <a:spcPct val="20000"/>
              </a:spcBef>
              <a:buClr>
                <a:schemeClr val="folHlink"/>
              </a:buClr>
              <a:buFont typeface="Wingdings" panose="05000000000000000000" pitchFamily="2" charset="2"/>
              <a:buAutoNum type="arabicPeriod" startAt="12"/>
            </a:pPr>
            <a:r>
              <a:rPr lang="ar-SA" sz="2100" dirty="0">
                <a:latin typeface="Tahoma" panose="020B0604030504040204" pitchFamily="34" charset="0"/>
                <a:hlinkClick r:id="rId23" action="ppaction://hlinksldjump"/>
              </a:rPr>
              <a:t>حزم البرمجيات – </a:t>
            </a:r>
            <a:r>
              <a:rPr lang="en-US" sz="2100" dirty="0">
                <a:latin typeface="Tahoma" panose="020B0604030504040204" pitchFamily="34" charset="0"/>
                <a:hlinkClick r:id="rId23" action="ppaction://hlinksldjump"/>
              </a:rPr>
              <a:t>Software Suites</a:t>
            </a:r>
            <a:endParaRPr lang="en-US" sz="2100" dirty="0">
              <a:latin typeface="Tahoma" panose="020B0604030504040204" pitchFamily="34" charset="0"/>
            </a:endParaRPr>
          </a:p>
          <a:p>
            <a:pPr eaLnBrk="1" hangingPunct="1">
              <a:spcBef>
                <a:spcPct val="20000"/>
              </a:spcBef>
              <a:buClr>
                <a:schemeClr val="folHlink"/>
              </a:buClr>
              <a:buFont typeface="Wingdings" panose="05000000000000000000" pitchFamily="2" charset="2"/>
              <a:buAutoNum type="arabicPeriod" startAt="12"/>
            </a:pPr>
            <a:r>
              <a:rPr lang="ar-SA" sz="2100" dirty="0">
                <a:latin typeface="Tahoma" panose="020B0604030504040204" pitchFamily="34" charset="0"/>
                <a:hlinkClick r:id="rId24" action="ppaction://hlinksldjump"/>
              </a:rPr>
              <a:t>الاستخدام السليم للبرمجيات</a:t>
            </a:r>
            <a:r>
              <a:rPr lang="en-US" sz="2100" dirty="0">
                <a:latin typeface="Tahoma" panose="020B0604030504040204" pitchFamily="34" charset="0"/>
                <a:hlinkClick r:id="rId24" action="ppaction://hlinksldjump"/>
              </a:rPr>
              <a:t>Correct use of </a:t>
            </a:r>
            <a:r>
              <a:rPr lang="en-US" sz="2100" dirty="0" smtClean="0">
                <a:latin typeface="Tahoma" panose="020B0604030504040204" pitchFamily="34" charset="0"/>
                <a:hlinkClick r:id="rId24" action="ppaction://hlinksldjump"/>
              </a:rPr>
              <a:t>Software</a:t>
            </a:r>
            <a:endParaRPr lang="en-US" sz="2100" dirty="0">
              <a:latin typeface="Tahoma" panose="020B0604030504040204" pitchFamily="34" charset="0"/>
            </a:endParaRPr>
          </a:p>
        </p:txBody>
      </p:sp>
    </p:spTree>
    <p:extLst>
      <p:ext uri="{BB962C8B-B14F-4D97-AF65-F5344CB8AC3E}">
        <p14:creationId xmlns:p14="http://schemas.microsoft.com/office/powerpoint/2010/main" val="1984659202"/>
      </p:ext>
    </p:extLst>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2731770" y="125413"/>
            <a:ext cx="8496300" cy="1216025"/>
          </a:xfrm>
        </p:spPr>
        <p:txBody>
          <a:bodyPr>
            <a:normAutofit/>
          </a:bodyPr>
          <a:lstStyle/>
          <a:p>
            <a:pPr eaLnBrk="1" hangingPunct="1">
              <a:spcBef>
                <a:spcPts val="600"/>
              </a:spcBef>
              <a:spcAft>
                <a:spcPts val="1200"/>
              </a:spcAft>
            </a:pPr>
            <a:r>
              <a:rPr lang="ar-SA" sz="4000" b="1" dirty="0">
                <a:latin typeface="Sakkal Majalla" panose="02000000000000000000" pitchFamily="2" charset="-78"/>
                <a:cs typeface="Sakkal Majalla" panose="02000000000000000000" pitchFamily="2" charset="-78"/>
              </a:rPr>
              <a:t>ما هي البرمجيات ؟</a:t>
            </a:r>
            <a:endParaRPr lang="en-US" sz="4000" b="1" dirty="0">
              <a:latin typeface="Sakkal Majalla" panose="02000000000000000000" pitchFamily="2" charset="-78"/>
              <a:cs typeface="Sakkal Majalla" panose="02000000000000000000" pitchFamily="2" charset="-78"/>
            </a:endParaRPr>
          </a:p>
        </p:txBody>
      </p:sp>
      <p:sp>
        <p:nvSpPr>
          <p:cNvPr id="128003" name="Rectangle 3"/>
          <p:cNvSpPr>
            <a:spLocks noGrp="1" noChangeArrowheads="1"/>
          </p:cNvSpPr>
          <p:nvPr>
            <p:ph idx="1"/>
          </p:nvPr>
        </p:nvSpPr>
        <p:spPr>
          <a:xfrm>
            <a:off x="1981200" y="1341438"/>
            <a:ext cx="8229600" cy="4830762"/>
          </a:xfrm>
        </p:spPr>
        <p:txBody>
          <a:bodyPr/>
          <a:lstStyle/>
          <a:p>
            <a:pPr algn="just" eaLnBrk="1" hangingPunct="1">
              <a:lnSpc>
                <a:spcPct val="80000"/>
              </a:lnSpc>
            </a:pPr>
            <a:r>
              <a:rPr lang="ar-SA" b="1" smtClean="0"/>
              <a:t>هي مجموعة من الأوامر المعطاة للحاسب في صورة الكترونية وهي التي توجهه إلى ما يجب فعله.</a:t>
            </a:r>
          </a:p>
          <a:p>
            <a:pPr algn="just" eaLnBrk="1" hangingPunct="1">
              <a:lnSpc>
                <a:spcPct val="80000"/>
              </a:lnSpc>
              <a:buFontTx/>
              <a:buNone/>
            </a:pPr>
            <a:endParaRPr lang="ar-SA" sz="3000" b="1" smtClean="0"/>
          </a:p>
          <a:p>
            <a:pPr algn="just" eaLnBrk="1" hangingPunct="1">
              <a:lnSpc>
                <a:spcPct val="80000"/>
              </a:lnSpc>
            </a:pPr>
            <a:r>
              <a:rPr lang="ar-JO" b="1" smtClean="0"/>
              <a:t>تم تصميم معظم البرامج لتكون صديقة ومألوفة للمستخدم وذلك بأن تكون سهلة الاستعمال. </a:t>
            </a:r>
            <a:endParaRPr lang="ar-SA" b="1" smtClean="0"/>
          </a:p>
          <a:p>
            <a:pPr algn="just" eaLnBrk="1" hangingPunct="1">
              <a:lnSpc>
                <a:spcPct val="80000"/>
              </a:lnSpc>
              <a:buFontTx/>
              <a:buNone/>
            </a:pPr>
            <a:endParaRPr lang="ar-SA" b="1" smtClean="0"/>
          </a:p>
          <a:p>
            <a:pPr algn="just" eaLnBrk="1" hangingPunct="1">
              <a:lnSpc>
                <a:spcPct val="80000"/>
              </a:lnSpc>
            </a:pPr>
            <a:r>
              <a:rPr lang="ar-JO" b="1" smtClean="0"/>
              <a:t>كما نعرف أن الأنظمة تنقسم إلى قسمين رئيسيين : الأول هو نظام التشغيل وهو النظام الذي يوفر للمستخدم إمكانية تنظيم الملفات والمجلدات والتعامل معها بالإضافة أنه البيئة الملائمة لتشغيل البرمجيات أو التطبيقات وهي القسم الثاني للأنظمة والصفة التي تميز هذا النوع من الأنظمة هي أنها صممت لتلبي وظيفة محددة مثل برنامج الوورد الذي صمم لمعالجة النصوص</a:t>
            </a:r>
            <a:r>
              <a:rPr lang="ar-SA" b="1" smtClean="0"/>
              <a:t>.</a:t>
            </a:r>
            <a:endParaRPr lang="ar-JO" b="1" smtClean="0"/>
          </a:p>
        </p:txBody>
      </p:sp>
      <p:sp>
        <p:nvSpPr>
          <p:cNvPr id="12800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C0F19ADC-E3E8-4413-BF01-8355B706DBE4}" type="slidenum">
              <a:rPr lang="ar-SA" sz="1200" smtClean="0">
                <a:latin typeface="Arial" panose="020B0604020202020204" pitchFamily="34" charset="0"/>
              </a:rPr>
              <a:pPr algn="l">
                <a:lnSpc>
                  <a:spcPct val="100000"/>
                </a:lnSpc>
                <a:spcBef>
                  <a:spcPct val="0"/>
                </a:spcBef>
                <a:buFontTx/>
                <a:buNone/>
              </a:pPr>
              <a:t>106</a:t>
            </a:fld>
            <a:endParaRPr lang="en-US" sz="1200" smtClean="0">
              <a:latin typeface="Arial" panose="020B0604020202020204" pitchFamily="34" charset="0"/>
            </a:endParaRPr>
          </a:p>
        </p:txBody>
      </p:sp>
    </p:spTree>
    <p:extLst>
      <p:ext uri="{BB962C8B-B14F-4D97-AF65-F5344CB8AC3E}">
        <p14:creationId xmlns:p14="http://schemas.microsoft.com/office/powerpoint/2010/main" val="3330124731"/>
      </p:ext>
    </p:extLst>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838200" y="73025"/>
            <a:ext cx="10515600" cy="1325563"/>
          </a:xfrm>
        </p:spPr>
        <p:txBody>
          <a:bodyPr>
            <a:normAutofit/>
          </a:bodyPr>
          <a:lstStyle/>
          <a:p>
            <a:pPr eaLnBrk="1" hangingPunct="1">
              <a:spcBef>
                <a:spcPts val="600"/>
              </a:spcBef>
              <a:spcAft>
                <a:spcPts val="1200"/>
              </a:spcAft>
            </a:pPr>
            <a:r>
              <a:rPr lang="ar-SA" sz="4000" b="1" dirty="0">
                <a:latin typeface="Sakkal Majalla" panose="02000000000000000000" pitchFamily="2" charset="-78"/>
                <a:cs typeface="Sakkal Majalla" panose="02000000000000000000" pitchFamily="2" charset="-78"/>
              </a:rPr>
              <a:t>كيف تعمل البرمجيات والمعدات ؟</a:t>
            </a:r>
          </a:p>
        </p:txBody>
      </p:sp>
      <p:sp>
        <p:nvSpPr>
          <p:cNvPr id="129027" name="Rectangle 3"/>
          <p:cNvSpPr>
            <a:spLocks noGrp="1" noChangeArrowheads="1"/>
          </p:cNvSpPr>
          <p:nvPr>
            <p:ph idx="1"/>
          </p:nvPr>
        </p:nvSpPr>
        <p:spPr>
          <a:xfrm>
            <a:off x="838200" y="1701800"/>
            <a:ext cx="10515600" cy="4351338"/>
          </a:xfrm>
        </p:spPr>
        <p:txBody>
          <a:bodyPr/>
          <a:lstStyle/>
          <a:p>
            <a:pPr indent="22225" algn="just" eaLnBrk="1" hangingPunct="1">
              <a:buFont typeface="Arial" panose="020B0604020202020204" pitchFamily="34" charset="0"/>
              <a:buNone/>
            </a:pPr>
            <a:r>
              <a:rPr lang="ar-JO" dirty="0" smtClean="0"/>
              <a:t>نظام الكمبيوتر يتكون من جزأين هما: البرمجيات </a:t>
            </a:r>
            <a:r>
              <a:rPr lang="en-US" dirty="0" smtClean="0">
                <a:cs typeface="Arial" panose="020B0604020202020204" pitchFamily="34" charset="0"/>
              </a:rPr>
              <a:t>(Software)</a:t>
            </a:r>
            <a:r>
              <a:rPr lang="ar-JO" dirty="0" smtClean="0"/>
              <a:t> والمعدات </a:t>
            </a:r>
            <a:r>
              <a:rPr lang="en-US" dirty="0" smtClean="0">
                <a:cs typeface="Arial" panose="020B0604020202020204" pitchFamily="34" charset="0"/>
              </a:rPr>
              <a:t>(Hardware)</a:t>
            </a:r>
            <a:r>
              <a:rPr lang="ar-SA" dirty="0" smtClean="0"/>
              <a:t>، وحتى يعمل جهاز الكمبيوتر لابد من مزامنة العمل بين البرامج و القطع المادية المكونة للكمبيوتر، فيمكن اعتبار المعدات بمثابة الجسد و البرمجيات بمثابة الأفكار التي تحرك وتتحكم بهذا الجسد وتجعله يصدر ردود أفعال تتناسب مع الأوامر التي تطلب منه من خلال البرمجيات المثبتة عليه.</a:t>
            </a:r>
          </a:p>
        </p:txBody>
      </p:sp>
      <p:sp>
        <p:nvSpPr>
          <p:cNvPr id="12902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9D9D02D-896A-46F6-8269-6590D69DD2EA}" type="slidenum">
              <a:rPr lang="ar-SA" sz="1200" smtClean="0">
                <a:latin typeface="Arial" panose="020B0604020202020204" pitchFamily="34" charset="0"/>
              </a:rPr>
              <a:pPr algn="l">
                <a:lnSpc>
                  <a:spcPct val="100000"/>
                </a:lnSpc>
                <a:spcBef>
                  <a:spcPct val="0"/>
                </a:spcBef>
                <a:buFontTx/>
                <a:buNone/>
              </a:pPr>
              <a:t>107</a:t>
            </a:fld>
            <a:endParaRPr lang="en-US" sz="1200" smtClean="0">
              <a:latin typeface="Arial" panose="020B0604020202020204" pitchFamily="34" charset="0"/>
            </a:endParaRPr>
          </a:p>
        </p:txBody>
      </p:sp>
    </p:spTree>
    <p:extLst>
      <p:ext uri="{BB962C8B-B14F-4D97-AF65-F5344CB8AC3E}">
        <p14:creationId xmlns:p14="http://schemas.microsoft.com/office/powerpoint/2010/main" val="2751411673"/>
      </p:ext>
    </p:extLst>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944880" y="151765"/>
            <a:ext cx="10515600" cy="1325563"/>
          </a:xfrm>
        </p:spPr>
        <p:txBody>
          <a:bodyPr>
            <a:normAutofit/>
          </a:bodyPr>
          <a:lstStyle/>
          <a:p>
            <a:pPr eaLnBrk="1" hangingPunct="1">
              <a:spcBef>
                <a:spcPts val="600"/>
              </a:spcBef>
              <a:spcAft>
                <a:spcPts val="1200"/>
              </a:spcAft>
            </a:pPr>
            <a:r>
              <a:rPr lang="ar-SA" sz="4000" b="1" dirty="0">
                <a:latin typeface="Sakkal Majalla" panose="02000000000000000000" pitchFamily="2" charset="-78"/>
                <a:cs typeface="Sakkal Majalla" panose="02000000000000000000" pitchFamily="2" charset="-78"/>
              </a:rPr>
              <a:t>طريقة عمل البرمجيات و المعدات </a:t>
            </a:r>
          </a:p>
        </p:txBody>
      </p:sp>
      <p:sp>
        <p:nvSpPr>
          <p:cNvPr id="113668" name="Rectangle 3"/>
          <p:cNvSpPr>
            <a:spLocks noGrp="1" noChangeArrowheads="1"/>
          </p:cNvSpPr>
          <p:nvPr>
            <p:ph idx="1"/>
          </p:nvPr>
        </p:nvSpPr>
        <p:spPr>
          <a:xfrm>
            <a:off x="1981200" y="1628775"/>
            <a:ext cx="8229600" cy="4114800"/>
          </a:xfrm>
        </p:spPr>
        <p:txBody>
          <a:bodyPr rtlCol="0">
            <a:normAutofit lnSpcReduction="10000"/>
          </a:bodyPr>
          <a:lstStyle/>
          <a:p>
            <a:pPr marL="571500" indent="-571500" algn="just" eaLnBrk="1" fontAlgn="auto" hangingPunct="1">
              <a:spcAft>
                <a:spcPts val="0"/>
              </a:spcAft>
              <a:buFont typeface="Wingdings" panose="05000000000000000000" pitchFamily="2" charset="2"/>
              <a:buAutoNum type="arabicPeriod"/>
              <a:defRPr/>
            </a:pPr>
            <a:r>
              <a:rPr lang="ar-SA" sz="3000"/>
              <a:t>يتم تشغيل جهاز الكمبيوتر بالضغط على زر التشغيل.</a:t>
            </a:r>
            <a:endParaRPr lang="en-US" sz="3000"/>
          </a:p>
          <a:p>
            <a:pPr marL="571500" indent="-571500" algn="just" eaLnBrk="1" fontAlgn="auto" hangingPunct="1">
              <a:spcAft>
                <a:spcPts val="0"/>
              </a:spcAft>
              <a:buFont typeface="Wingdings" panose="05000000000000000000" pitchFamily="2" charset="2"/>
              <a:buAutoNum type="arabicPeriod"/>
              <a:defRPr/>
            </a:pPr>
            <a:r>
              <a:rPr lang="ar-SA" sz="3000"/>
              <a:t>تبدأ عملية التغذية الكهربائية لجميع أجزاء الكمبيوتر.</a:t>
            </a:r>
            <a:endParaRPr lang="en-US" sz="3000"/>
          </a:p>
          <a:p>
            <a:pPr marL="571500" indent="-571500" algn="just" eaLnBrk="1" fontAlgn="auto" hangingPunct="1">
              <a:spcAft>
                <a:spcPts val="0"/>
              </a:spcAft>
              <a:buFont typeface="Wingdings" panose="05000000000000000000" pitchFamily="2" charset="2"/>
              <a:buAutoNum type="arabicPeriod"/>
              <a:defRPr/>
            </a:pPr>
            <a:r>
              <a:rPr lang="ar-SA" sz="3000"/>
              <a:t>تتم عملية الاختبار الذاتي </a:t>
            </a:r>
            <a:r>
              <a:rPr lang="en-US" sz="3000"/>
              <a:t>(POST)</a:t>
            </a:r>
            <a:r>
              <a:rPr lang="ar-SA" sz="3000"/>
              <a:t> لتفقد عمل الأجزاء الإلكترونية.</a:t>
            </a:r>
            <a:endParaRPr lang="en-US" sz="3000"/>
          </a:p>
          <a:p>
            <a:pPr marL="571500" indent="-571500" algn="just" eaLnBrk="1" fontAlgn="auto" hangingPunct="1">
              <a:spcAft>
                <a:spcPts val="0"/>
              </a:spcAft>
              <a:buFont typeface="Wingdings" panose="05000000000000000000" pitchFamily="2" charset="2"/>
              <a:buAutoNum type="arabicPeriod"/>
              <a:defRPr/>
            </a:pPr>
            <a:r>
              <a:rPr lang="ar-SA" sz="3000"/>
              <a:t>يتم قراءة محتويات ذاكرة </a:t>
            </a:r>
            <a:r>
              <a:rPr lang="en-US" sz="3000"/>
              <a:t>(ROM BIOS)</a:t>
            </a:r>
            <a:r>
              <a:rPr lang="ar-SA" sz="3000"/>
              <a:t> لتحميل التعريفات اللازمة لتشغيل الكمبيوتر.</a:t>
            </a:r>
            <a:endParaRPr lang="en-US" sz="3000"/>
          </a:p>
          <a:p>
            <a:pPr marL="571500" indent="-571500" algn="just" eaLnBrk="1" fontAlgn="auto" hangingPunct="1">
              <a:spcAft>
                <a:spcPts val="0"/>
              </a:spcAft>
              <a:buFont typeface="Wingdings" panose="05000000000000000000" pitchFamily="2" charset="2"/>
              <a:buAutoNum type="arabicPeriod"/>
              <a:defRPr/>
            </a:pPr>
            <a:r>
              <a:rPr lang="ar-SA" sz="3000"/>
              <a:t>يتم إقلاع الكمبيوتر من القرص الصلب وتحميل نظام التشغيل إلى الذاكرة الرئيسية لبدء عمل الكمبيوتر، و بعد تحميل نظام التشغيل يمكن تشغيل التطبيقات المختلفة.</a:t>
            </a:r>
            <a:endParaRPr lang="en-US" sz="3000"/>
          </a:p>
        </p:txBody>
      </p:sp>
      <p:sp>
        <p:nvSpPr>
          <p:cNvPr id="13005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9D0E124-ED17-4BA8-981C-F7C678AAED35}" type="slidenum">
              <a:rPr lang="ar-SA" sz="1200" smtClean="0">
                <a:latin typeface="Arial" panose="020B0604020202020204" pitchFamily="34" charset="0"/>
              </a:rPr>
              <a:pPr algn="l">
                <a:lnSpc>
                  <a:spcPct val="100000"/>
                </a:lnSpc>
                <a:spcBef>
                  <a:spcPct val="0"/>
                </a:spcBef>
                <a:buFontTx/>
                <a:buNone/>
              </a:pPr>
              <a:t>108</a:t>
            </a:fld>
            <a:endParaRPr lang="en-US" sz="1200" smtClean="0">
              <a:latin typeface="Arial" panose="020B0604020202020204" pitchFamily="34" charset="0"/>
            </a:endParaRPr>
          </a:p>
        </p:txBody>
      </p:sp>
    </p:spTree>
    <p:extLst>
      <p:ext uri="{BB962C8B-B14F-4D97-AF65-F5344CB8AC3E}">
        <p14:creationId xmlns:p14="http://schemas.microsoft.com/office/powerpoint/2010/main" val="302001438"/>
      </p:ext>
    </p:extLst>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941320" y="228918"/>
            <a:ext cx="8229600" cy="850900"/>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أنواع البرمجيات </a:t>
            </a:r>
            <a:r>
              <a:rPr lang="en-US" sz="4000" b="1" dirty="0">
                <a:latin typeface="Sakkal Majalla" panose="02000000000000000000" pitchFamily="2" charset="-78"/>
                <a:cs typeface="Sakkal Majalla" panose="02000000000000000000" pitchFamily="2" charset="-78"/>
              </a:rPr>
              <a:t>Software types</a:t>
            </a:r>
          </a:p>
        </p:txBody>
      </p:sp>
      <p:sp>
        <p:nvSpPr>
          <p:cNvPr id="308227" name="Rectangle 3"/>
          <p:cNvSpPr>
            <a:spLocks noGrp="1" noChangeArrowheads="1"/>
          </p:cNvSpPr>
          <p:nvPr>
            <p:ph idx="1"/>
          </p:nvPr>
        </p:nvSpPr>
        <p:spPr>
          <a:xfrm>
            <a:off x="1981200" y="1196975"/>
            <a:ext cx="8229600" cy="5256213"/>
          </a:xfrm>
        </p:spPr>
        <p:txBody>
          <a:bodyPr/>
          <a:lstStyle/>
          <a:p>
            <a:pPr eaLnBrk="1" hangingPunct="1"/>
            <a:r>
              <a:rPr lang="ar-SA" sz="3600" smtClean="0"/>
              <a:t>صممت معظم البرامج لتكون سهلة الاستعمال لدى المستخدم وهي تنقسم الى قسمين رئيسيين:</a:t>
            </a:r>
          </a:p>
          <a:p>
            <a:pPr eaLnBrk="1" hangingPunct="1">
              <a:buFontTx/>
              <a:buNone/>
            </a:pPr>
            <a:r>
              <a:rPr lang="ar-SA" sz="3600" smtClean="0"/>
              <a:t>	</a:t>
            </a:r>
            <a:r>
              <a:rPr lang="ar-SA" sz="3600" b="1" u="sng" smtClean="0">
                <a:solidFill>
                  <a:srgbClr val="800080"/>
                </a:solidFill>
              </a:rPr>
              <a:t>1- أنظمة التشغيل:</a:t>
            </a:r>
            <a:r>
              <a:rPr lang="ar-SA" sz="3600" smtClean="0"/>
              <a:t> وهو النظام الذي يمكن المستخدم من تنظيم الملفات والمجلدات والتعامل معها وهو بيئة تشغيل النوع الثاني.</a:t>
            </a:r>
          </a:p>
          <a:p>
            <a:pPr eaLnBrk="1" hangingPunct="1">
              <a:buFontTx/>
              <a:buNone/>
            </a:pPr>
            <a:r>
              <a:rPr lang="ar-SA" sz="3600" b="1" smtClean="0">
                <a:solidFill>
                  <a:srgbClr val="800080"/>
                </a:solidFill>
              </a:rPr>
              <a:t>	</a:t>
            </a:r>
            <a:r>
              <a:rPr lang="ar-SA" sz="3600" b="1" u="sng" smtClean="0">
                <a:solidFill>
                  <a:srgbClr val="800080"/>
                </a:solidFill>
              </a:rPr>
              <a:t>2- البرامج التطبيقية:</a:t>
            </a:r>
            <a:r>
              <a:rPr lang="ar-SA" sz="3600" smtClean="0"/>
              <a:t> وهي البرامج التي صممت لتلبي وظيفة معينة. مثل برنامج الوورد لمعالجة النصوص.</a:t>
            </a:r>
            <a:endParaRPr lang="en-US" sz="3600" smtClean="0">
              <a:cs typeface="Arial" panose="020B0604020202020204" pitchFamily="34" charset="0"/>
            </a:endParaRPr>
          </a:p>
        </p:txBody>
      </p:sp>
      <p:sp>
        <p:nvSpPr>
          <p:cNvPr id="13107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55CA1D3B-906D-4A06-B2D8-DF0C42B2DA26}" type="slidenum">
              <a:rPr lang="ar-SA" sz="1200" smtClean="0">
                <a:latin typeface="Arial" panose="020B0604020202020204" pitchFamily="34" charset="0"/>
              </a:rPr>
              <a:pPr algn="l">
                <a:lnSpc>
                  <a:spcPct val="100000"/>
                </a:lnSpc>
                <a:spcBef>
                  <a:spcPct val="0"/>
                </a:spcBef>
                <a:buFontTx/>
                <a:buNone/>
              </a:pPr>
              <a:t>109</a:t>
            </a:fld>
            <a:endParaRPr lang="en-US" sz="1200" smtClean="0">
              <a:latin typeface="Arial" panose="020B0604020202020204" pitchFamily="34" charset="0"/>
            </a:endParaRPr>
          </a:p>
        </p:txBody>
      </p:sp>
    </p:spTree>
    <p:extLst>
      <p:ext uri="{BB962C8B-B14F-4D97-AF65-F5344CB8AC3E}">
        <p14:creationId xmlns:p14="http://schemas.microsoft.com/office/powerpoint/2010/main" val="42543679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08227">
                                            <p:txEl>
                                              <p:pRg st="0" end="0"/>
                                            </p:txEl>
                                          </p:spTgt>
                                        </p:tgtEl>
                                        <p:attrNameLst>
                                          <p:attrName>style.visibility</p:attrName>
                                        </p:attrNameLst>
                                      </p:cBhvr>
                                      <p:to>
                                        <p:strVal val="visible"/>
                                      </p:to>
                                    </p:set>
                                    <p:anim calcmode="lin" valueType="num">
                                      <p:cBhvr additive="base">
                                        <p:cTn id="7" dur="500" fill="hold"/>
                                        <p:tgtEl>
                                          <p:spTgt spid="3082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82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08227">
                                            <p:txEl>
                                              <p:pRg st="1" end="1"/>
                                            </p:txEl>
                                          </p:spTgt>
                                        </p:tgtEl>
                                        <p:attrNameLst>
                                          <p:attrName>style.visibility</p:attrName>
                                        </p:attrNameLst>
                                      </p:cBhvr>
                                      <p:to>
                                        <p:strVal val="visible"/>
                                      </p:to>
                                    </p:set>
                                    <p:anim calcmode="lin" valueType="num">
                                      <p:cBhvr additive="base">
                                        <p:cTn id="13" dur="500" fill="hold"/>
                                        <p:tgtEl>
                                          <p:spTgt spid="3082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82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08227">
                                            <p:txEl>
                                              <p:pRg st="2" end="2"/>
                                            </p:txEl>
                                          </p:spTgt>
                                        </p:tgtEl>
                                        <p:attrNameLst>
                                          <p:attrName>style.visibility</p:attrName>
                                        </p:attrNameLst>
                                      </p:cBhvr>
                                      <p:to>
                                        <p:strVal val="visible"/>
                                      </p:to>
                                    </p:set>
                                    <p:anim calcmode="lin" valueType="num">
                                      <p:cBhvr additive="base">
                                        <p:cTn id="19" dur="500" fill="hold"/>
                                        <p:tgtEl>
                                          <p:spTgt spid="3082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822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838200" y="136208"/>
            <a:ext cx="10515600" cy="1325563"/>
          </a:xfrm>
        </p:spPr>
        <p:txBody>
          <a:bodyPr>
            <a:normAutofit/>
          </a:bodyPr>
          <a:lstStyle/>
          <a:p>
            <a:pPr eaLnBrk="1" hangingPunct="1">
              <a:spcBef>
                <a:spcPts val="600"/>
              </a:spcBef>
              <a:spcAft>
                <a:spcPts val="1200"/>
              </a:spcAft>
            </a:pPr>
            <a:r>
              <a:rPr lang="ar-JO" sz="4000" b="1" dirty="0">
                <a:latin typeface="Sakkal Majalla" panose="02000000000000000000" pitchFamily="2" charset="-78"/>
                <a:cs typeface="Sakkal Majalla" panose="02000000000000000000" pitchFamily="2" charset="-78"/>
              </a:rPr>
              <a:t>تصنيف البرمجيات حسب نوع الإصدار</a:t>
            </a:r>
            <a:r>
              <a:rPr lang="ar-SA" sz="4000" b="1" dirty="0">
                <a:latin typeface="Sakkal Majalla" panose="02000000000000000000" pitchFamily="2" charset="-78"/>
                <a:cs typeface="Sakkal Majalla" panose="02000000000000000000" pitchFamily="2" charset="-78"/>
              </a:rPr>
              <a:t> </a:t>
            </a:r>
            <a:r>
              <a:rPr lang="ar-JO" sz="4000" b="1" dirty="0">
                <a:latin typeface="Sakkal Majalla" panose="02000000000000000000" pitchFamily="2" charset="-78"/>
                <a:cs typeface="Sakkal Majalla" panose="02000000000000000000" pitchFamily="2" charset="-78"/>
              </a:rPr>
              <a:t> </a:t>
            </a:r>
          </a:p>
        </p:txBody>
      </p:sp>
      <p:sp>
        <p:nvSpPr>
          <p:cNvPr id="132099" name="Rectangle 3"/>
          <p:cNvSpPr>
            <a:spLocks noGrp="1" noChangeArrowheads="1"/>
          </p:cNvSpPr>
          <p:nvPr>
            <p:ph idx="1"/>
          </p:nvPr>
        </p:nvSpPr>
        <p:spPr>
          <a:xfrm>
            <a:off x="1774825" y="1628775"/>
            <a:ext cx="8229600" cy="3313113"/>
          </a:xfrm>
        </p:spPr>
        <p:txBody>
          <a:bodyPr/>
          <a:lstStyle/>
          <a:p>
            <a:pPr eaLnBrk="1" hangingPunct="1"/>
            <a:r>
              <a:rPr lang="ar-JO" sz="3000" smtClean="0">
                <a:cs typeface="Times New Roman" panose="02020603050405020304" pitchFamily="18" charset="0"/>
              </a:rPr>
              <a:t>نسخة عرض </a:t>
            </a:r>
            <a:r>
              <a:rPr lang="en-US" sz="3000" smtClean="0">
                <a:cs typeface="Arial" panose="020B0604020202020204" pitchFamily="34" charset="0"/>
              </a:rPr>
              <a:t>(Demo)</a:t>
            </a:r>
            <a:r>
              <a:rPr lang="ar-JO" sz="3000" smtClean="0">
                <a:cs typeface="Times New Roman" panose="02020603050405020304" pitchFamily="18" charset="0"/>
              </a:rPr>
              <a:t> : </a:t>
            </a:r>
            <a:r>
              <a:rPr lang="ar-JO" sz="3000" smtClean="0"/>
              <a:t>إصدار لعرض نسخة من البرنامج. </a:t>
            </a:r>
          </a:p>
          <a:p>
            <a:pPr eaLnBrk="1" hangingPunct="1"/>
            <a:r>
              <a:rPr lang="ar-JO" sz="3000" smtClean="0"/>
              <a:t>نسخة عامة</a:t>
            </a:r>
            <a:r>
              <a:rPr lang="en-US" sz="3000" smtClean="0">
                <a:cs typeface="Arial" panose="020B0604020202020204" pitchFamily="34" charset="0"/>
              </a:rPr>
              <a:t> (Trial Version) </a:t>
            </a:r>
            <a:r>
              <a:rPr lang="ar-JO" sz="3000" smtClean="0"/>
              <a:t>: اصدارات ذات وظائف محدودة أو مقيدة بزمن محدد. </a:t>
            </a:r>
          </a:p>
          <a:p>
            <a:pPr eaLnBrk="1" hangingPunct="1"/>
            <a:r>
              <a:rPr lang="ar-JO" sz="3000" smtClean="0"/>
              <a:t>نسخة مجانية</a:t>
            </a:r>
            <a:r>
              <a:rPr lang="en-US" sz="3000" smtClean="0">
                <a:cs typeface="Arial" panose="020B0604020202020204" pitchFamily="34" charset="0"/>
              </a:rPr>
              <a:t> (Free) </a:t>
            </a:r>
            <a:r>
              <a:rPr lang="ar-JO" sz="3000" smtClean="0"/>
              <a:t>: إصدار مجاني من البرنامج. </a:t>
            </a:r>
          </a:p>
          <a:p>
            <a:pPr eaLnBrk="1" hangingPunct="1"/>
            <a:r>
              <a:rPr lang="ar-JO" sz="3000" smtClean="0"/>
              <a:t>مصدر مفتوح</a:t>
            </a:r>
            <a:r>
              <a:rPr lang="en-US" sz="3000" smtClean="0">
                <a:cs typeface="Arial" panose="020B0604020202020204" pitchFamily="34" charset="0"/>
              </a:rPr>
              <a:t> (Open) </a:t>
            </a:r>
            <a:r>
              <a:rPr lang="ar-JO" sz="3000" smtClean="0"/>
              <a:t>: هي نسخ مجانية يتم تزويدها ببرمجتها الأصلية.</a:t>
            </a:r>
            <a:endParaRPr lang="en-US" sz="3000" smtClean="0">
              <a:cs typeface="Arial" panose="020B0604020202020204" pitchFamily="34" charset="0"/>
            </a:endParaRPr>
          </a:p>
        </p:txBody>
      </p:sp>
      <p:sp>
        <p:nvSpPr>
          <p:cNvPr id="13210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2FA633E0-5BD0-40EA-AA57-E44BED386B86}" type="slidenum">
              <a:rPr lang="ar-SA" sz="1200" smtClean="0">
                <a:latin typeface="Arial" panose="020B0604020202020204" pitchFamily="34" charset="0"/>
              </a:rPr>
              <a:pPr algn="l">
                <a:lnSpc>
                  <a:spcPct val="100000"/>
                </a:lnSpc>
                <a:spcBef>
                  <a:spcPct val="0"/>
                </a:spcBef>
                <a:buFontTx/>
                <a:buNone/>
              </a:pPr>
              <a:t>110</a:t>
            </a:fld>
            <a:endParaRPr lang="en-US" sz="1200" smtClean="0">
              <a:latin typeface="Arial" panose="020B0604020202020204" pitchFamily="34" charset="0"/>
            </a:endParaRPr>
          </a:p>
        </p:txBody>
      </p:sp>
    </p:spTree>
    <p:extLst>
      <p:ext uri="{BB962C8B-B14F-4D97-AF65-F5344CB8AC3E}">
        <p14:creationId xmlns:p14="http://schemas.microsoft.com/office/powerpoint/2010/main" val="3258658099"/>
      </p:ext>
    </p:extLst>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2"/>
          <p:cNvSpPr>
            <a:spLocks noGrp="1" noChangeArrowheads="1"/>
          </p:cNvSpPr>
          <p:nvPr>
            <p:ph type="title"/>
          </p:nvPr>
        </p:nvSpPr>
        <p:spPr>
          <a:xfrm>
            <a:off x="2560320" y="517525"/>
            <a:ext cx="8639175" cy="412750"/>
          </a:xfrm>
        </p:spPr>
        <p:txBody>
          <a:bodyPr rtlCol="0">
            <a:noAutofit/>
          </a:bodyPr>
          <a:lstStyle/>
          <a:p>
            <a:pPr eaLnBrk="1" fontAlgn="auto" hangingPunct="1">
              <a:spcAft>
                <a:spcPts val="0"/>
              </a:spcAft>
              <a:defRPr/>
            </a:pPr>
            <a:r>
              <a:rPr lang="ar-SA" sz="4000" b="1" dirty="0">
                <a:latin typeface="Sakkal Majalla" panose="02000000000000000000" pitchFamily="2" charset="-78"/>
                <a:cs typeface="Sakkal Majalla" panose="02000000000000000000" pitchFamily="2" charset="-78"/>
              </a:rPr>
              <a:t>وحدات الإدخال </a:t>
            </a:r>
            <a:endParaRPr lang="en-US" sz="4000" b="1" dirty="0">
              <a:latin typeface="Sakkal Majalla" panose="02000000000000000000" pitchFamily="2" charset="-78"/>
              <a:cs typeface="Sakkal Majalla" panose="02000000000000000000" pitchFamily="2" charset="-78"/>
            </a:endParaRPr>
          </a:p>
        </p:txBody>
      </p:sp>
      <p:sp>
        <p:nvSpPr>
          <p:cNvPr id="310275" name="Rectangle 3"/>
          <p:cNvSpPr>
            <a:spLocks noGrp="1" noChangeArrowheads="1"/>
          </p:cNvSpPr>
          <p:nvPr>
            <p:ph idx="1"/>
          </p:nvPr>
        </p:nvSpPr>
        <p:spPr>
          <a:xfrm>
            <a:off x="1992313" y="1289050"/>
            <a:ext cx="8229600" cy="3816350"/>
          </a:xfrm>
        </p:spPr>
        <p:txBody>
          <a:bodyPr rtlCol="0">
            <a:normAutofit lnSpcReduction="10000"/>
          </a:bodyPr>
          <a:lstStyle/>
          <a:p>
            <a:pPr eaLnBrk="1" fontAlgn="auto" hangingPunct="1">
              <a:spcAft>
                <a:spcPts val="0"/>
              </a:spcAft>
              <a:defRPr/>
            </a:pPr>
            <a:r>
              <a:rPr lang="ar-SA" sz="3600"/>
              <a:t>يتم التعامل داخل الحاسب مع لغة الآلة المكونة من 0 و 1 فقط ومن المستحيل على البشر التعامل بهذه اللغة ولذلك تترجم البرمجيات الأوامر التي تأتي من وحدات الإدخال إلى لغة الآلة التي يفهمها الحاسب.</a:t>
            </a:r>
          </a:p>
          <a:p>
            <a:pPr eaLnBrk="1" fontAlgn="auto" hangingPunct="1">
              <a:spcAft>
                <a:spcPts val="0"/>
              </a:spcAft>
              <a:defRPr/>
            </a:pPr>
            <a:r>
              <a:rPr lang="ar-SA" sz="3600"/>
              <a:t>ندخل الصوت عن طريق المايكروفون.</a:t>
            </a:r>
          </a:p>
          <a:p>
            <a:pPr eaLnBrk="1" fontAlgn="auto" hangingPunct="1">
              <a:spcAft>
                <a:spcPts val="0"/>
              </a:spcAft>
              <a:defRPr/>
            </a:pPr>
            <a:r>
              <a:rPr lang="ar-SA" sz="3600"/>
              <a:t>ندخل الفيديو عن طريق الكاميرا.</a:t>
            </a:r>
          </a:p>
          <a:p>
            <a:pPr eaLnBrk="1" fontAlgn="auto" hangingPunct="1">
              <a:spcAft>
                <a:spcPts val="0"/>
              </a:spcAft>
              <a:defRPr/>
            </a:pPr>
            <a:r>
              <a:rPr lang="ar-SA" sz="3600"/>
              <a:t>ندخل الصور عن طريق الكاميرا والسكانر.</a:t>
            </a:r>
          </a:p>
          <a:p>
            <a:pPr eaLnBrk="1" fontAlgn="auto" hangingPunct="1">
              <a:spcAft>
                <a:spcPts val="0"/>
              </a:spcAft>
              <a:buFontTx/>
              <a:buNone/>
              <a:defRPr/>
            </a:pPr>
            <a:endParaRPr lang="en-US" sz="3600"/>
          </a:p>
        </p:txBody>
      </p:sp>
      <p:sp>
        <p:nvSpPr>
          <p:cNvPr id="13312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EF498305-68A6-4652-A798-5B3177DD46A6}" type="slidenum">
              <a:rPr lang="ar-SA" sz="1200" smtClean="0">
                <a:latin typeface="Arial" panose="020B0604020202020204" pitchFamily="34" charset="0"/>
              </a:rPr>
              <a:pPr algn="l">
                <a:lnSpc>
                  <a:spcPct val="100000"/>
                </a:lnSpc>
                <a:spcBef>
                  <a:spcPct val="0"/>
                </a:spcBef>
                <a:buFontTx/>
                <a:buNone/>
              </a:pPr>
              <a:t>111</a:t>
            </a:fld>
            <a:endParaRPr lang="en-US" sz="1200" smtClean="0">
              <a:latin typeface="Arial" panose="020B0604020202020204" pitchFamily="34" charset="0"/>
            </a:endParaRPr>
          </a:p>
        </p:txBody>
      </p:sp>
    </p:spTree>
    <p:extLst>
      <p:ext uri="{BB962C8B-B14F-4D97-AF65-F5344CB8AC3E}">
        <p14:creationId xmlns:p14="http://schemas.microsoft.com/office/powerpoint/2010/main" val="37965174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10275">
                                            <p:txEl>
                                              <p:pRg st="0" end="0"/>
                                            </p:txEl>
                                          </p:spTgt>
                                        </p:tgtEl>
                                        <p:attrNameLst>
                                          <p:attrName>style.visibility</p:attrName>
                                        </p:attrNameLst>
                                      </p:cBhvr>
                                      <p:to>
                                        <p:strVal val="visible"/>
                                      </p:to>
                                    </p:set>
                                    <p:anim calcmode="lin" valueType="num">
                                      <p:cBhvr additive="base">
                                        <p:cTn id="7" dur="500" fill="hold"/>
                                        <p:tgtEl>
                                          <p:spTgt spid="3102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02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10275">
                                            <p:txEl>
                                              <p:pRg st="1" end="1"/>
                                            </p:txEl>
                                          </p:spTgt>
                                        </p:tgtEl>
                                        <p:attrNameLst>
                                          <p:attrName>style.visibility</p:attrName>
                                        </p:attrNameLst>
                                      </p:cBhvr>
                                      <p:to>
                                        <p:strVal val="visible"/>
                                      </p:to>
                                    </p:set>
                                    <p:anim calcmode="lin" valueType="num">
                                      <p:cBhvr additive="base">
                                        <p:cTn id="13" dur="500" fill="hold"/>
                                        <p:tgtEl>
                                          <p:spTgt spid="3102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02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10275">
                                            <p:txEl>
                                              <p:pRg st="2" end="2"/>
                                            </p:txEl>
                                          </p:spTgt>
                                        </p:tgtEl>
                                        <p:attrNameLst>
                                          <p:attrName>style.visibility</p:attrName>
                                        </p:attrNameLst>
                                      </p:cBhvr>
                                      <p:to>
                                        <p:strVal val="visible"/>
                                      </p:to>
                                    </p:set>
                                    <p:anim calcmode="lin" valueType="num">
                                      <p:cBhvr additive="base">
                                        <p:cTn id="19" dur="500" fill="hold"/>
                                        <p:tgtEl>
                                          <p:spTgt spid="3102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02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10275">
                                            <p:txEl>
                                              <p:pRg st="3" end="3"/>
                                            </p:txEl>
                                          </p:spTgt>
                                        </p:tgtEl>
                                        <p:attrNameLst>
                                          <p:attrName>style.visibility</p:attrName>
                                        </p:attrNameLst>
                                      </p:cBhvr>
                                      <p:to>
                                        <p:strVal val="visible"/>
                                      </p:to>
                                    </p:set>
                                    <p:anim calcmode="lin" valueType="num">
                                      <p:cBhvr additive="base">
                                        <p:cTn id="25" dur="500" fill="hold"/>
                                        <p:tgtEl>
                                          <p:spTgt spid="31027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027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106545" y="234950"/>
            <a:ext cx="7140575" cy="1143000"/>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المعلومات الرقمية </a:t>
            </a:r>
            <a:endParaRPr lang="en-US" sz="4000" b="1" dirty="0">
              <a:latin typeface="Sakkal Majalla" panose="02000000000000000000" pitchFamily="2" charset="-78"/>
              <a:cs typeface="Sakkal Majalla" panose="02000000000000000000" pitchFamily="2" charset="-78"/>
            </a:endParaRPr>
          </a:p>
        </p:txBody>
      </p:sp>
      <p:sp>
        <p:nvSpPr>
          <p:cNvPr id="134147" name="Rectangle 3"/>
          <p:cNvSpPr>
            <a:spLocks noGrp="1" noChangeArrowheads="1"/>
          </p:cNvSpPr>
          <p:nvPr>
            <p:ph idx="1"/>
          </p:nvPr>
        </p:nvSpPr>
        <p:spPr>
          <a:xfrm>
            <a:off x="1828800" y="1524000"/>
            <a:ext cx="8610600" cy="4114800"/>
          </a:xfrm>
        </p:spPr>
        <p:txBody>
          <a:bodyPr/>
          <a:lstStyle/>
          <a:p>
            <a:pPr eaLnBrk="1" hangingPunct="1"/>
            <a:r>
              <a:rPr lang="ar-SA" sz="4800" smtClean="0"/>
              <a:t>يتم تحويل الإشارات التناظرية الداخلة للحاسب إلى إشارات رقمية يفهمها الحاسب والعكس عن طريق البرامج من خلال عمليتي التشفير وفك التشفير.</a:t>
            </a:r>
            <a:endParaRPr lang="en-US" sz="4800" smtClean="0">
              <a:cs typeface="Arial" panose="020B0604020202020204" pitchFamily="34" charset="0"/>
            </a:endParaRPr>
          </a:p>
        </p:txBody>
      </p:sp>
      <p:sp>
        <p:nvSpPr>
          <p:cNvPr id="13414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FB0F22E4-4D13-402B-827D-C3BBAE86E01D}" type="slidenum">
              <a:rPr lang="ar-SA" sz="1200" smtClean="0">
                <a:latin typeface="Arial" panose="020B0604020202020204" pitchFamily="34" charset="0"/>
              </a:rPr>
              <a:pPr algn="l">
                <a:lnSpc>
                  <a:spcPct val="100000"/>
                </a:lnSpc>
                <a:spcBef>
                  <a:spcPct val="0"/>
                </a:spcBef>
                <a:buFontTx/>
                <a:buNone/>
              </a:pPr>
              <a:t>112</a:t>
            </a:fld>
            <a:endParaRPr lang="en-US" sz="1200" smtClean="0">
              <a:latin typeface="Arial" panose="020B0604020202020204" pitchFamily="34" charset="0"/>
            </a:endParaRPr>
          </a:p>
        </p:txBody>
      </p:sp>
      <p:sp>
        <p:nvSpPr>
          <p:cNvPr id="134149" name="Rectangle 4"/>
          <p:cNvSpPr>
            <a:spLocks noChangeArrowheads="1"/>
          </p:cNvSpPr>
          <p:nvPr/>
        </p:nvSpPr>
        <p:spPr bwMode="auto">
          <a:xfrm>
            <a:off x="1919288" y="4508500"/>
            <a:ext cx="8229600"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endParaRPr lang="en-US" sz="4800">
              <a:solidFill>
                <a:schemeClr val="tx2"/>
              </a:solidFill>
              <a:latin typeface="Arial" panose="020B0604020202020204" pitchFamily="34" charset="0"/>
            </a:endParaRPr>
          </a:p>
        </p:txBody>
      </p:sp>
      <p:sp>
        <p:nvSpPr>
          <p:cNvPr id="311301" name="Rectangle 5"/>
          <p:cNvSpPr>
            <a:spLocks noChangeArrowheads="1"/>
          </p:cNvSpPr>
          <p:nvPr/>
        </p:nvSpPr>
        <p:spPr bwMode="auto">
          <a:xfrm>
            <a:off x="1919288" y="5157788"/>
            <a:ext cx="8229600"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20000"/>
              </a:spcBef>
              <a:buFontTx/>
              <a:buChar char="•"/>
            </a:pPr>
            <a:endParaRPr lang="en-US" sz="3200">
              <a:latin typeface="Arial" panose="020B0604020202020204" pitchFamily="34" charset="0"/>
            </a:endParaRPr>
          </a:p>
        </p:txBody>
      </p:sp>
    </p:spTree>
    <p:extLst>
      <p:ext uri="{BB962C8B-B14F-4D97-AF65-F5344CB8AC3E}">
        <p14:creationId xmlns:p14="http://schemas.microsoft.com/office/powerpoint/2010/main" val="17591030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nodePh="1">
                                  <p:stCondLst>
                                    <p:cond delay="0"/>
                                  </p:stCondLst>
                                  <p:endCondLst>
                                    <p:cond evt="begin" delay="0">
                                      <p:tn val="5"/>
                                    </p:cond>
                                  </p:endCondLst>
                                  <p:childTnLst>
                                    <p:set>
                                      <p:cBhvr>
                                        <p:cTn id="6" dur="1" fill="hold">
                                          <p:stCondLst>
                                            <p:cond delay="0"/>
                                          </p:stCondLst>
                                        </p:cTn>
                                        <p:tgtEl>
                                          <p:spTgt spid="311301">
                                            <p:txEl>
                                              <p:pRg st="0" end="0"/>
                                            </p:txEl>
                                          </p:spTgt>
                                        </p:tgtEl>
                                        <p:attrNameLst>
                                          <p:attrName>style.visibility</p:attrName>
                                        </p:attrNameLst>
                                      </p:cBhvr>
                                      <p:to>
                                        <p:strVal val="visible"/>
                                      </p:to>
                                    </p:set>
                                    <p:anim calcmode="lin" valueType="num">
                                      <p:cBhvr additive="base">
                                        <p:cTn id="7" dur="500" fill="hold"/>
                                        <p:tgtEl>
                                          <p:spTgt spid="31130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130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838200" y="231775"/>
            <a:ext cx="10515600" cy="1325563"/>
          </a:xfrm>
        </p:spPr>
        <p:txBody>
          <a:bodyPr>
            <a:normAutofit/>
          </a:bodyPr>
          <a:lstStyle/>
          <a:p>
            <a:pPr eaLnBrk="1" hangingPunct="1">
              <a:spcBef>
                <a:spcPts val="600"/>
              </a:spcBef>
              <a:spcAft>
                <a:spcPts val="1200"/>
              </a:spcAft>
            </a:pPr>
            <a:r>
              <a:rPr lang="ar-SA" sz="4000" b="1" dirty="0">
                <a:latin typeface="Sakkal Majalla" panose="02000000000000000000" pitchFamily="2" charset="-78"/>
                <a:cs typeface="Sakkal Majalla" panose="02000000000000000000" pitchFamily="2" charset="-78"/>
              </a:rPr>
              <a:t>التفاعل </a:t>
            </a:r>
            <a:endParaRPr lang="en-US" sz="4000" b="1" dirty="0">
              <a:latin typeface="Sakkal Majalla" panose="02000000000000000000" pitchFamily="2" charset="-78"/>
              <a:cs typeface="Sakkal Majalla" panose="02000000000000000000" pitchFamily="2" charset="-78"/>
            </a:endParaRPr>
          </a:p>
        </p:txBody>
      </p:sp>
      <p:sp>
        <p:nvSpPr>
          <p:cNvPr id="135171" name="Rectangle 3"/>
          <p:cNvSpPr>
            <a:spLocks noGrp="1" noChangeArrowheads="1"/>
          </p:cNvSpPr>
          <p:nvPr>
            <p:ph idx="1"/>
          </p:nvPr>
        </p:nvSpPr>
        <p:spPr>
          <a:xfrm>
            <a:off x="1981200" y="1557338"/>
            <a:ext cx="8229600" cy="4114800"/>
          </a:xfrm>
        </p:spPr>
        <p:txBody>
          <a:bodyPr/>
          <a:lstStyle/>
          <a:p>
            <a:pPr eaLnBrk="1" hangingPunct="1">
              <a:buFontTx/>
              <a:buNone/>
            </a:pPr>
            <a:r>
              <a:rPr lang="ar-JO" sz="3000" smtClean="0">
                <a:cs typeface="Times New Roman" panose="02020603050405020304" pitchFamily="18" charset="0"/>
              </a:rPr>
              <a:t>يتم التفاعل بين الحاسب والمستخدم باستعمال لوحة المفاتيح والفأرة وبشكل أساسي </a:t>
            </a:r>
            <a:r>
              <a:rPr lang="ar-JO" sz="3000" smtClean="0"/>
              <a:t>: </a:t>
            </a:r>
          </a:p>
          <a:p>
            <a:pPr eaLnBrk="1" hangingPunct="1"/>
            <a:r>
              <a:rPr lang="ar-JO" sz="3000" smtClean="0">
                <a:cs typeface="Simplified Arabic" panose="02020603050405020304" pitchFamily="18" charset="-78"/>
              </a:rPr>
              <a:t>عن طريق طباعة الأوامر :</a:t>
            </a:r>
          </a:p>
          <a:p>
            <a:pPr eaLnBrk="1" hangingPunct="1"/>
            <a:r>
              <a:rPr lang="ar-JO" sz="3000" smtClean="0">
                <a:cs typeface="Times New Roman" panose="02020603050405020304" pitchFamily="18" charset="0"/>
              </a:rPr>
              <a:t>عن طريق الاختيار من القائمة </a:t>
            </a:r>
            <a:r>
              <a:rPr lang="ar-JO" sz="3000" smtClean="0"/>
              <a:t>:</a:t>
            </a:r>
          </a:p>
          <a:p>
            <a:pPr eaLnBrk="1" hangingPunct="1"/>
            <a:r>
              <a:rPr lang="ar-JO" sz="3000" smtClean="0">
                <a:cs typeface="Simplified Arabic" panose="02020603050405020304" pitchFamily="18" charset="-78"/>
              </a:rPr>
              <a:t>عن طريق النقر على زر أو ايقونه :</a:t>
            </a:r>
          </a:p>
          <a:p>
            <a:pPr eaLnBrk="1" hangingPunct="1"/>
            <a:endParaRPr lang="en-US" sz="3000" smtClean="0">
              <a:cs typeface="Arial" panose="020B0604020202020204" pitchFamily="34" charset="0"/>
            </a:endParaRPr>
          </a:p>
        </p:txBody>
      </p:sp>
      <p:sp>
        <p:nvSpPr>
          <p:cNvPr id="13517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A4F38E11-4031-4B73-8EF0-43A3B1EA2041}" type="slidenum">
              <a:rPr lang="ar-SA" sz="1200" smtClean="0">
                <a:latin typeface="Arial" panose="020B0604020202020204" pitchFamily="34" charset="0"/>
              </a:rPr>
              <a:pPr algn="l">
                <a:lnSpc>
                  <a:spcPct val="100000"/>
                </a:lnSpc>
                <a:spcBef>
                  <a:spcPct val="0"/>
                </a:spcBef>
                <a:buFontTx/>
                <a:buNone/>
              </a:pPr>
              <a:t>113</a:t>
            </a:fld>
            <a:endParaRPr lang="en-US" sz="1200" smtClean="0">
              <a:latin typeface="Arial" panose="020B0604020202020204" pitchFamily="34" charset="0"/>
            </a:endParaRPr>
          </a:p>
        </p:txBody>
      </p:sp>
      <p:pic>
        <p:nvPicPr>
          <p:cNvPr id="135173" name="Picture 4" descr="0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8" y="2349500"/>
            <a:ext cx="3136900"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4" name="Picture 5" descr="0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288" y="4005263"/>
            <a:ext cx="19875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5" name="Picture 6" descr="035"/>
          <p:cNvPicPr>
            <a:picLocks noChangeAspect="1" noChangeArrowheads="1"/>
          </p:cNvPicPr>
          <p:nvPr/>
        </p:nvPicPr>
        <p:blipFill>
          <a:blip r:embed="rId4">
            <a:extLst>
              <a:ext uri="{28A0092B-C50C-407E-A947-70E740481C1C}">
                <a14:useLocalDpi xmlns:a14="http://schemas.microsoft.com/office/drawing/2010/main" val="0"/>
              </a:ext>
            </a:extLst>
          </a:blip>
          <a:srcRect b="21542"/>
          <a:stretch>
            <a:fillRect/>
          </a:stretch>
        </p:blipFill>
        <p:spPr bwMode="auto">
          <a:xfrm>
            <a:off x="1919288" y="5805488"/>
            <a:ext cx="12858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1249877"/>
      </p:ext>
    </p:extLst>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2"/>
          <p:cNvSpPr>
            <a:spLocks noGrp="1" noChangeArrowheads="1"/>
          </p:cNvSpPr>
          <p:nvPr>
            <p:ph type="title"/>
          </p:nvPr>
        </p:nvSpPr>
        <p:spPr>
          <a:xfrm>
            <a:off x="2712720" y="313532"/>
            <a:ext cx="8229600" cy="731838"/>
          </a:xfrm>
        </p:spPr>
        <p:txBody>
          <a:bodyPr rtlCol="0">
            <a:normAutofit/>
          </a:bodyPr>
          <a:lstStyle/>
          <a:p>
            <a:pPr eaLnBrk="1" fontAlgn="auto" hangingPunct="1">
              <a:spcBef>
                <a:spcPts val="600"/>
              </a:spcBef>
              <a:spcAft>
                <a:spcPts val="1200"/>
              </a:spcAft>
              <a:defRPr/>
            </a:pPr>
            <a:r>
              <a:rPr lang="ar-SA" sz="4000" b="1" dirty="0">
                <a:latin typeface="Sakkal Majalla" panose="02000000000000000000" pitchFamily="2" charset="-78"/>
                <a:cs typeface="Sakkal Majalla" panose="02000000000000000000" pitchFamily="2" charset="-78"/>
              </a:rPr>
              <a:t> معالجة البيانات </a:t>
            </a:r>
            <a:endParaRPr lang="en-US" sz="4000" b="1" dirty="0">
              <a:latin typeface="Sakkal Majalla" panose="02000000000000000000" pitchFamily="2" charset="-78"/>
              <a:cs typeface="Sakkal Majalla" panose="02000000000000000000" pitchFamily="2" charset="-78"/>
            </a:endParaRPr>
          </a:p>
        </p:txBody>
      </p:sp>
      <p:sp>
        <p:nvSpPr>
          <p:cNvPr id="136195" name="Rectangle 3"/>
          <p:cNvSpPr>
            <a:spLocks noGrp="1" noChangeArrowheads="1"/>
          </p:cNvSpPr>
          <p:nvPr>
            <p:ph idx="1"/>
          </p:nvPr>
        </p:nvSpPr>
        <p:spPr>
          <a:xfrm>
            <a:off x="1981200" y="1484313"/>
            <a:ext cx="8229600" cy="4114800"/>
          </a:xfrm>
        </p:spPr>
        <p:txBody>
          <a:bodyPr/>
          <a:lstStyle/>
          <a:p>
            <a:pPr indent="103188" algn="just" eaLnBrk="1" hangingPunct="1">
              <a:buFont typeface="Arial" panose="020B0604020202020204" pitchFamily="34" charset="0"/>
              <a:buNone/>
            </a:pPr>
            <a:r>
              <a:rPr lang="ar-JO" sz="3000" smtClean="0"/>
              <a:t>عندما يعالج الحاسب البيانات فإن عمله لا يتعدى استعمال وتنفيذ سلسلة من القوانين (الخوارزميات) التي نزوده بها عن ط</a:t>
            </a:r>
            <a:r>
              <a:rPr lang="ar-SA" sz="3000" smtClean="0"/>
              <a:t>ر</a:t>
            </a:r>
            <a:r>
              <a:rPr lang="ar-JO" sz="3000" smtClean="0"/>
              <a:t>يق البرنامج، تخبر الخوارزمية الحاسب أن يأخذ بعين الاعتبار كل الاحتمالات، ماذا يجب أن يفعل ليكمل المهمة المطلوبة ويزودنا بالنتائج، مثال عملي على ذلك هو ورقة عمل من برنامج مايكروسوفت إكسل حيث يمكننا إكمال سلسلة من العمليات الحسابية بشكل تلقائي، ومثال على ذلك هي عملية الجمع. </a:t>
            </a:r>
          </a:p>
        </p:txBody>
      </p:sp>
      <p:sp>
        <p:nvSpPr>
          <p:cNvPr id="13619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5DB174ED-4197-4603-8456-9C84B243ADA3}" type="slidenum">
              <a:rPr lang="ar-SA" sz="1200" smtClean="0">
                <a:latin typeface="Arial" panose="020B0604020202020204" pitchFamily="34" charset="0"/>
              </a:rPr>
              <a:pPr algn="l">
                <a:lnSpc>
                  <a:spcPct val="100000"/>
                </a:lnSpc>
                <a:spcBef>
                  <a:spcPct val="0"/>
                </a:spcBef>
                <a:buFontTx/>
                <a:buNone/>
              </a:pPr>
              <a:t>114</a:t>
            </a:fld>
            <a:endParaRPr lang="en-US" sz="1200" smtClean="0">
              <a:latin typeface="Arial" panose="020B0604020202020204" pitchFamily="34" charset="0"/>
            </a:endParaRPr>
          </a:p>
        </p:txBody>
      </p:sp>
      <p:pic>
        <p:nvPicPr>
          <p:cNvPr id="136197" name="Picture 4" descr="0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4724400"/>
            <a:ext cx="283845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2417707"/>
      </p:ext>
    </p:extLst>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2499360" y="381000"/>
            <a:ext cx="8229600" cy="914400"/>
          </a:xfrm>
        </p:spPr>
        <p:txBody>
          <a:bodyPr>
            <a:normAutofit/>
          </a:bodyPr>
          <a:lstStyle/>
          <a:p>
            <a:pPr eaLnBrk="1" hangingPunct="1">
              <a:spcBef>
                <a:spcPts val="600"/>
              </a:spcBef>
              <a:spcAft>
                <a:spcPts val="1200"/>
              </a:spcAft>
            </a:pPr>
            <a:r>
              <a:rPr lang="ar-SA" sz="4000" b="1" dirty="0">
                <a:latin typeface="Sakkal Majalla" panose="02000000000000000000" pitchFamily="2" charset="-78"/>
                <a:cs typeface="Sakkal Majalla" panose="02000000000000000000" pitchFamily="2" charset="-78"/>
              </a:rPr>
              <a:t>مخرجات البيانات </a:t>
            </a:r>
            <a:endParaRPr lang="en-US" sz="4000" b="1" dirty="0">
              <a:latin typeface="Sakkal Majalla" panose="02000000000000000000" pitchFamily="2" charset="-78"/>
              <a:cs typeface="Sakkal Majalla" panose="02000000000000000000" pitchFamily="2" charset="-78"/>
            </a:endParaRPr>
          </a:p>
        </p:txBody>
      </p:sp>
      <p:sp>
        <p:nvSpPr>
          <p:cNvPr id="137219" name="Rectangle 3"/>
          <p:cNvSpPr>
            <a:spLocks noGrp="1" noChangeArrowheads="1"/>
          </p:cNvSpPr>
          <p:nvPr>
            <p:ph idx="1"/>
          </p:nvPr>
        </p:nvSpPr>
        <p:spPr>
          <a:xfrm>
            <a:off x="2944813" y="1326833"/>
            <a:ext cx="8229600" cy="4114800"/>
          </a:xfrm>
        </p:spPr>
        <p:txBody>
          <a:bodyPr/>
          <a:lstStyle/>
          <a:p>
            <a:pPr indent="103188" algn="just" eaLnBrk="1" hangingPunct="1">
              <a:buFont typeface="Arial" panose="020B0604020202020204" pitchFamily="34" charset="0"/>
              <a:buNone/>
            </a:pPr>
            <a:r>
              <a:rPr lang="ar-JO" sz="2600" b="1" dirty="0" smtClean="0"/>
              <a:t>بمجرد ما أن نعطي الحاسب البيانات والتعليمات المتعلقة بالعملية المطلوبة تبدأ عملية عكسية تسمى مخرجات البيانات، هذه العملية يتم حينها إعطائنا النتائج للمهمة التي طلبنا من الحاسب تنفيذها. في هذه المرحلة الأخيرة يأتي دور كل الأجهزة الطرفية التي قمنا بتعريفها كأجهزة مخرجات. </a:t>
            </a:r>
            <a:r>
              <a:rPr lang="ar-JO" sz="2600" b="1" dirty="0" smtClean="0">
                <a:cs typeface="Times New Roman" panose="02020603050405020304" pitchFamily="18" charset="0"/>
              </a:rPr>
              <a:t>دعنا نلقي نظرة على بعض الأمثلة لمخرجات البيانات </a:t>
            </a:r>
            <a:r>
              <a:rPr lang="ar-JO" sz="2600" b="1" dirty="0" smtClean="0"/>
              <a:t>:</a:t>
            </a:r>
          </a:p>
          <a:p>
            <a:pPr marL="1147763" lvl="1" indent="-436563" algn="just" eaLnBrk="1" hangingPunct="1"/>
            <a:r>
              <a:rPr lang="ar-JO" sz="2200" b="1" dirty="0" smtClean="0"/>
              <a:t>ملفات نصوص يتم استعراضها على الشاشة. </a:t>
            </a:r>
            <a:endParaRPr lang="en-US" sz="2200" b="1" dirty="0" smtClean="0">
              <a:cs typeface="Arial" panose="020B0604020202020204" pitchFamily="34" charset="0"/>
            </a:endParaRPr>
          </a:p>
          <a:p>
            <a:pPr marL="1147763" lvl="1" indent="-436563" algn="just" eaLnBrk="1" hangingPunct="1"/>
            <a:r>
              <a:rPr lang="ar-JO" sz="2200" b="1" dirty="0" smtClean="0"/>
              <a:t>ارقام أو مخططات يتم عرضها على الشاشة من خلال برنامج مايكروسوفت </a:t>
            </a:r>
            <a:r>
              <a:rPr lang="ar-JO" sz="2200" b="1" dirty="0" err="1" smtClean="0"/>
              <a:t>إكسل</a:t>
            </a:r>
            <a:r>
              <a:rPr lang="ar-JO" sz="2200" b="1" dirty="0" smtClean="0"/>
              <a:t>.</a:t>
            </a:r>
            <a:endParaRPr lang="en-US" sz="2200" b="1" dirty="0" smtClean="0">
              <a:cs typeface="Arial" panose="020B0604020202020204" pitchFamily="34" charset="0"/>
            </a:endParaRPr>
          </a:p>
          <a:p>
            <a:pPr marL="1147763" lvl="1" indent="-436563" algn="just" eaLnBrk="1" hangingPunct="1"/>
            <a:r>
              <a:rPr lang="ar-JO" sz="2200" b="1" dirty="0" smtClean="0"/>
              <a:t>أوراق مطبوعة.</a:t>
            </a:r>
            <a:endParaRPr lang="en-US" sz="2200" b="1" dirty="0" smtClean="0">
              <a:cs typeface="Arial" panose="020B0604020202020204" pitchFamily="34" charset="0"/>
            </a:endParaRPr>
          </a:p>
          <a:p>
            <a:pPr marL="1147763" lvl="1" indent="-436563" algn="just" eaLnBrk="1" hangingPunct="1"/>
            <a:r>
              <a:rPr lang="ar-JO" sz="2200" b="1" dirty="0" smtClean="0"/>
              <a:t>الأصوات والموسيقى بشكل عام.</a:t>
            </a:r>
            <a:endParaRPr lang="en-US" sz="2200" b="1" dirty="0" smtClean="0">
              <a:cs typeface="Arial" panose="020B0604020202020204" pitchFamily="34" charset="0"/>
            </a:endParaRPr>
          </a:p>
        </p:txBody>
      </p:sp>
      <p:sp>
        <p:nvSpPr>
          <p:cNvPr id="13722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00091606-8D86-4AEA-9143-8D9C5CAE072C}" type="slidenum">
              <a:rPr lang="ar-SA" sz="1200" smtClean="0">
                <a:latin typeface="Arial" panose="020B0604020202020204" pitchFamily="34" charset="0"/>
              </a:rPr>
              <a:pPr algn="l">
                <a:lnSpc>
                  <a:spcPct val="100000"/>
                </a:lnSpc>
                <a:spcBef>
                  <a:spcPct val="0"/>
                </a:spcBef>
                <a:buFontTx/>
                <a:buNone/>
              </a:pPr>
              <a:t>115</a:t>
            </a:fld>
            <a:endParaRPr lang="en-US" sz="1200" smtClean="0">
              <a:latin typeface="Arial" panose="020B0604020202020204" pitchFamily="34" charset="0"/>
            </a:endParaRPr>
          </a:p>
        </p:txBody>
      </p:sp>
      <p:pic>
        <p:nvPicPr>
          <p:cNvPr id="137221" name="Picture 4" descr="0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8" y="4724400"/>
            <a:ext cx="205105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2" name="Picture 5" descr="03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7213" y="5229225"/>
            <a:ext cx="2051050"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3" name="Picture 6" descr="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4063" y="5373688"/>
            <a:ext cx="1233487"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4" name="Picture 7" descr="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8388" y="5300663"/>
            <a:ext cx="1711325" cy="123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147380"/>
      </p:ext>
    </p:extLst>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3017520" y="304006"/>
            <a:ext cx="8229600" cy="808038"/>
          </a:xfrm>
        </p:spPr>
        <p:txBody>
          <a:bodyPr>
            <a:normAutofit/>
          </a:bodyPr>
          <a:lstStyle/>
          <a:p>
            <a:pPr eaLnBrk="1" hangingPunct="1"/>
            <a:r>
              <a:rPr lang="ar-SA" b="1" dirty="0">
                <a:latin typeface="Sakkal Majalla" panose="02000000000000000000" pitchFamily="2" charset="-78"/>
                <a:cs typeface="Sakkal Majalla" panose="02000000000000000000" pitchFamily="2" charset="-78"/>
              </a:rPr>
              <a:t>تطوير البرمجيات </a:t>
            </a:r>
            <a:endParaRPr lang="en-US" b="1" dirty="0">
              <a:latin typeface="Sakkal Majalla" panose="02000000000000000000" pitchFamily="2" charset="-78"/>
              <a:cs typeface="Sakkal Majalla" panose="02000000000000000000" pitchFamily="2" charset="-78"/>
            </a:endParaRPr>
          </a:p>
        </p:txBody>
      </p:sp>
      <p:sp>
        <p:nvSpPr>
          <p:cNvPr id="315395" name="Rectangle 3"/>
          <p:cNvSpPr>
            <a:spLocks noGrp="1" noChangeArrowheads="1"/>
          </p:cNvSpPr>
          <p:nvPr>
            <p:ph idx="1"/>
          </p:nvPr>
        </p:nvSpPr>
        <p:spPr>
          <a:xfrm>
            <a:off x="1905000" y="1524000"/>
            <a:ext cx="8610600" cy="4114800"/>
          </a:xfrm>
        </p:spPr>
        <p:txBody>
          <a:bodyPr rtlCol="0">
            <a:normAutofit fontScale="92500" lnSpcReduction="20000"/>
          </a:bodyPr>
          <a:lstStyle/>
          <a:p>
            <a:pPr marL="533400" indent="-247650" eaLnBrk="1" fontAlgn="auto" hangingPunct="1">
              <a:lnSpc>
                <a:spcPct val="80000"/>
              </a:lnSpc>
              <a:spcAft>
                <a:spcPts val="0"/>
              </a:spcAft>
              <a:defRPr/>
            </a:pPr>
            <a:r>
              <a:rPr lang="ar-SA" sz="3600" dirty="0"/>
              <a:t>البرمجيات يتم تطويرها وتحديثها لإنتاج نسخ جديدة.</a:t>
            </a:r>
          </a:p>
          <a:p>
            <a:pPr marL="533400" indent="-247650" eaLnBrk="1" fontAlgn="auto" hangingPunct="1">
              <a:lnSpc>
                <a:spcPct val="80000"/>
              </a:lnSpc>
              <a:spcAft>
                <a:spcPts val="0"/>
              </a:spcAft>
              <a:defRPr/>
            </a:pPr>
            <a:r>
              <a:rPr lang="ar-SA" sz="3600" dirty="0"/>
              <a:t>لنأخذ أولا دورة حياة البرمجيات:</a:t>
            </a:r>
          </a:p>
          <a:p>
            <a:pPr marL="533400" indent="-247650" algn="ctr" eaLnBrk="1" fontAlgn="auto" hangingPunct="1">
              <a:lnSpc>
                <a:spcPct val="80000"/>
              </a:lnSpc>
              <a:spcAft>
                <a:spcPts val="0"/>
              </a:spcAft>
              <a:buFont typeface="Arial" panose="020B0604020202020204" pitchFamily="34" charset="0"/>
              <a:buNone/>
              <a:defRPr/>
            </a:pPr>
            <a:r>
              <a:rPr lang="ar-SA" sz="3600" b="1" dirty="0">
                <a:solidFill>
                  <a:srgbClr val="800080"/>
                </a:solidFill>
              </a:rPr>
              <a:t>تحليل =&gt; تصميم =&gt; تنفيذ =&gt; اختبار</a:t>
            </a:r>
          </a:p>
          <a:p>
            <a:pPr marL="533400" indent="-247650" eaLnBrk="1" fontAlgn="auto" hangingPunct="1">
              <a:lnSpc>
                <a:spcPct val="80000"/>
              </a:lnSpc>
              <a:spcAft>
                <a:spcPts val="0"/>
              </a:spcAft>
              <a:defRPr/>
            </a:pPr>
            <a:r>
              <a:rPr lang="ar-SA" sz="3600" dirty="0"/>
              <a:t>خطوات تطوير البرمجيات:</a:t>
            </a:r>
          </a:p>
          <a:p>
            <a:pPr marL="533400" indent="-247650" eaLnBrk="1" fontAlgn="auto" hangingPunct="1">
              <a:lnSpc>
                <a:spcPct val="80000"/>
              </a:lnSpc>
              <a:spcAft>
                <a:spcPts val="0"/>
              </a:spcAft>
              <a:buFont typeface="Wingdings" panose="05000000000000000000" pitchFamily="2" charset="2"/>
              <a:buAutoNum type="arabicPeriod"/>
              <a:defRPr/>
            </a:pPr>
            <a:r>
              <a:rPr lang="ar-SA" sz="3600" b="1" dirty="0">
                <a:solidFill>
                  <a:srgbClr val="800080"/>
                </a:solidFill>
              </a:rPr>
              <a:t>الاختبار:</a:t>
            </a:r>
            <a:r>
              <a:rPr lang="ar-SA" sz="3600" dirty="0"/>
              <a:t> للتأكد من مطابقته لمواصفات ومعايير الجودة مثل (إمكانية عمله على أكثر من نظام تشغيل)</a:t>
            </a:r>
          </a:p>
          <a:p>
            <a:pPr marL="533400" indent="-247650" eaLnBrk="1" fontAlgn="auto" hangingPunct="1">
              <a:lnSpc>
                <a:spcPct val="80000"/>
              </a:lnSpc>
              <a:spcAft>
                <a:spcPts val="0"/>
              </a:spcAft>
              <a:buFont typeface="Wingdings" panose="05000000000000000000" pitchFamily="2" charset="2"/>
              <a:buAutoNum type="arabicPeriod"/>
              <a:defRPr/>
            </a:pPr>
            <a:r>
              <a:rPr lang="ar-SA" sz="3600" b="1" dirty="0">
                <a:solidFill>
                  <a:srgbClr val="800080"/>
                </a:solidFill>
              </a:rPr>
              <a:t>المعالجة:</a:t>
            </a:r>
            <a:r>
              <a:rPr lang="ar-SA" sz="3600" dirty="0"/>
              <a:t> للكشف وتصحيح اخطاء شيفرة المصدر.</a:t>
            </a:r>
          </a:p>
          <a:p>
            <a:pPr marL="533400" indent="-247650" eaLnBrk="1" fontAlgn="auto" hangingPunct="1">
              <a:lnSpc>
                <a:spcPct val="80000"/>
              </a:lnSpc>
              <a:spcAft>
                <a:spcPts val="0"/>
              </a:spcAft>
              <a:buFont typeface="Wingdings" panose="05000000000000000000" pitchFamily="2" charset="2"/>
              <a:buAutoNum type="arabicPeriod"/>
              <a:defRPr/>
            </a:pPr>
            <a:r>
              <a:rPr lang="ar-SA" sz="3600" b="1" dirty="0">
                <a:solidFill>
                  <a:srgbClr val="800080"/>
                </a:solidFill>
              </a:rPr>
              <a:t>نسخة تجريبية:</a:t>
            </a:r>
            <a:r>
              <a:rPr lang="ar-SA" sz="3600" dirty="0"/>
              <a:t> فحص البرمجية من أشخاص خارج المؤسسة ، وهي الخطوة الأخيرة. (تسمى احيانا اختبار النسخة بيتا)</a:t>
            </a:r>
            <a:endParaRPr lang="en-US" sz="3600" dirty="0"/>
          </a:p>
        </p:txBody>
      </p:sp>
      <p:sp>
        <p:nvSpPr>
          <p:cNvPr id="13824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8EE37DDE-9B7A-4848-B5DD-4137618E454C}" type="slidenum">
              <a:rPr lang="ar-SA" sz="1200" smtClean="0">
                <a:latin typeface="Arial" panose="020B0604020202020204" pitchFamily="34" charset="0"/>
              </a:rPr>
              <a:pPr algn="l">
                <a:lnSpc>
                  <a:spcPct val="100000"/>
                </a:lnSpc>
                <a:spcBef>
                  <a:spcPct val="0"/>
                </a:spcBef>
                <a:buFontTx/>
                <a:buNone/>
              </a:pPr>
              <a:t>116</a:t>
            </a:fld>
            <a:endParaRPr lang="en-US" sz="1200" smtClean="0">
              <a:latin typeface="Arial" panose="020B0604020202020204" pitchFamily="34" charset="0"/>
            </a:endParaRPr>
          </a:p>
        </p:txBody>
      </p:sp>
    </p:spTree>
    <p:extLst>
      <p:ext uri="{BB962C8B-B14F-4D97-AF65-F5344CB8AC3E}">
        <p14:creationId xmlns:p14="http://schemas.microsoft.com/office/powerpoint/2010/main" val="2645604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anim calcmode="lin" valueType="num">
                                      <p:cBhvr additive="base">
                                        <p:cTn id="7" dur="500" fill="hold"/>
                                        <p:tgtEl>
                                          <p:spTgt spid="3153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53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15395">
                                            <p:txEl>
                                              <p:pRg st="1" end="1"/>
                                            </p:txEl>
                                          </p:spTgt>
                                        </p:tgtEl>
                                        <p:attrNameLst>
                                          <p:attrName>style.visibility</p:attrName>
                                        </p:attrNameLst>
                                      </p:cBhvr>
                                      <p:to>
                                        <p:strVal val="visible"/>
                                      </p:to>
                                    </p:set>
                                    <p:anim calcmode="lin" valueType="num">
                                      <p:cBhvr additive="base">
                                        <p:cTn id="13" dur="500" fill="hold"/>
                                        <p:tgtEl>
                                          <p:spTgt spid="3153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53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15395">
                                            <p:txEl>
                                              <p:pRg st="2" end="2"/>
                                            </p:txEl>
                                          </p:spTgt>
                                        </p:tgtEl>
                                        <p:attrNameLst>
                                          <p:attrName>style.visibility</p:attrName>
                                        </p:attrNameLst>
                                      </p:cBhvr>
                                      <p:to>
                                        <p:strVal val="visible"/>
                                      </p:to>
                                    </p:set>
                                    <p:anim calcmode="lin" valueType="num">
                                      <p:cBhvr additive="base">
                                        <p:cTn id="19" dur="500" fill="hold"/>
                                        <p:tgtEl>
                                          <p:spTgt spid="3153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53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15395">
                                            <p:txEl>
                                              <p:pRg st="3" end="3"/>
                                            </p:txEl>
                                          </p:spTgt>
                                        </p:tgtEl>
                                        <p:attrNameLst>
                                          <p:attrName>style.visibility</p:attrName>
                                        </p:attrNameLst>
                                      </p:cBhvr>
                                      <p:to>
                                        <p:strVal val="visible"/>
                                      </p:to>
                                    </p:set>
                                    <p:anim calcmode="lin" valueType="num">
                                      <p:cBhvr additive="base">
                                        <p:cTn id="25" dur="500" fill="hold"/>
                                        <p:tgtEl>
                                          <p:spTgt spid="3153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53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15395">
                                            <p:txEl>
                                              <p:pRg st="4" end="4"/>
                                            </p:txEl>
                                          </p:spTgt>
                                        </p:tgtEl>
                                        <p:attrNameLst>
                                          <p:attrName>style.visibility</p:attrName>
                                        </p:attrNameLst>
                                      </p:cBhvr>
                                      <p:to>
                                        <p:strVal val="visible"/>
                                      </p:to>
                                    </p:set>
                                    <p:anim calcmode="lin" valueType="num">
                                      <p:cBhvr additive="base">
                                        <p:cTn id="31" dur="500" fill="hold"/>
                                        <p:tgtEl>
                                          <p:spTgt spid="31539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153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15395">
                                            <p:txEl>
                                              <p:pRg st="5" end="5"/>
                                            </p:txEl>
                                          </p:spTgt>
                                        </p:tgtEl>
                                        <p:attrNameLst>
                                          <p:attrName>style.visibility</p:attrName>
                                        </p:attrNameLst>
                                      </p:cBhvr>
                                      <p:to>
                                        <p:strVal val="visible"/>
                                      </p:to>
                                    </p:set>
                                    <p:anim calcmode="lin" valueType="num">
                                      <p:cBhvr additive="base">
                                        <p:cTn id="37" dur="500" fill="hold"/>
                                        <p:tgtEl>
                                          <p:spTgt spid="31539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153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15395">
                                            <p:txEl>
                                              <p:pRg st="6" end="6"/>
                                            </p:txEl>
                                          </p:spTgt>
                                        </p:tgtEl>
                                        <p:attrNameLst>
                                          <p:attrName>style.visibility</p:attrName>
                                        </p:attrNameLst>
                                      </p:cBhvr>
                                      <p:to>
                                        <p:strVal val="visible"/>
                                      </p:to>
                                    </p:set>
                                    <p:anim calcmode="lin" valueType="num">
                                      <p:cBhvr additive="base">
                                        <p:cTn id="43" dur="500" fill="hold"/>
                                        <p:tgtEl>
                                          <p:spTgt spid="31539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1539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3017520" y="366078"/>
            <a:ext cx="8229600" cy="850900"/>
          </a:xfrm>
        </p:spPr>
        <p:txBody>
          <a:bodyPr>
            <a:normAutofit/>
          </a:bodyPr>
          <a:lstStyle/>
          <a:p>
            <a:pPr eaLnBrk="1" hangingPunct="1"/>
            <a:r>
              <a:rPr lang="ar-SA" b="1" dirty="0">
                <a:latin typeface="Sakkal Majalla" panose="02000000000000000000" pitchFamily="2" charset="-78"/>
                <a:cs typeface="Sakkal Majalla" panose="02000000000000000000" pitchFamily="2" charset="-78"/>
              </a:rPr>
              <a:t>البرمجيات التطبيقية</a:t>
            </a:r>
            <a:endParaRPr lang="en-US" b="1" dirty="0">
              <a:latin typeface="Sakkal Majalla" panose="02000000000000000000" pitchFamily="2" charset="-78"/>
              <a:cs typeface="Sakkal Majalla" panose="02000000000000000000" pitchFamily="2" charset="-78"/>
            </a:endParaRPr>
          </a:p>
        </p:txBody>
      </p:sp>
      <p:sp>
        <p:nvSpPr>
          <p:cNvPr id="316419" name="Rectangle 3"/>
          <p:cNvSpPr>
            <a:spLocks noGrp="1" noChangeArrowheads="1"/>
          </p:cNvSpPr>
          <p:nvPr>
            <p:ph idx="1"/>
          </p:nvPr>
        </p:nvSpPr>
        <p:spPr>
          <a:xfrm>
            <a:off x="1524000" y="1068388"/>
            <a:ext cx="8686800" cy="5256212"/>
          </a:xfrm>
        </p:spPr>
        <p:txBody>
          <a:bodyPr/>
          <a:lstStyle/>
          <a:p>
            <a:pPr eaLnBrk="1" hangingPunct="1">
              <a:buFontTx/>
              <a:buNone/>
            </a:pPr>
            <a:r>
              <a:rPr lang="ar-SA" b="1" smtClean="0">
                <a:solidFill>
                  <a:srgbClr val="800080"/>
                </a:solidFill>
              </a:rPr>
              <a:t>البرامج التي تؤدي وظيفة محددة للمستخدم مثل:</a:t>
            </a:r>
          </a:p>
          <a:p>
            <a:pPr eaLnBrk="1" hangingPunct="1">
              <a:buFontTx/>
              <a:buChar char="-"/>
            </a:pPr>
            <a:r>
              <a:rPr lang="ar-SA" smtClean="0"/>
              <a:t>إنشاء وتحرير الصور والفيديو والرسوميات وملفات الصوت.	</a:t>
            </a:r>
          </a:p>
          <a:p>
            <a:pPr eaLnBrk="1" hangingPunct="1">
              <a:buFontTx/>
              <a:buChar char="-"/>
            </a:pPr>
            <a:r>
              <a:rPr lang="ar-SA" smtClean="0"/>
              <a:t>معالجة الكلمات (وورد)</a:t>
            </a:r>
          </a:p>
          <a:p>
            <a:pPr eaLnBrk="1" hangingPunct="1">
              <a:buFontTx/>
              <a:buChar char="-"/>
            </a:pPr>
            <a:r>
              <a:rPr lang="ar-SA" smtClean="0"/>
              <a:t>إدارة قواعد البيانات (أكسس)</a:t>
            </a:r>
          </a:p>
          <a:p>
            <a:pPr eaLnBrk="1" hangingPunct="1">
              <a:buFontTx/>
              <a:buChar char="-"/>
            </a:pPr>
            <a:r>
              <a:rPr lang="ar-SA" smtClean="0"/>
              <a:t>جداول البيانات ،الجداول الالكترونية (إكسل)</a:t>
            </a:r>
          </a:p>
          <a:p>
            <a:pPr eaLnBrk="1" hangingPunct="1">
              <a:buFontTx/>
              <a:buChar char="-"/>
            </a:pPr>
            <a:r>
              <a:rPr lang="ar-SA" smtClean="0"/>
              <a:t>عروض الوسائط المتعدد ،العروض التقديمية (بوربوينت)</a:t>
            </a:r>
          </a:p>
          <a:p>
            <a:pPr eaLnBrk="1" hangingPunct="1">
              <a:buFontTx/>
              <a:buChar char="-"/>
            </a:pPr>
            <a:r>
              <a:rPr lang="ar-SA" smtClean="0"/>
              <a:t>البريد الالكتروني (أوتلوك)</a:t>
            </a:r>
          </a:p>
          <a:p>
            <a:pPr eaLnBrk="1" hangingPunct="1">
              <a:buFontTx/>
              <a:buChar char="-"/>
            </a:pPr>
            <a:r>
              <a:rPr lang="ar-SA" smtClean="0"/>
              <a:t>تطوير صفحات الويب (فرونت بيج)</a:t>
            </a:r>
          </a:p>
          <a:p>
            <a:pPr eaLnBrk="1" hangingPunct="1">
              <a:buFontTx/>
              <a:buChar char="-"/>
            </a:pPr>
            <a:r>
              <a:rPr lang="ar-SA" smtClean="0"/>
              <a:t>البرمجة.</a:t>
            </a:r>
            <a:endParaRPr lang="en-US" smtClean="0">
              <a:cs typeface="Arial" panose="020B0604020202020204" pitchFamily="34" charset="0"/>
            </a:endParaRPr>
          </a:p>
        </p:txBody>
      </p:sp>
      <p:sp>
        <p:nvSpPr>
          <p:cNvPr id="13926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66181142-34CD-4BE3-9EE1-6DF5E67BD2FE}" type="slidenum">
              <a:rPr lang="ar-SA" sz="1200" smtClean="0">
                <a:latin typeface="Arial" panose="020B0604020202020204" pitchFamily="34" charset="0"/>
              </a:rPr>
              <a:pPr algn="l">
                <a:lnSpc>
                  <a:spcPct val="100000"/>
                </a:lnSpc>
                <a:spcBef>
                  <a:spcPct val="0"/>
                </a:spcBef>
                <a:buFontTx/>
                <a:buNone/>
              </a:pPr>
              <a:t>117</a:t>
            </a:fld>
            <a:endParaRPr lang="en-US" sz="1200" smtClean="0">
              <a:latin typeface="Arial" panose="020B0604020202020204" pitchFamily="34" charset="0"/>
            </a:endParaRPr>
          </a:p>
        </p:txBody>
      </p:sp>
    </p:spTree>
    <p:extLst>
      <p:ext uri="{BB962C8B-B14F-4D97-AF65-F5344CB8AC3E}">
        <p14:creationId xmlns:p14="http://schemas.microsoft.com/office/powerpoint/2010/main" val="8310914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16419">
                                            <p:txEl>
                                              <p:pRg st="0" end="0"/>
                                            </p:txEl>
                                          </p:spTgt>
                                        </p:tgtEl>
                                        <p:attrNameLst>
                                          <p:attrName>style.visibility</p:attrName>
                                        </p:attrNameLst>
                                      </p:cBhvr>
                                      <p:to>
                                        <p:strVal val="visible"/>
                                      </p:to>
                                    </p:set>
                                    <p:anim calcmode="lin" valueType="num">
                                      <p:cBhvr additive="base">
                                        <p:cTn id="7" dur="500" fill="hold"/>
                                        <p:tgtEl>
                                          <p:spTgt spid="3164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64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16419">
                                            <p:txEl>
                                              <p:pRg st="1" end="1"/>
                                            </p:txEl>
                                          </p:spTgt>
                                        </p:tgtEl>
                                        <p:attrNameLst>
                                          <p:attrName>style.visibility</p:attrName>
                                        </p:attrNameLst>
                                      </p:cBhvr>
                                      <p:to>
                                        <p:strVal val="visible"/>
                                      </p:to>
                                    </p:set>
                                    <p:anim calcmode="lin" valueType="num">
                                      <p:cBhvr additive="base">
                                        <p:cTn id="13" dur="500" fill="hold"/>
                                        <p:tgtEl>
                                          <p:spTgt spid="3164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64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16419">
                                            <p:txEl>
                                              <p:pRg st="2" end="2"/>
                                            </p:txEl>
                                          </p:spTgt>
                                        </p:tgtEl>
                                        <p:attrNameLst>
                                          <p:attrName>style.visibility</p:attrName>
                                        </p:attrNameLst>
                                      </p:cBhvr>
                                      <p:to>
                                        <p:strVal val="visible"/>
                                      </p:to>
                                    </p:set>
                                    <p:anim calcmode="lin" valueType="num">
                                      <p:cBhvr additive="base">
                                        <p:cTn id="19" dur="500" fill="hold"/>
                                        <p:tgtEl>
                                          <p:spTgt spid="3164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64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16419">
                                            <p:txEl>
                                              <p:pRg st="3" end="3"/>
                                            </p:txEl>
                                          </p:spTgt>
                                        </p:tgtEl>
                                        <p:attrNameLst>
                                          <p:attrName>style.visibility</p:attrName>
                                        </p:attrNameLst>
                                      </p:cBhvr>
                                      <p:to>
                                        <p:strVal val="visible"/>
                                      </p:to>
                                    </p:set>
                                    <p:anim calcmode="lin" valueType="num">
                                      <p:cBhvr additive="base">
                                        <p:cTn id="25" dur="500" fill="hold"/>
                                        <p:tgtEl>
                                          <p:spTgt spid="3164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64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16419">
                                            <p:txEl>
                                              <p:pRg st="4" end="4"/>
                                            </p:txEl>
                                          </p:spTgt>
                                        </p:tgtEl>
                                        <p:attrNameLst>
                                          <p:attrName>style.visibility</p:attrName>
                                        </p:attrNameLst>
                                      </p:cBhvr>
                                      <p:to>
                                        <p:strVal val="visible"/>
                                      </p:to>
                                    </p:set>
                                    <p:anim calcmode="lin" valueType="num">
                                      <p:cBhvr additive="base">
                                        <p:cTn id="31" dur="500" fill="hold"/>
                                        <p:tgtEl>
                                          <p:spTgt spid="3164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164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16419">
                                            <p:txEl>
                                              <p:pRg st="5" end="5"/>
                                            </p:txEl>
                                          </p:spTgt>
                                        </p:tgtEl>
                                        <p:attrNameLst>
                                          <p:attrName>style.visibility</p:attrName>
                                        </p:attrNameLst>
                                      </p:cBhvr>
                                      <p:to>
                                        <p:strVal val="visible"/>
                                      </p:to>
                                    </p:set>
                                    <p:anim calcmode="lin" valueType="num">
                                      <p:cBhvr additive="base">
                                        <p:cTn id="37" dur="500" fill="hold"/>
                                        <p:tgtEl>
                                          <p:spTgt spid="3164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164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16419">
                                            <p:txEl>
                                              <p:pRg st="6" end="6"/>
                                            </p:txEl>
                                          </p:spTgt>
                                        </p:tgtEl>
                                        <p:attrNameLst>
                                          <p:attrName>style.visibility</p:attrName>
                                        </p:attrNameLst>
                                      </p:cBhvr>
                                      <p:to>
                                        <p:strVal val="visible"/>
                                      </p:to>
                                    </p:set>
                                    <p:anim calcmode="lin" valueType="num">
                                      <p:cBhvr additive="base">
                                        <p:cTn id="43" dur="500" fill="hold"/>
                                        <p:tgtEl>
                                          <p:spTgt spid="3164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164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316419">
                                            <p:txEl>
                                              <p:pRg st="7" end="7"/>
                                            </p:txEl>
                                          </p:spTgt>
                                        </p:tgtEl>
                                        <p:attrNameLst>
                                          <p:attrName>style.visibility</p:attrName>
                                        </p:attrNameLst>
                                      </p:cBhvr>
                                      <p:to>
                                        <p:strVal val="visible"/>
                                      </p:to>
                                    </p:set>
                                    <p:anim calcmode="lin" valueType="num">
                                      <p:cBhvr additive="base">
                                        <p:cTn id="49" dur="500" fill="hold"/>
                                        <p:tgtEl>
                                          <p:spTgt spid="3164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164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316419">
                                            <p:txEl>
                                              <p:pRg st="8" end="8"/>
                                            </p:txEl>
                                          </p:spTgt>
                                        </p:tgtEl>
                                        <p:attrNameLst>
                                          <p:attrName>style.visibility</p:attrName>
                                        </p:attrNameLst>
                                      </p:cBhvr>
                                      <p:to>
                                        <p:strVal val="visible"/>
                                      </p:to>
                                    </p:set>
                                    <p:anim calcmode="lin" valueType="num">
                                      <p:cBhvr additive="base">
                                        <p:cTn id="55" dur="500" fill="hold"/>
                                        <p:tgtEl>
                                          <p:spTgt spid="3164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1641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876300" y="45244"/>
            <a:ext cx="10515600" cy="1325563"/>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برامج معالجة الكلمات – </a:t>
            </a:r>
            <a:r>
              <a:rPr lang="en-US" sz="4000" b="1" dirty="0">
                <a:latin typeface="Sakkal Majalla" panose="02000000000000000000" pitchFamily="2" charset="-78"/>
                <a:cs typeface="Sakkal Majalla" panose="02000000000000000000" pitchFamily="2" charset="-78"/>
              </a:rPr>
              <a:t>Word Processors</a:t>
            </a:r>
          </a:p>
        </p:txBody>
      </p:sp>
      <p:sp>
        <p:nvSpPr>
          <p:cNvPr id="317443" name="Rectangle 3"/>
          <p:cNvSpPr>
            <a:spLocks noGrp="1" noChangeArrowheads="1"/>
          </p:cNvSpPr>
          <p:nvPr>
            <p:ph idx="1"/>
          </p:nvPr>
        </p:nvSpPr>
        <p:spPr>
          <a:xfrm>
            <a:off x="1828800" y="1219200"/>
            <a:ext cx="8610600" cy="4114800"/>
          </a:xfrm>
        </p:spPr>
        <p:txBody>
          <a:bodyPr rtlCol="0">
            <a:normAutofit fontScale="92500"/>
          </a:bodyPr>
          <a:lstStyle/>
          <a:p>
            <a:pPr eaLnBrk="1" fontAlgn="auto" hangingPunct="1">
              <a:spcAft>
                <a:spcPts val="0"/>
              </a:spcAft>
              <a:defRPr/>
            </a:pPr>
            <a:r>
              <a:rPr lang="ar-SA" sz="3600"/>
              <a:t>عملها كتابة وتحرير وتنسيق النصوص إضافة إلى وظائف مثل (إدراج صور – التعليقات – الجداول – الأصوات) ولها أدوات مثل ( التصحيح الاملائي والنحوي – الأمن – القوالب) وتنسيق لكل جزء منها (فقرات – صفحات – خطوط).</a:t>
            </a:r>
          </a:p>
          <a:p>
            <a:pPr eaLnBrk="1" fontAlgn="auto" hangingPunct="1">
              <a:spcAft>
                <a:spcPts val="0"/>
              </a:spcAft>
              <a:defRPr/>
            </a:pPr>
            <a:r>
              <a:rPr lang="ar-SA" sz="3600">
                <a:solidFill>
                  <a:srgbClr val="FF0000"/>
                </a:solidFill>
              </a:rPr>
              <a:t>يوجد عدة انواع من معالجات الكلمات متوافقة مع نظم التشغيل المختلفة مثل</a:t>
            </a:r>
            <a:r>
              <a:rPr lang="ar-SA" sz="3600"/>
              <a:t>:</a:t>
            </a:r>
          </a:p>
          <a:p>
            <a:pPr eaLnBrk="1" fontAlgn="auto" hangingPunct="1">
              <a:spcAft>
                <a:spcPts val="0"/>
              </a:spcAft>
              <a:buFontTx/>
              <a:buNone/>
              <a:defRPr/>
            </a:pPr>
            <a:r>
              <a:rPr lang="ar-SA" sz="3600"/>
              <a:t>- مايكروسوفت وورد.	- وورد بيرفكت	</a:t>
            </a:r>
          </a:p>
          <a:p>
            <a:pPr eaLnBrk="1" fontAlgn="auto" hangingPunct="1">
              <a:spcAft>
                <a:spcPts val="0"/>
              </a:spcAft>
              <a:buFontTx/>
              <a:buNone/>
              <a:defRPr/>
            </a:pPr>
            <a:r>
              <a:rPr lang="ar-SA" sz="3600"/>
              <a:t>- لوتس وورد برو</a:t>
            </a:r>
            <a:endParaRPr lang="en-US" sz="3600"/>
          </a:p>
        </p:txBody>
      </p:sp>
      <p:sp>
        <p:nvSpPr>
          <p:cNvPr id="14029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68B6873E-56A1-4E70-912B-145F42828D6F}" type="slidenum">
              <a:rPr lang="ar-SA" sz="1200" smtClean="0">
                <a:latin typeface="Arial" panose="020B0604020202020204" pitchFamily="34" charset="0"/>
              </a:rPr>
              <a:pPr algn="l">
                <a:lnSpc>
                  <a:spcPct val="100000"/>
                </a:lnSpc>
                <a:spcBef>
                  <a:spcPct val="0"/>
                </a:spcBef>
                <a:buFontTx/>
                <a:buNone/>
              </a:pPr>
              <a:t>118</a:t>
            </a:fld>
            <a:endParaRPr lang="en-US" sz="1200" smtClean="0">
              <a:latin typeface="Arial" panose="020B0604020202020204" pitchFamily="34" charset="0"/>
            </a:endParaRPr>
          </a:p>
        </p:txBody>
      </p:sp>
    </p:spTree>
    <p:extLst>
      <p:ext uri="{BB962C8B-B14F-4D97-AF65-F5344CB8AC3E}">
        <p14:creationId xmlns:p14="http://schemas.microsoft.com/office/powerpoint/2010/main" val="295671988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17443">
                                            <p:txEl>
                                              <p:pRg st="0" end="0"/>
                                            </p:txEl>
                                          </p:spTgt>
                                        </p:tgtEl>
                                        <p:attrNameLst>
                                          <p:attrName>style.visibility</p:attrName>
                                        </p:attrNameLst>
                                      </p:cBhvr>
                                      <p:to>
                                        <p:strVal val="visible"/>
                                      </p:to>
                                    </p:set>
                                    <p:anim calcmode="lin" valueType="num">
                                      <p:cBhvr additive="base">
                                        <p:cTn id="7" dur="500" fill="hold"/>
                                        <p:tgtEl>
                                          <p:spTgt spid="3174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17443">
                                            <p:txEl>
                                              <p:pRg st="1" end="1"/>
                                            </p:txEl>
                                          </p:spTgt>
                                        </p:tgtEl>
                                        <p:attrNameLst>
                                          <p:attrName>style.visibility</p:attrName>
                                        </p:attrNameLst>
                                      </p:cBhvr>
                                      <p:to>
                                        <p:strVal val="visible"/>
                                      </p:to>
                                    </p:set>
                                    <p:anim calcmode="lin" valueType="num">
                                      <p:cBhvr additive="base">
                                        <p:cTn id="13" dur="500" fill="hold"/>
                                        <p:tgtEl>
                                          <p:spTgt spid="3174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74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17443">
                                            <p:txEl>
                                              <p:pRg st="2" end="2"/>
                                            </p:txEl>
                                          </p:spTgt>
                                        </p:tgtEl>
                                        <p:attrNameLst>
                                          <p:attrName>style.visibility</p:attrName>
                                        </p:attrNameLst>
                                      </p:cBhvr>
                                      <p:to>
                                        <p:strVal val="visible"/>
                                      </p:to>
                                    </p:set>
                                    <p:anim calcmode="lin" valueType="num">
                                      <p:cBhvr additive="base">
                                        <p:cTn id="19" dur="500" fill="hold"/>
                                        <p:tgtEl>
                                          <p:spTgt spid="3174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74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17443">
                                            <p:txEl>
                                              <p:pRg st="3" end="3"/>
                                            </p:txEl>
                                          </p:spTgt>
                                        </p:tgtEl>
                                        <p:attrNameLst>
                                          <p:attrName>style.visibility</p:attrName>
                                        </p:attrNameLst>
                                      </p:cBhvr>
                                      <p:to>
                                        <p:strVal val="visible"/>
                                      </p:to>
                                    </p:set>
                                    <p:anim calcmode="lin" valueType="num">
                                      <p:cBhvr additive="base">
                                        <p:cTn id="25" dur="500" fill="hold"/>
                                        <p:tgtEl>
                                          <p:spTgt spid="3174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744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838200" y="0"/>
            <a:ext cx="10515600" cy="1325563"/>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برامج الجداول – </a:t>
            </a:r>
            <a:r>
              <a:rPr lang="en-US" sz="4000" b="1" dirty="0">
                <a:latin typeface="Sakkal Majalla" panose="02000000000000000000" pitchFamily="2" charset="-78"/>
                <a:cs typeface="Sakkal Majalla" panose="02000000000000000000" pitchFamily="2" charset="-78"/>
              </a:rPr>
              <a:t>Spread Sheets</a:t>
            </a:r>
          </a:p>
        </p:txBody>
      </p:sp>
      <p:sp>
        <p:nvSpPr>
          <p:cNvPr id="318467" name="Rectangle 3"/>
          <p:cNvSpPr>
            <a:spLocks noGrp="1" noChangeArrowheads="1"/>
          </p:cNvSpPr>
          <p:nvPr>
            <p:ph idx="1"/>
          </p:nvPr>
        </p:nvSpPr>
        <p:spPr>
          <a:xfrm>
            <a:off x="2087880" y="1325563"/>
            <a:ext cx="8915400" cy="4541520"/>
          </a:xfrm>
        </p:spPr>
        <p:txBody>
          <a:bodyPr rtlCol="0">
            <a:normAutofit/>
          </a:bodyPr>
          <a:lstStyle/>
          <a:p>
            <a:pPr eaLnBrk="1" fontAlgn="auto" hangingPunct="1">
              <a:spcAft>
                <a:spcPts val="0"/>
              </a:spcAft>
              <a:defRPr/>
            </a:pPr>
            <a:r>
              <a:rPr lang="ar-SA" sz="3200" dirty="0"/>
              <a:t>تستخدم في إدارة الجداول وتجري حسابات معقدة جدا وتنظم العمل بطريقة سهلة.</a:t>
            </a:r>
          </a:p>
          <a:p>
            <a:pPr eaLnBrk="1" fontAlgn="auto" hangingPunct="1">
              <a:spcAft>
                <a:spcPts val="0"/>
              </a:spcAft>
              <a:defRPr/>
            </a:pPr>
            <a:r>
              <a:rPr lang="ar-SA" sz="3200" dirty="0"/>
              <a:t>الصف والعمود والخلية.</a:t>
            </a:r>
          </a:p>
          <a:p>
            <a:pPr eaLnBrk="1" fontAlgn="auto" hangingPunct="1">
              <a:spcAft>
                <a:spcPts val="0"/>
              </a:spcAft>
              <a:defRPr/>
            </a:pPr>
            <a:r>
              <a:rPr lang="ar-SA" sz="3200" dirty="0"/>
              <a:t>هناك العديد من الأعمال التي يمكن أن تجري في الخلية.</a:t>
            </a:r>
          </a:p>
          <a:p>
            <a:pPr eaLnBrk="1" fontAlgn="auto" hangingPunct="1">
              <a:spcAft>
                <a:spcPts val="0"/>
              </a:spcAft>
              <a:defRPr/>
            </a:pPr>
            <a:r>
              <a:rPr lang="ar-SA" sz="3200" dirty="0"/>
              <a:t>تستخدم بشكل أساسي للتقارير الادارية والميزانيات والتحليل والتخطيط.</a:t>
            </a:r>
          </a:p>
          <a:p>
            <a:pPr eaLnBrk="1" fontAlgn="auto" hangingPunct="1">
              <a:spcAft>
                <a:spcPts val="0"/>
              </a:spcAft>
              <a:defRPr/>
            </a:pPr>
            <a:r>
              <a:rPr lang="ar-SA" sz="3200" dirty="0">
                <a:solidFill>
                  <a:srgbClr val="FF0000"/>
                </a:solidFill>
              </a:rPr>
              <a:t>يوجد عدة انواع من برامج الجداول متوافقة مع نظم التشغيل المختلفة </a:t>
            </a:r>
            <a:r>
              <a:rPr lang="ar-SA" sz="3200" dirty="0" err="1">
                <a:solidFill>
                  <a:srgbClr val="FF0000"/>
                </a:solidFill>
              </a:rPr>
              <a:t>مثل</a:t>
            </a:r>
            <a:r>
              <a:rPr lang="ar-SA" sz="3200" dirty="0" err="1"/>
              <a:t>:مايكروسوفت</a:t>
            </a:r>
            <a:r>
              <a:rPr lang="ar-SA" sz="3200" dirty="0"/>
              <a:t> اكسل.	- كواترو </a:t>
            </a:r>
            <a:r>
              <a:rPr lang="ar-SA" sz="3200" dirty="0" err="1"/>
              <a:t>برو</a:t>
            </a:r>
            <a:r>
              <a:rPr lang="ar-SA" sz="3200" dirty="0"/>
              <a:t>  - لوتس 1 2 3.</a:t>
            </a:r>
            <a:endParaRPr lang="en-US" sz="3200" dirty="0"/>
          </a:p>
        </p:txBody>
      </p:sp>
      <p:sp>
        <p:nvSpPr>
          <p:cNvPr id="14131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F4DC3405-4943-43D5-928C-AC86C09C48A3}" type="slidenum">
              <a:rPr lang="ar-SA" sz="1200" smtClean="0">
                <a:latin typeface="Arial" panose="020B0604020202020204" pitchFamily="34" charset="0"/>
              </a:rPr>
              <a:pPr algn="l">
                <a:lnSpc>
                  <a:spcPct val="100000"/>
                </a:lnSpc>
                <a:spcBef>
                  <a:spcPct val="0"/>
                </a:spcBef>
                <a:buFontTx/>
                <a:buNone/>
              </a:pPr>
              <a:t>119</a:t>
            </a:fld>
            <a:endParaRPr lang="en-US" sz="1200" smtClean="0">
              <a:latin typeface="Arial" panose="020B0604020202020204" pitchFamily="34" charset="0"/>
            </a:endParaRPr>
          </a:p>
        </p:txBody>
      </p:sp>
    </p:spTree>
    <p:extLst>
      <p:ext uri="{BB962C8B-B14F-4D97-AF65-F5344CB8AC3E}">
        <p14:creationId xmlns:p14="http://schemas.microsoft.com/office/powerpoint/2010/main" val="21281596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18467">
                                            <p:txEl>
                                              <p:pRg st="0" end="0"/>
                                            </p:txEl>
                                          </p:spTgt>
                                        </p:tgtEl>
                                        <p:attrNameLst>
                                          <p:attrName>style.visibility</p:attrName>
                                        </p:attrNameLst>
                                      </p:cBhvr>
                                      <p:to>
                                        <p:strVal val="visible"/>
                                      </p:to>
                                    </p:set>
                                    <p:anim calcmode="lin" valueType="num">
                                      <p:cBhvr additive="base">
                                        <p:cTn id="7" dur="500" fill="hold"/>
                                        <p:tgtEl>
                                          <p:spTgt spid="3184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84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18467">
                                            <p:txEl>
                                              <p:pRg st="1" end="1"/>
                                            </p:txEl>
                                          </p:spTgt>
                                        </p:tgtEl>
                                        <p:attrNameLst>
                                          <p:attrName>style.visibility</p:attrName>
                                        </p:attrNameLst>
                                      </p:cBhvr>
                                      <p:to>
                                        <p:strVal val="visible"/>
                                      </p:to>
                                    </p:set>
                                    <p:anim calcmode="lin" valueType="num">
                                      <p:cBhvr additive="base">
                                        <p:cTn id="13" dur="500" fill="hold"/>
                                        <p:tgtEl>
                                          <p:spTgt spid="3184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84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18467">
                                            <p:txEl>
                                              <p:pRg st="2" end="2"/>
                                            </p:txEl>
                                          </p:spTgt>
                                        </p:tgtEl>
                                        <p:attrNameLst>
                                          <p:attrName>style.visibility</p:attrName>
                                        </p:attrNameLst>
                                      </p:cBhvr>
                                      <p:to>
                                        <p:strVal val="visible"/>
                                      </p:to>
                                    </p:set>
                                    <p:anim calcmode="lin" valueType="num">
                                      <p:cBhvr additive="base">
                                        <p:cTn id="19" dur="500" fill="hold"/>
                                        <p:tgtEl>
                                          <p:spTgt spid="3184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84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18467">
                                            <p:txEl>
                                              <p:pRg st="3" end="3"/>
                                            </p:txEl>
                                          </p:spTgt>
                                        </p:tgtEl>
                                        <p:attrNameLst>
                                          <p:attrName>style.visibility</p:attrName>
                                        </p:attrNameLst>
                                      </p:cBhvr>
                                      <p:to>
                                        <p:strVal val="visible"/>
                                      </p:to>
                                    </p:set>
                                    <p:anim calcmode="lin" valueType="num">
                                      <p:cBhvr additive="base">
                                        <p:cTn id="25" dur="500" fill="hold"/>
                                        <p:tgtEl>
                                          <p:spTgt spid="31846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84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18467">
                                            <p:txEl>
                                              <p:pRg st="4" end="4"/>
                                            </p:txEl>
                                          </p:spTgt>
                                        </p:tgtEl>
                                        <p:attrNameLst>
                                          <p:attrName>style.visibility</p:attrName>
                                        </p:attrNameLst>
                                      </p:cBhvr>
                                      <p:to>
                                        <p:strVal val="visible"/>
                                      </p:to>
                                    </p:set>
                                    <p:anim calcmode="lin" valueType="num">
                                      <p:cBhvr additive="base">
                                        <p:cTn id="31" dur="500" fill="hold"/>
                                        <p:tgtEl>
                                          <p:spTgt spid="31846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1846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3735705" y="152400"/>
            <a:ext cx="7648575" cy="1143000"/>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برامج العروض التقديمية</a:t>
            </a:r>
            <a:r>
              <a:rPr lang="en-US" sz="4000" b="1" dirty="0">
                <a:latin typeface="Sakkal Majalla" panose="02000000000000000000" pitchFamily="2" charset="-78"/>
                <a:cs typeface="Sakkal Majalla" panose="02000000000000000000" pitchFamily="2" charset="-78"/>
              </a:rPr>
              <a:t>  </a:t>
            </a:r>
            <a:r>
              <a:rPr lang="ar-SA" sz="4000" b="1" dirty="0">
                <a:latin typeface="Sakkal Majalla" panose="02000000000000000000" pitchFamily="2" charset="-78"/>
                <a:cs typeface="Sakkal Majalla" panose="02000000000000000000" pitchFamily="2" charset="-78"/>
              </a:rPr>
              <a:t>- </a:t>
            </a:r>
            <a:r>
              <a:rPr lang="en-US" sz="4000" b="1" dirty="0">
                <a:latin typeface="Sakkal Majalla" panose="02000000000000000000" pitchFamily="2" charset="-78"/>
                <a:cs typeface="Sakkal Majalla" panose="02000000000000000000" pitchFamily="2" charset="-78"/>
              </a:rPr>
              <a:t>Presentation</a:t>
            </a:r>
          </a:p>
        </p:txBody>
      </p:sp>
      <p:sp>
        <p:nvSpPr>
          <p:cNvPr id="319491" name="Rectangle 3"/>
          <p:cNvSpPr>
            <a:spLocks noGrp="1" noChangeArrowheads="1"/>
          </p:cNvSpPr>
          <p:nvPr>
            <p:ph idx="1"/>
          </p:nvPr>
        </p:nvSpPr>
        <p:spPr>
          <a:xfrm>
            <a:off x="1828800" y="1295400"/>
            <a:ext cx="8610600" cy="4114800"/>
          </a:xfrm>
        </p:spPr>
        <p:txBody>
          <a:bodyPr rtlCol="0">
            <a:normAutofit lnSpcReduction="10000"/>
          </a:bodyPr>
          <a:lstStyle/>
          <a:p>
            <a:pPr eaLnBrk="1" fontAlgn="auto" hangingPunct="1">
              <a:spcAft>
                <a:spcPts val="0"/>
              </a:spcAft>
              <a:defRPr/>
            </a:pPr>
            <a:r>
              <a:rPr lang="ar-SA" sz="4000"/>
              <a:t>تستخدم لإنشاء وتحرير عروض الوسائط المتعددة.</a:t>
            </a:r>
          </a:p>
          <a:p>
            <a:pPr eaLnBrk="1" fontAlgn="auto" hangingPunct="1">
              <a:spcAft>
                <a:spcPts val="0"/>
              </a:spcAft>
              <a:defRPr/>
            </a:pPr>
            <a:r>
              <a:rPr lang="ar-SA" sz="4000"/>
              <a:t>لكل من المدراء (التخطيط في الشركات) والطلاب والموظفين (العروض التقديمية) و المدربين (التدريب) وكذلك لعرض المشاريع.</a:t>
            </a:r>
          </a:p>
          <a:p>
            <a:pPr eaLnBrk="1" fontAlgn="auto" hangingPunct="1">
              <a:spcAft>
                <a:spcPts val="0"/>
              </a:spcAft>
              <a:defRPr/>
            </a:pPr>
            <a:r>
              <a:rPr lang="ar-SA" sz="4000">
                <a:solidFill>
                  <a:srgbClr val="FF0000"/>
                </a:solidFill>
              </a:rPr>
              <a:t>يوجد عدة انواع من برامج العروض التقديمية متوافقة مع نظم التشغيل المختلفة مثل</a:t>
            </a:r>
            <a:r>
              <a:rPr lang="ar-SA" sz="4000"/>
              <a:t>:</a:t>
            </a:r>
          </a:p>
          <a:p>
            <a:pPr eaLnBrk="1" fontAlgn="auto" hangingPunct="1">
              <a:spcAft>
                <a:spcPts val="0"/>
              </a:spcAft>
              <a:buFontTx/>
              <a:buNone/>
              <a:defRPr/>
            </a:pPr>
            <a:r>
              <a:rPr lang="ar-SA" sz="4000"/>
              <a:t>- مايكروسوفت بور بوينت.	- لوتس فري لانس	</a:t>
            </a:r>
          </a:p>
        </p:txBody>
      </p:sp>
      <p:sp>
        <p:nvSpPr>
          <p:cNvPr id="14234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31DD4217-60D8-4DA2-B89F-5FF265744576}" type="slidenum">
              <a:rPr lang="ar-SA" sz="1200" smtClean="0">
                <a:latin typeface="Arial" panose="020B0604020202020204" pitchFamily="34" charset="0"/>
              </a:rPr>
              <a:pPr algn="l">
                <a:lnSpc>
                  <a:spcPct val="100000"/>
                </a:lnSpc>
                <a:spcBef>
                  <a:spcPct val="0"/>
                </a:spcBef>
                <a:buFontTx/>
                <a:buNone/>
              </a:pPr>
              <a:t>120</a:t>
            </a:fld>
            <a:endParaRPr lang="en-US" sz="1200" smtClean="0">
              <a:latin typeface="Arial" panose="020B0604020202020204" pitchFamily="34" charset="0"/>
            </a:endParaRPr>
          </a:p>
        </p:txBody>
      </p:sp>
    </p:spTree>
    <p:extLst>
      <p:ext uri="{BB962C8B-B14F-4D97-AF65-F5344CB8AC3E}">
        <p14:creationId xmlns:p14="http://schemas.microsoft.com/office/powerpoint/2010/main" val="5420238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19491">
                                            <p:txEl>
                                              <p:pRg st="0" end="0"/>
                                            </p:txEl>
                                          </p:spTgt>
                                        </p:tgtEl>
                                        <p:attrNameLst>
                                          <p:attrName>style.visibility</p:attrName>
                                        </p:attrNameLst>
                                      </p:cBhvr>
                                      <p:to>
                                        <p:strVal val="visible"/>
                                      </p:to>
                                    </p:set>
                                    <p:anim calcmode="lin" valueType="num">
                                      <p:cBhvr additive="base">
                                        <p:cTn id="7" dur="500" fill="hold"/>
                                        <p:tgtEl>
                                          <p:spTgt spid="3194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94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19491">
                                            <p:txEl>
                                              <p:pRg st="1" end="1"/>
                                            </p:txEl>
                                          </p:spTgt>
                                        </p:tgtEl>
                                        <p:attrNameLst>
                                          <p:attrName>style.visibility</p:attrName>
                                        </p:attrNameLst>
                                      </p:cBhvr>
                                      <p:to>
                                        <p:strVal val="visible"/>
                                      </p:to>
                                    </p:set>
                                    <p:anim calcmode="lin" valueType="num">
                                      <p:cBhvr additive="base">
                                        <p:cTn id="13" dur="500" fill="hold"/>
                                        <p:tgtEl>
                                          <p:spTgt spid="31949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94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19491">
                                            <p:txEl>
                                              <p:pRg st="2" end="2"/>
                                            </p:txEl>
                                          </p:spTgt>
                                        </p:tgtEl>
                                        <p:attrNameLst>
                                          <p:attrName>style.visibility</p:attrName>
                                        </p:attrNameLst>
                                      </p:cBhvr>
                                      <p:to>
                                        <p:strVal val="visible"/>
                                      </p:to>
                                    </p:set>
                                    <p:anim calcmode="lin" valueType="num">
                                      <p:cBhvr additive="base">
                                        <p:cTn id="19" dur="500" fill="hold"/>
                                        <p:tgtEl>
                                          <p:spTgt spid="31949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94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19491">
                                            <p:txEl>
                                              <p:pRg st="3" end="3"/>
                                            </p:txEl>
                                          </p:spTgt>
                                        </p:tgtEl>
                                        <p:attrNameLst>
                                          <p:attrName>style.visibility</p:attrName>
                                        </p:attrNameLst>
                                      </p:cBhvr>
                                      <p:to>
                                        <p:strVal val="visible"/>
                                      </p:to>
                                    </p:set>
                                    <p:anim calcmode="lin" valueType="num">
                                      <p:cBhvr additive="base">
                                        <p:cTn id="25" dur="500" fill="hold"/>
                                        <p:tgtEl>
                                          <p:spTgt spid="31949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949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869950" y="0"/>
            <a:ext cx="10515600" cy="1325563"/>
          </a:xfrm>
        </p:spPr>
        <p:txBody>
          <a:bodyPr>
            <a:normAutofit/>
          </a:bodyPr>
          <a:lstStyle/>
          <a:p>
            <a:pPr eaLnBrk="1" hangingPunct="1">
              <a:spcBef>
                <a:spcPts val="600"/>
              </a:spcBef>
              <a:spcAft>
                <a:spcPts val="1200"/>
              </a:spcAft>
            </a:pPr>
            <a:r>
              <a:rPr lang="ar-SA" sz="4000" b="1" dirty="0">
                <a:latin typeface="Sakkal Majalla" panose="02000000000000000000" pitchFamily="2" charset="-78"/>
                <a:cs typeface="Sakkal Majalla" panose="02000000000000000000" pitchFamily="2" charset="-78"/>
              </a:rPr>
              <a:t>برامج النشر المكتبي</a:t>
            </a:r>
            <a:r>
              <a:rPr lang="en-US" sz="4000" b="1" dirty="0">
                <a:latin typeface="Sakkal Majalla" panose="02000000000000000000" pitchFamily="2" charset="-78"/>
                <a:cs typeface="Sakkal Majalla" panose="02000000000000000000" pitchFamily="2" charset="-78"/>
              </a:rPr>
              <a:t> Publishing Programs </a:t>
            </a:r>
            <a:endParaRPr lang="ar-JO" sz="4000" b="1" dirty="0">
              <a:latin typeface="Sakkal Majalla" panose="02000000000000000000" pitchFamily="2" charset="-78"/>
              <a:cs typeface="Sakkal Majalla" panose="02000000000000000000" pitchFamily="2" charset="-78"/>
            </a:endParaRPr>
          </a:p>
        </p:txBody>
      </p:sp>
      <p:sp>
        <p:nvSpPr>
          <p:cNvPr id="126980" name="Rectangle 3"/>
          <p:cNvSpPr>
            <a:spLocks noGrp="1" noChangeArrowheads="1"/>
          </p:cNvSpPr>
          <p:nvPr>
            <p:ph idx="1"/>
          </p:nvPr>
        </p:nvSpPr>
        <p:spPr>
          <a:xfrm>
            <a:off x="2063750" y="1773238"/>
            <a:ext cx="8001000" cy="4398962"/>
          </a:xfrm>
        </p:spPr>
        <p:txBody>
          <a:bodyPr rtlCol="0">
            <a:normAutofit lnSpcReduction="10000"/>
          </a:bodyPr>
          <a:lstStyle/>
          <a:p>
            <a:pPr eaLnBrk="1" fontAlgn="auto" hangingPunct="1">
              <a:lnSpc>
                <a:spcPct val="80000"/>
              </a:lnSpc>
              <a:spcAft>
                <a:spcPts val="0"/>
              </a:spcAft>
              <a:defRPr/>
            </a:pPr>
            <a:r>
              <a:rPr lang="ar-SA" sz="3000"/>
              <a:t>تستخدم بشكل أساسي للدعاية والتصميمات الخاصة بالدعاية والإعلان والنشرات.</a:t>
            </a:r>
          </a:p>
          <a:p>
            <a:pPr eaLnBrk="1" fontAlgn="auto" hangingPunct="1">
              <a:lnSpc>
                <a:spcPct val="80000"/>
              </a:lnSpc>
              <a:spcAft>
                <a:spcPts val="0"/>
              </a:spcAft>
              <a:defRPr/>
            </a:pPr>
            <a:r>
              <a:rPr lang="ar-SA" sz="2400" b="1">
                <a:solidFill>
                  <a:srgbClr val="FF0000"/>
                </a:solidFill>
              </a:rPr>
              <a:t>يوجد عدة انواع من</a:t>
            </a:r>
          </a:p>
          <a:p>
            <a:pPr eaLnBrk="1" fontAlgn="auto" hangingPunct="1">
              <a:lnSpc>
                <a:spcPct val="80000"/>
              </a:lnSpc>
              <a:spcAft>
                <a:spcPts val="0"/>
              </a:spcAft>
              <a:buFontTx/>
              <a:buNone/>
              <a:defRPr/>
            </a:pPr>
            <a:r>
              <a:rPr lang="ar-SA" sz="2400" b="1">
                <a:solidFill>
                  <a:srgbClr val="FF0000"/>
                </a:solidFill>
              </a:rPr>
              <a:t> برامج نشر مكتبي </a:t>
            </a:r>
          </a:p>
          <a:p>
            <a:pPr eaLnBrk="1" fontAlgn="auto" hangingPunct="1">
              <a:lnSpc>
                <a:spcPct val="80000"/>
              </a:lnSpc>
              <a:spcAft>
                <a:spcPts val="0"/>
              </a:spcAft>
              <a:buFontTx/>
              <a:buNone/>
              <a:defRPr/>
            </a:pPr>
            <a:r>
              <a:rPr lang="ar-SA" sz="2400" b="1">
                <a:solidFill>
                  <a:srgbClr val="FF0000"/>
                </a:solidFill>
              </a:rPr>
              <a:t>متوافقة مع نظم التشغيل</a:t>
            </a:r>
          </a:p>
          <a:p>
            <a:pPr eaLnBrk="1" fontAlgn="auto" hangingPunct="1">
              <a:lnSpc>
                <a:spcPct val="80000"/>
              </a:lnSpc>
              <a:spcAft>
                <a:spcPts val="0"/>
              </a:spcAft>
              <a:buFontTx/>
              <a:buNone/>
              <a:defRPr/>
            </a:pPr>
            <a:r>
              <a:rPr lang="ar-SA" sz="2400" b="1">
                <a:solidFill>
                  <a:srgbClr val="FF0000"/>
                </a:solidFill>
              </a:rPr>
              <a:t> المختلفة مثل</a:t>
            </a:r>
            <a:r>
              <a:rPr lang="ar-SA" sz="2400" b="1"/>
              <a:t>:</a:t>
            </a:r>
          </a:p>
          <a:p>
            <a:pPr eaLnBrk="1" fontAlgn="auto" hangingPunct="1">
              <a:lnSpc>
                <a:spcPct val="80000"/>
              </a:lnSpc>
              <a:spcAft>
                <a:spcPts val="0"/>
              </a:spcAft>
              <a:defRPr/>
            </a:pPr>
            <a:r>
              <a:rPr lang="ar-SA" sz="3000"/>
              <a:t>مايكروسوفت ببلشر.</a:t>
            </a:r>
            <a:endParaRPr lang="en-US" sz="3000"/>
          </a:p>
          <a:p>
            <a:pPr eaLnBrk="1" fontAlgn="auto" hangingPunct="1">
              <a:lnSpc>
                <a:spcPct val="80000"/>
              </a:lnSpc>
              <a:spcAft>
                <a:spcPts val="0"/>
              </a:spcAft>
              <a:defRPr/>
            </a:pPr>
            <a:r>
              <a:rPr lang="ar-SA" sz="3000"/>
              <a:t>بيج ميكر.</a:t>
            </a:r>
            <a:endParaRPr lang="en-US" sz="3000"/>
          </a:p>
          <a:p>
            <a:pPr eaLnBrk="1" fontAlgn="auto" hangingPunct="1">
              <a:lnSpc>
                <a:spcPct val="80000"/>
              </a:lnSpc>
              <a:spcAft>
                <a:spcPts val="0"/>
              </a:spcAft>
              <a:defRPr/>
            </a:pPr>
            <a:r>
              <a:rPr lang="ar-SA" sz="3000"/>
              <a:t>كوارك اكسبرس</a:t>
            </a:r>
            <a:endParaRPr lang="en-US" sz="3000"/>
          </a:p>
          <a:p>
            <a:pPr eaLnBrk="1" fontAlgn="auto" hangingPunct="1">
              <a:lnSpc>
                <a:spcPct val="80000"/>
              </a:lnSpc>
              <a:spcAft>
                <a:spcPts val="0"/>
              </a:spcAft>
              <a:defRPr/>
            </a:pPr>
            <a:r>
              <a:rPr lang="ar-SA" sz="3000"/>
              <a:t>فنتورا ببلشر.</a:t>
            </a:r>
            <a:r>
              <a:rPr lang="en-US" sz="3000"/>
              <a:t> </a:t>
            </a:r>
          </a:p>
        </p:txBody>
      </p:sp>
      <p:sp>
        <p:nvSpPr>
          <p:cNvPr id="14336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FB90553-7F02-46C8-B642-38BF698E95C7}" type="slidenum">
              <a:rPr lang="ar-SA" sz="1200" smtClean="0">
                <a:latin typeface="Arial" panose="020B0604020202020204" pitchFamily="34" charset="0"/>
              </a:rPr>
              <a:pPr algn="l">
                <a:lnSpc>
                  <a:spcPct val="100000"/>
                </a:lnSpc>
                <a:spcBef>
                  <a:spcPct val="0"/>
                </a:spcBef>
                <a:buFontTx/>
                <a:buNone/>
              </a:pPr>
              <a:t>121</a:t>
            </a:fld>
            <a:endParaRPr lang="en-US" sz="1200" smtClean="0">
              <a:latin typeface="Arial" panose="020B0604020202020204" pitchFamily="34" charset="0"/>
            </a:endParaRPr>
          </a:p>
        </p:txBody>
      </p:sp>
    </p:spTree>
    <p:extLst>
      <p:ext uri="{BB962C8B-B14F-4D97-AF65-F5344CB8AC3E}">
        <p14:creationId xmlns:p14="http://schemas.microsoft.com/office/powerpoint/2010/main" val="1439556932"/>
      </p:ext>
    </p:extLst>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2834640" y="219393"/>
            <a:ext cx="8305800" cy="954087"/>
          </a:xfrm>
        </p:spPr>
        <p:txBody>
          <a:bodyPr>
            <a:normAutofit/>
          </a:bodyPr>
          <a:lstStyle/>
          <a:p>
            <a:pPr eaLnBrk="1" hangingPunct="1">
              <a:spcBef>
                <a:spcPts val="600"/>
              </a:spcBef>
              <a:spcAft>
                <a:spcPts val="1200"/>
              </a:spcAft>
            </a:pPr>
            <a:r>
              <a:rPr lang="ar-SA" sz="4000" b="1" dirty="0">
                <a:latin typeface="Sakkal Majalla" panose="02000000000000000000" pitchFamily="2" charset="-78"/>
                <a:cs typeface="Sakkal Majalla" panose="02000000000000000000" pitchFamily="2" charset="-78"/>
              </a:rPr>
              <a:t>برامج قواعد البيانات  </a:t>
            </a:r>
            <a:r>
              <a:rPr lang="en-US" sz="4000" b="1" dirty="0">
                <a:latin typeface="Sakkal Majalla" panose="02000000000000000000" pitchFamily="2" charset="-78"/>
                <a:cs typeface="Sakkal Majalla" panose="02000000000000000000" pitchFamily="2" charset="-78"/>
              </a:rPr>
              <a:t>Database Program</a:t>
            </a:r>
          </a:p>
        </p:txBody>
      </p:sp>
      <p:sp>
        <p:nvSpPr>
          <p:cNvPr id="144387" name="Rectangle 3"/>
          <p:cNvSpPr>
            <a:spLocks noGrp="1" noChangeArrowheads="1"/>
          </p:cNvSpPr>
          <p:nvPr>
            <p:ph idx="1"/>
          </p:nvPr>
        </p:nvSpPr>
        <p:spPr>
          <a:xfrm>
            <a:off x="1981200" y="1371600"/>
            <a:ext cx="8229600" cy="4114800"/>
          </a:xfrm>
        </p:spPr>
        <p:txBody>
          <a:bodyPr/>
          <a:lstStyle/>
          <a:p>
            <a:pPr indent="103188" algn="just" eaLnBrk="1" hangingPunct="1"/>
            <a:r>
              <a:rPr lang="ar-JO" sz="2600" b="1" smtClean="0"/>
              <a:t>برامج إدارة قواعد البيانات شبيهة إلى حد ما ببرامج الجداول. الفرق الرئيسي بينها هو أن برامج الجداول تستخدم لحساب المعلومات باستخدام جداول كبيرة بينما برامج قواعد البيانات توسع أو تبحث عن المعلومات من الجداول الكبيرة.</a:t>
            </a:r>
            <a:endParaRPr lang="ar-SA" sz="2600" b="1" smtClean="0"/>
          </a:p>
          <a:p>
            <a:pPr indent="103188" algn="just" eaLnBrk="1" hangingPunct="1"/>
            <a:r>
              <a:rPr lang="ar-JO" sz="2600" b="1" smtClean="0"/>
              <a:t>برنامج إدارة قواعد البيانات يتيح لك تخزين كميات هائلة من البيانات في جداول وللوصول إليها بأشكال مختلفة وحتى إنشاء علاقات بين هذه الجداول</a:t>
            </a:r>
            <a:endParaRPr lang="ar-SA" sz="2600" b="1" smtClean="0"/>
          </a:p>
          <a:p>
            <a:pPr indent="103188" algn="just" eaLnBrk="1" hangingPunct="1">
              <a:buFont typeface="Arial" panose="020B0604020202020204" pitchFamily="34" charset="0"/>
              <a:buNone/>
            </a:pPr>
            <a:r>
              <a:rPr lang="ar-JO" sz="2600" b="1" smtClean="0"/>
              <a:t>هذه الب</a:t>
            </a:r>
            <a:r>
              <a:rPr lang="ar-SA" sz="2600" b="1" smtClean="0"/>
              <a:t>ر</a:t>
            </a:r>
            <a:r>
              <a:rPr lang="ar-JO" sz="2600" b="1" smtClean="0">
                <a:cs typeface="Times New Roman" panose="02020603050405020304" pitchFamily="18" charset="0"/>
              </a:rPr>
              <a:t>امج تستخدم في حقول مختلفة على سبيل المثال </a:t>
            </a:r>
            <a:r>
              <a:rPr lang="ar-JO" sz="2600" b="1" smtClean="0"/>
              <a:t>: </a:t>
            </a:r>
          </a:p>
          <a:p>
            <a:pPr marL="1085850" lvl="1" indent="-436563" algn="just" eaLnBrk="1" hangingPunct="1"/>
            <a:r>
              <a:rPr lang="ar-JO" sz="2200" b="1" smtClean="0"/>
              <a:t>إدارة المخزون (للمحلات، المكاتب، المدارس). </a:t>
            </a:r>
            <a:endParaRPr lang="en-US" sz="2200" b="1" smtClean="0">
              <a:cs typeface="Arial" panose="020B0604020202020204" pitchFamily="34" charset="0"/>
            </a:endParaRPr>
          </a:p>
          <a:p>
            <a:pPr marL="1085850" lvl="1" indent="-436563" algn="just" eaLnBrk="1" hangingPunct="1"/>
            <a:r>
              <a:rPr lang="ar-JO" sz="2200" b="1" smtClean="0"/>
              <a:t>تنظيم المعلومات (مراكز الاتصالات، مندوبين المبيعات). </a:t>
            </a:r>
            <a:endParaRPr lang="en-US" sz="2200" b="1" smtClean="0">
              <a:cs typeface="Arial" panose="020B0604020202020204" pitchFamily="34" charset="0"/>
            </a:endParaRPr>
          </a:p>
        </p:txBody>
      </p:sp>
      <p:sp>
        <p:nvSpPr>
          <p:cNvPr id="14438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1A2DE3F5-0072-43C6-93A0-3D5320BDF4A2}" type="slidenum">
              <a:rPr lang="ar-SA" sz="1200" smtClean="0">
                <a:latin typeface="Arial" panose="020B0604020202020204" pitchFamily="34" charset="0"/>
              </a:rPr>
              <a:pPr algn="l">
                <a:lnSpc>
                  <a:spcPct val="100000"/>
                </a:lnSpc>
                <a:spcBef>
                  <a:spcPct val="0"/>
                </a:spcBef>
                <a:buFontTx/>
                <a:buNone/>
              </a:pPr>
              <a:t>122</a:t>
            </a:fld>
            <a:endParaRPr lang="en-US" sz="1200" smtClean="0">
              <a:latin typeface="Arial" panose="020B0604020202020204" pitchFamily="34" charset="0"/>
            </a:endParaRPr>
          </a:p>
        </p:txBody>
      </p:sp>
    </p:spTree>
    <p:extLst>
      <p:ext uri="{BB962C8B-B14F-4D97-AF65-F5344CB8AC3E}">
        <p14:creationId xmlns:p14="http://schemas.microsoft.com/office/powerpoint/2010/main" val="3708304522"/>
      </p:ext>
    </p:extLst>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2545080" y="260550"/>
            <a:ext cx="8639175" cy="838200"/>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قواعد البيانات</a:t>
            </a:r>
            <a:endParaRPr lang="en-US" sz="4000" b="1" dirty="0">
              <a:latin typeface="Sakkal Majalla" panose="02000000000000000000" pitchFamily="2" charset="-78"/>
              <a:cs typeface="Sakkal Majalla" panose="02000000000000000000" pitchFamily="2" charset="-78"/>
            </a:endParaRPr>
          </a:p>
        </p:txBody>
      </p:sp>
      <p:sp>
        <p:nvSpPr>
          <p:cNvPr id="145411"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92F51973-6CD5-4E92-A83A-7BA4552C44C9}" type="slidenum">
              <a:rPr lang="ar-SA" sz="1200" smtClean="0">
                <a:latin typeface="Arial" panose="020B0604020202020204" pitchFamily="34" charset="0"/>
              </a:rPr>
              <a:pPr algn="l">
                <a:lnSpc>
                  <a:spcPct val="100000"/>
                </a:lnSpc>
                <a:spcBef>
                  <a:spcPct val="0"/>
                </a:spcBef>
                <a:buFontTx/>
                <a:buNone/>
              </a:pPr>
              <a:t>123</a:t>
            </a:fld>
            <a:endParaRPr lang="en-US" sz="1200" smtClean="0">
              <a:latin typeface="Arial" panose="020B0604020202020204" pitchFamily="34" charset="0"/>
            </a:endParaRPr>
          </a:p>
        </p:txBody>
      </p:sp>
      <p:grpSp>
        <p:nvGrpSpPr>
          <p:cNvPr id="145412" name="Group 3"/>
          <p:cNvGrpSpPr>
            <a:grpSpLocks/>
          </p:cNvGrpSpPr>
          <p:nvPr/>
        </p:nvGrpSpPr>
        <p:grpSpPr bwMode="auto">
          <a:xfrm>
            <a:off x="5035550" y="2590800"/>
            <a:ext cx="5556250" cy="3011488"/>
            <a:chOff x="1778" y="9861"/>
            <a:chExt cx="7930" cy="3494"/>
          </a:xfrm>
        </p:grpSpPr>
        <p:sp>
          <p:nvSpPr>
            <p:cNvPr id="145441" name="AutoShape 4"/>
            <p:cNvSpPr>
              <a:spLocks noChangeArrowheads="1"/>
            </p:cNvSpPr>
            <p:nvPr/>
          </p:nvSpPr>
          <p:spPr bwMode="auto">
            <a:xfrm>
              <a:off x="7974" y="11098"/>
              <a:ext cx="1500" cy="640"/>
            </a:xfrm>
            <a:prstGeom prst="wedgeRoundRectCallout">
              <a:avLst>
                <a:gd name="adj1" fmla="val -84398"/>
                <a:gd name="adj2" fmla="val 54843"/>
                <a:gd name="adj3" fmla="val 16667"/>
              </a:avLst>
            </a:prstGeom>
            <a:solidFill>
              <a:srgbClr val="FFFFFF"/>
            </a:solidFill>
            <a:ln w="9525">
              <a:solidFill>
                <a:srgbClr val="000000"/>
              </a:solidFill>
              <a:miter lim="800000"/>
              <a:headEnd/>
              <a:tailEnd/>
            </a:ln>
            <a:effectLst>
              <a:outerShdw dist="107763" dir="2700000" algn="ctr" rotWithShape="0">
                <a:srgbClr val="808080"/>
              </a:outerShdw>
            </a:effec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rtl="0" eaLnBrk="1" hangingPunct="1">
                <a:lnSpc>
                  <a:spcPct val="100000"/>
                </a:lnSpc>
                <a:spcBef>
                  <a:spcPct val="0"/>
                </a:spcBef>
                <a:buFontTx/>
                <a:buNone/>
              </a:pPr>
              <a:r>
                <a:rPr lang="ar-SA" sz="2400" b="1">
                  <a:solidFill>
                    <a:srgbClr val="000000"/>
                  </a:solidFill>
                  <a:latin typeface="Times New Roman" panose="02020603050405020304" pitchFamily="18" charset="0"/>
                  <a:cs typeface="Times New Roman" panose="02020603050405020304" pitchFamily="18" charset="0"/>
                </a:rPr>
                <a:t>حقل</a:t>
              </a:r>
              <a:endParaRPr lang="en-US" sz="3600" b="1">
                <a:solidFill>
                  <a:srgbClr val="000000"/>
                </a:solidFill>
                <a:latin typeface="Verdana" panose="020B0604030504040204" pitchFamily="34" charset="0"/>
              </a:endParaRPr>
            </a:p>
          </p:txBody>
        </p:sp>
        <p:grpSp>
          <p:nvGrpSpPr>
            <p:cNvPr id="145442" name="Group 5"/>
            <p:cNvGrpSpPr>
              <a:grpSpLocks/>
            </p:cNvGrpSpPr>
            <p:nvPr/>
          </p:nvGrpSpPr>
          <p:grpSpPr bwMode="auto">
            <a:xfrm>
              <a:off x="1778" y="11081"/>
              <a:ext cx="4800" cy="450"/>
              <a:chOff x="2120" y="9232"/>
              <a:chExt cx="4800" cy="450"/>
            </a:xfrm>
          </p:grpSpPr>
          <p:sp>
            <p:nvSpPr>
              <p:cNvPr id="145450" name="Line 6"/>
              <p:cNvSpPr>
                <a:spLocks noChangeShapeType="1"/>
              </p:cNvSpPr>
              <p:nvPr/>
            </p:nvSpPr>
            <p:spPr bwMode="auto">
              <a:xfrm flipH="1">
                <a:off x="2120" y="9232"/>
                <a:ext cx="4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45451" name="Line 7"/>
              <p:cNvSpPr>
                <a:spLocks noChangeShapeType="1"/>
              </p:cNvSpPr>
              <p:nvPr/>
            </p:nvSpPr>
            <p:spPr bwMode="auto">
              <a:xfrm>
                <a:off x="6920" y="9242"/>
                <a:ext cx="0" cy="4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145452" name="Line 8"/>
              <p:cNvSpPr>
                <a:spLocks noChangeShapeType="1"/>
              </p:cNvSpPr>
              <p:nvPr/>
            </p:nvSpPr>
            <p:spPr bwMode="auto">
              <a:xfrm>
                <a:off x="2120" y="9232"/>
                <a:ext cx="0" cy="43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grpSp>
        <p:sp>
          <p:nvSpPr>
            <p:cNvPr id="145443" name="AutoShape 9"/>
            <p:cNvSpPr>
              <a:spLocks noChangeArrowheads="1"/>
            </p:cNvSpPr>
            <p:nvPr/>
          </p:nvSpPr>
          <p:spPr bwMode="auto">
            <a:xfrm>
              <a:off x="1778" y="10141"/>
              <a:ext cx="1800" cy="640"/>
            </a:xfrm>
            <a:prstGeom prst="wedgeRoundRectCallout">
              <a:avLst>
                <a:gd name="adj1" fmla="val 86667"/>
                <a:gd name="adj2" fmla="val 85000"/>
                <a:gd name="adj3" fmla="val 16667"/>
              </a:avLst>
            </a:prstGeom>
            <a:solidFill>
              <a:srgbClr val="FFFFFF"/>
            </a:solidFill>
            <a:ln w="9525">
              <a:solidFill>
                <a:srgbClr val="000000"/>
              </a:solidFill>
              <a:miter lim="800000"/>
              <a:headEnd/>
              <a:tailEnd/>
            </a:ln>
            <a:effectLst>
              <a:outerShdw dist="107763" dir="8100000" algn="ctr" rotWithShape="0">
                <a:srgbClr val="808080"/>
              </a:outerShdw>
            </a:effec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rtl="0" eaLnBrk="1" hangingPunct="1">
                <a:lnSpc>
                  <a:spcPct val="100000"/>
                </a:lnSpc>
                <a:spcBef>
                  <a:spcPct val="0"/>
                </a:spcBef>
                <a:buFontTx/>
                <a:buNone/>
              </a:pPr>
              <a:r>
                <a:rPr lang="ar-SA" sz="2000" b="1">
                  <a:solidFill>
                    <a:srgbClr val="000000"/>
                  </a:solidFill>
                  <a:latin typeface="Times New Roman" panose="02020603050405020304" pitchFamily="18" charset="0"/>
                  <a:cs typeface="Times New Roman" panose="02020603050405020304" pitchFamily="18" charset="0"/>
                </a:rPr>
                <a:t>السجل</a:t>
              </a:r>
              <a:endParaRPr lang="en-US" sz="3200" b="1">
                <a:solidFill>
                  <a:srgbClr val="000000"/>
                </a:solidFill>
                <a:latin typeface="Verdana" panose="020B0604030504040204" pitchFamily="34" charset="0"/>
              </a:endParaRPr>
            </a:p>
          </p:txBody>
        </p:sp>
        <p:sp>
          <p:nvSpPr>
            <p:cNvPr id="145444" name="AutoShape 10"/>
            <p:cNvSpPr>
              <a:spLocks noChangeArrowheads="1"/>
            </p:cNvSpPr>
            <p:nvPr/>
          </p:nvSpPr>
          <p:spPr bwMode="auto">
            <a:xfrm>
              <a:off x="5418" y="9861"/>
              <a:ext cx="2380" cy="640"/>
            </a:xfrm>
            <a:prstGeom prst="wedgeRoundRectCallout">
              <a:avLst>
                <a:gd name="adj1" fmla="val 15546"/>
                <a:gd name="adj2" fmla="val 238125"/>
                <a:gd name="adj3" fmla="val 16667"/>
              </a:avLst>
            </a:prstGeom>
            <a:solidFill>
              <a:srgbClr val="FFFFFF"/>
            </a:solidFill>
            <a:ln w="9525">
              <a:solidFill>
                <a:srgbClr val="000000"/>
              </a:solidFill>
              <a:miter lim="800000"/>
              <a:headEnd/>
              <a:tailEnd/>
            </a:ln>
            <a:effectLst>
              <a:outerShdw dist="107763" dir="8100000" algn="ctr" rotWithShape="0">
                <a:srgbClr val="808080"/>
              </a:outerShdw>
            </a:effec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rtl="0" eaLnBrk="1" hangingPunct="1">
                <a:lnSpc>
                  <a:spcPct val="100000"/>
                </a:lnSpc>
                <a:spcBef>
                  <a:spcPct val="0"/>
                </a:spcBef>
                <a:buFontTx/>
                <a:buNone/>
              </a:pPr>
              <a:r>
                <a:rPr lang="ar-SA" sz="3200" b="1">
                  <a:solidFill>
                    <a:srgbClr val="000000"/>
                  </a:solidFill>
                  <a:latin typeface="Times New Roman" panose="02020603050405020304" pitchFamily="18" charset="0"/>
                  <a:cs typeface="Times New Roman" panose="02020603050405020304" pitchFamily="18" charset="0"/>
                </a:rPr>
                <a:t>خلية</a:t>
              </a:r>
              <a:endParaRPr lang="en-US" sz="4400" b="1">
                <a:solidFill>
                  <a:srgbClr val="000000"/>
                </a:solidFill>
                <a:latin typeface="Verdana" panose="020B0604030504040204" pitchFamily="34" charset="0"/>
              </a:endParaRPr>
            </a:p>
          </p:txBody>
        </p:sp>
        <p:sp>
          <p:nvSpPr>
            <p:cNvPr id="145445" name="AutoShape 11"/>
            <p:cNvSpPr>
              <a:spLocks noChangeArrowheads="1"/>
            </p:cNvSpPr>
            <p:nvPr/>
          </p:nvSpPr>
          <p:spPr bwMode="auto">
            <a:xfrm>
              <a:off x="7968" y="12364"/>
              <a:ext cx="1740" cy="640"/>
            </a:xfrm>
            <a:prstGeom prst="wedgeRoundRectCallout">
              <a:avLst>
                <a:gd name="adj1" fmla="val -62644"/>
                <a:gd name="adj2" fmla="val 72500"/>
                <a:gd name="adj3" fmla="val 16667"/>
              </a:avLst>
            </a:prstGeom>
            <a:solidFill>
              <a:srgbClr val="FFFFFF"/>
            </a:solidFill>
            <a:ln w="9525">
              <a:solidFill>
                <a:srgbClr val="000000"/>
              </a:solidFill>
              <a:miter lim="800000"/>
              <a:headEnd/>
              <a:tailEnd/>
            </a:ln>
            <a:effectLst>
              <a:outerShdw dist="107763" dir="2700000" algn="ctr" rotWithShape="0">
                <a:srgbClr val="808080"/>
              </a:outerShdw>
            </a:effectLst>
          </p:spPr>
          <p:txBody>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rtl="0" eaLnBrk="1" hangingPunct="1">
                <a:lnSpc>
                  <a:spcPct val="100000"/>
                </a:lnSpc>
                <a:spcBef>
                  <a:spcPct val="0"/>
                </a:spcBef>
                <a:buFontTx/>
                <a:buNone/>
              </a:pPr>
              <a:r>
                <a:rPr lang="ar-SA" b="1">
                  <a:solidFill>
                    <a:srgbClr val="000000"/>
                  </a:solidFill>
                  <a:latin typeface="Times New Roman" panose="02020603050405020304" pitchFamily="18" charset="0"/>
                  <a:cs typeface="Times New Roman" panose="02020603050405020304" pitchFamily="18" charset="0"/>
                </a:rPr>
                <a:t>جدول</a:t>
              </a:r>
              <a:endParaRPr lang="en-US" sz="4000" b="1">
                <a:solidFill>
                  <a:srgbClr val="000000"/>
                </a:solidFill>
                <a:latin typeface="Verdana" panose="020B0604030504040204" pitchFamily="34" charset="0"/>
              </a:endParaRPr>
            </a:p>
          </p:txBody>
        </p:sp>
        <p:grpSp>
          <p:nvGrpSpPr>
            <p:cNvPr id="145446" name="Group 12"/>
            <p:cNvGrpSpPr>
              <a:grpSpLocks/>
            </p:cNvGrpSpPr>
            <p:nvPr/>
          </p:nvGrpSpPr>
          <p:grpSpPr bwMode="auto">
            <a:xfrm>
              <a:off x="7498" y="12335"/>
              <a:ext cx="300" cy="1020"/>
              <a:chOff x="7660" y="4300"/>
              <a:chExt cx="300" cy="1020"/>
            </a:xfrm>
          </p:grpSpPr>
          <p:sp>
            <p:nvSpPr>
              <p:cNvPr id="145447" name="Line 13"/>
              <p:cNvSpPr>
                <a:spLocks noChangeShapeType="1"/>
              </p:cNvSpPr>
              <p:nvPr/>
            </p:nvSpPr>
            <p:spPr bwMode="auto">
              <a:xfrm flipH="1">
                <a:off x="7960" y="4300"/>
                <a:ext cx="0" cy="10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45448" name="Line 14"/>
              <p:cNvSpPr>
                <a:spLocks noChangeShapeType="1"/>
              </p:cNvSpPr>
              <p:nvPr/>
            </p:nvSpPr>
            <p:spPr bwMode="auto">
              <a:xfrm flipH="1">
                <a:off x="7660" y="4300"/>
                <a:ext cx="3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145449" name="Line 15"/>
              <p:cNvSpPr>
                <a:spLocks noChangeShapeType="1"/>
              </p:cNvSpPr>
              <p:nvPr/>
            </p:nvSpPr>
            <p:spPr bwMode="auto">
              <a:xfrm flipH="1">
                <a:off x="7680" y="5300"/>
                <a:ext cx="28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grpSp>
      </p:grpSp>
      <p:graphicFrame>
        <p:nvGraphicFramePr>
          <p:cNvPr id="322576" name="Group 16"/>
          <p:cNvGraphicFramePr>
            <a:graphicFrameLocks noGrp="1"/>
          </p:cNvGraphicFramePr>
          <p:nvPr/>
        </p:nvGraphicFramePr>
        <p:xfrm>
          <a:off x="1846263" y="4048125"/>
          <a:ext cx="7310437" cy="1828800"/>
        </p:xfrm>
        <a:graphic>
          <a:graphicData uri="http://schemas.openxmlformats.org/drawingml/2006/table">
            <a:tbl>
              <a:tblPr rtl="1"/>
              <a:tblGrid>
                <a:gridCol w="1747837"/>
                <a:gridCol w="2225675"/>
                <a:gridCol w="2066925"/>
                <a:gridCol w="1270000"/>
              </a:tblGrid>
              <a:tr h="4556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4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Simplified Arabic" panose="02020603050405020304" pitchFamily="18" charset="-78"/>
                        </a:rPr>
                        <a:t>الرقم الجامعي</a:t>
                      </a:r>
                      <a:endParaRPr kumimoji="0" lang="ar-JO" sz="2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Simplified Arabic" panose="02020603050405020304"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اسم الطالب</a:t>
                      </a:r>
                      <a:endParaRPr kumimoji="0" lang="ar-JO"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التخصص</a:t>
                      </a:r>
                      <a:endParaRPr kumimoji="0" lang="ar-JO"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4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Simplified Arabic" panose="02020603050405020304" pitchFamily="18" charset="-78"/>
                        </a:rPr>
                        <a:t>الكلية</a:t>
                      </a:r>
                      <a:endParaRPr kumimoji="0" lang="ar-JO" sz="2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Simplified Arabic" panose="02020603050405020304"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r>
              <a:tr h="45402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Simplified Arabic" panose="02020603050405020304" pitchFamily="18" charset="-78"/>
                        </a:rPr>
                        <a:t>100</a:t>
                      </a:r>
                      <a:endParaRPr kumimoji="0" lang="en-US" sz="2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Simplified Arabic" panose="02020603050405020304"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4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Simplified Arabic" panose="02020603050405020304" pitchFamily="18" charset="-78"/>
                        </a:rPr>
                        <a:t>أحمد</a:t>
                      </a:r>
                      <a:endParaRPr kumimoji="0" lang="ar-JO" sz="2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Simplified Arabic" panose="02020603050405020304"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4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Simplified Arabic" panose="02020603050405020304" pitchFamily="18" charset="-78"/>
                        </a:rPr>
                        <a:t>فقه</a:t>
                      </a:r>
                      <a:endParaRPr kumimoji="0" lang="ar-JO" sz="2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Simplified Arabic" panose="02020603050405020304"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4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Simplified Arabic" panose="02020603050405020304" pitchFamily="18" charset="-78"/>
                        </a:rPr>
                        <a:t>الشريعة</a:t>
                      </a:r>
                      <a:endParaRPr kumimoji="0" lang="ar-JO" sz="2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Simplified Arabic" panose="02020603050405020304"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56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Simplified Arabic" panose="02020603050405020304" pitchFamily="18" charset="-78"/>
                        </a:rPr>
                        <a:t>200</a:t>
                      </a:r>
                      <a:endParaRPr kumimoji="0" lang="en-US" sz="2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Simplified Arabic" panose="02020603050405020304"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4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Simplified Arabic" panose="02020603050405020304" pitchFamily="18" charset="-78"/>
                        </a:rPr>
                        <a:t>عمر</a:t>
                      </a:r>
                      <a:endParaRPr kumimoji="0" lang="ar-JO" sz="2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Simplified Arabic" panose="02020603050405020304"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4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Simplified Arabic" panose="02020603050405020304" pitchFamily="18" charset="-78"/>
                        </a:rPr>
                        <a:t>حاسب</a:t>
                      </a:r>
                      <a:endParaRPr kumimoji="0" lang="ar-JO" sz="2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Simplified Arabic" panose="02020603050405020304"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4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Simplified Arabic" panose="02020603050405020304" pitchFamily="18" charset="-78"/>
                        </a:rPr>
                        <a:t>العلوم</a:t>
                      </a:r>
                      <a:endParaRPr kumimoji="0" lang="ar-JO" sz="2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Simplified Arabic" panose="02020603050405020304"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4025">
                <a:tc>
                  <a:txBody>
                    <a:bodyPr/>
                    <a:lstStyle>
                      <a:lvl1pPr marL="93663" indent="-1588">
                        <a:spcBef>
                          <a:spcPct val="20000"/>
                        </a:spcBef>
                        <a:defRPr sz="2800">
                          <a:solidFill>
                            <a:schemeClr val="tx1"/>
                          </a:solidFill>
                          <a:latin typeface="Arial" panose="020B0604020202020204" pitchFamily="34" charset="0"/>
                          <a:cs typeface="Arial" panose="020B0604020202020204" pitchFamily="34" charset="0"/>
                        </a:defRPr>
                      </a:lvl1pPr>
                      <a:lvl2pPr marL="625475">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93663" marR="0" lvl="0" indent="-1588" algn="ctr" defTabSz="914400" rtl="1"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300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4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Simplified Arabic" panose="02020603050405020304" pitchFamily="18" charset="-78"/>
                        </a:rPr>
                        <a:t>خالد</a:t>
                      </a:r>
                      <a:endParaRPr kumimoji="0" lang="ar-JO" sz="2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Simplified Arabic" panose="02020603050405020304"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4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Simplified Arabic" panose="02020603050405020304" pitchFamily="18" charset="-78"/>
                        </a:rPr>
                        <a:t>محاسبة</a:t>
                      </a:r>
                      <a:endParaRPr kumimoji="0" lang="ar-JO" sz="2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Simplified Arabic" panose="02020603050405020304"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4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Simplified Arabic" panose="02020603050405020304" pitchFamily="18" charset="-78"/>
                        </a:rPr>
                        <a:t>التجارة</a:t>
                      </a:r>
                      <a:endParaRPr kumimoji="0" lang="ar-JO" sz="2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Simplified Arabic" panose="02020603050405020304"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45440" name="Rectangle 43"/>
          <p:cNvSpPr>
            <a:spLocks noChangeArrowheads="1"/>
          </p:cNvSpPr>
          <p:nvPr/>
        </p:nvSpPr>
        <p:spPr bwMode="auto">
          <a:xfrm>
            <a:off x="1905000" y="1219200"/>
            <a:ext cx="8328025"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20000"/>
              </a:spcBef>
              <a:buFontTx/>
              <a:buChar char="•"/>
            </a:pPr>
            <a:r>
              <a:rPr lang="ar-JO" b="1">
                <a:latin typeface="Arial" panose="020B0604020202020204" pitchFamily="34" charset="0"/>
              </a:rPr>
              <a:t>العنصر الأساسي في هذه البرامج هو الجدول، يتم تقسيم الجداول إلى حقول (أعمدة) وصفوف (سجلات) تحتوي على كميات كبيرة من البيانات المصنفة. </a:t>
            </a:r>
          </a:p>
        </p:txBody>
      </p:sp>
    </p:spTree>
    <p:extLst>
      <p:ext uri="{BB962C8B-B14F-4D97-AF65-F5344CB8AC3E}">
        <p14:creationId xmlns:p14="http://schemas.microsoft.com/office/powerpoint/2010/main" val="2013481810"/>
      </p:ext>
    </p:extLst>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2381250" y="43657"/>
            <a:ext cx="8820150" cy="1371600"/>
          </a:xfrm>
        </p:spPr>
        <p:txBody>
          <a:bodyPr>
            <a:normAutofit/>
          </a:bodyPr>
          <a:lstStyle/>
          <a:p>
            <a:pPr eaLnBrk="1" hangingPunct="1">
              <a:spcBef>
                <a:spcPts val="600"/>
              </a:spcBef>
              <a:spcAft>
                <a:spcPts val="1200"/>
              </a:spcAft>
            </a:pPr>
            <a:r>
              <a:rPr lang="ar-SA" sz="4000" b="1" dirty="0">
                <a:latin typeface="Sakkal Majalla" panose="02000000000000000000" pitchFamily="2" charset="-78"/>
                <a:cs typeface="Sakkal Majalla" panose="02000000000000000000" pitchFamily="2" charset="-78"/>
              </a:rPr>
              <a:t>قواعد البيانات</a:t>
            </a:r>
            <a:endParaRPr lang="en-US" sz="4000" b="1" dirty="0">
              <a:latin typeface="Sakkal Majalla" panose="02000000000000000000" pitchFamily="2" charset="-78"/>
              <a:cs typeface="Sakkal Majalla" panose="02000000000000000000" pitchFamily="2" charset="-78"/>
            </a:endParaRPr>
          </a:p>
        </p:txBody>
      </p:sp>
      <p:sp>
        <p:nvSpPr>
          <p:cNvPr id="146435" name="Rectangle 3"/>
          <p:cNvSpPr>
            <a:spLocks noGrp="1" noChangeArrowheads="1"/>
          </p:cNvSpPr>
          <p:nvPr>
            <p:ph idx="1"/>
          </p:nvPr>
        </p:nvSpPr>
        <p:spPr>
          <a:xfrm>
            <a:off x="1981200" y="1143000"/>
            <a:ext cx="8229600" cy="2971800"/>
          </a:xfrm>
        </p:spPr>
        <p:txBody>
          <a:bodyPr/>
          <a:lstStyle/>
          <a:p>
            <a:pPr eaLnBrk="1" hangingPunct="1"/>
            <a:r>
              <a:rPr lang="ar-SA" sz="4000" smtClean="0">
                <a:solidFill>
                  <a:srgbClr val="FF0000"/>
                </a:solidFill>
              </a:rPr>
              <a:t>يوجد عدة انواع من برامج قواعد البيانات مثل</a:t>
            </a:r>
            <a:r>
              <a:rPr lang="ar-SA" sz="4000" smtClean="0"/>
              <a:t>:</a:t>
            </a:r>
            <a:endParaRPr lang="ar-SA" b="1" smtClean="0"/>
          </a:p>
          <a:p>
            <a:pPr eaLnBrk="1" hangingPunct="1"/>
            <a:r>
              <a:rPr lang="ar-JO" smtClean="0"/>
              <a:t>مايكروسوفت أكسس </a:t>
            </a:r>
            <a:r>
              <a:rPr lang="en-US" smtClean="0">
                <a:cs typeface="Arial" panose="020B0604020202020204" pitchFamily="34" charset="0"/>
              </a:rPr>
              <a:t>Access</a:t>
            </a:r>
            <a:r>
              <a:rPr lang="ar-JO" smtClean="0"/>
              <a:t>. </a:t>
            </a:r>
            <a:endParaRPr lang="en-US" smtClean="0">
              <a:cs typeface="Arial" panose="020B0604020202020204" pitchFamily="34" charset="0"/>
            </a:endParaRPr>
          </a:p>
          <a:p>
            <a:pPr eaLnBrk="1" hangingPunct="1"/>
            <a:r>
              <a:rPr lang="ar-JO" smtClean="0"/>
              <a:t>داتا بيس.</a:t>
            </a:r>
            <a:r>
              <a:rPr lang="en-US" smtClean="0">
                <a:cs typeface="Arial" panose="020B0604020202020204" pitchFamily="34" charset="0"/>
              </a:rPr>
              <a:t>Data Base</a:t>
            </a:r>
          </a:p>
          <a:p>
            <a:pPr eaLnBrk="1" hangingPunct="1"/>
            <a:r>
              <a:rPr lang="ar-JO" smtClean="0"/>
              <a:t>إس كيو إل.</a:t>
            </a:r>
            <a:r>
              <a:rPr lang="en-US" smtClean="0">
                <a:cs typeface="Arial" panose="020B0604020202020204" pitchFamily="34" charset="0"/>
              </a:rPr>
              <a:t>SQL </a:t>
            </a:r>
          </a:p>
        </p:txBody>
      </p:sp>
      <p:sp>
        <p:nvSpPr>
          <p:cNvPr id="14643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1EA682AF-1CB7-44C9-8007-3FFE0073ABD7}" type="slidenum">
              <a:rPr lang="ar-SA" sz="1200" smtClean="0">
                <a:latin typeface="Arial" panose="020B0604020202020204" pitchFamily="34" charset="0"/>
              </a:rPr>
              <a:pPr algn="l">
                <a:lnSpc>
                  <a:spcPct val="100000"/>
                </a:lnSpc>
                <a:spcBef>
                  <a:spcPct val="0"/>
                </a:spcBef>
                <a:buFontTx/>
                <a:buNone/>
              </a:pPr>
              <a:t>124</a:t>
            </a:fld>
            <a:endParaRPr lang="en-US" sz="1200" smtClean="0">
              <a:latin typeface="Arial" panose="020B0604020202020204" pitchFamily="34" charset="0"/>
            </a:endParaRPr>
          </a:p>
        </p:txBody>
      </p:sp>
      <p:pic>
        <p:nvPicPr>
          <p:cNvPr id="14643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657600"/>
            <a:ext cx="2562225"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657600"/>
            <a:ext cx="2811463"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3657600"/>
            <a:ext cx="3009900"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5144719"/>
      </p:ext>
    </p:extLst>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838200" y="23018"/>
            <a:ext cx="10515600" cy="1325563"/>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برامج الرسوميات - </a:t>
            </a:r>
            <a:r>
              <a:rPr lang="en-US" sz="4000" b="1" dirty="0">
                <a:latin typeface="Sakkal Majalla" panose="02000000000000000000" pitchFamily="2" charset="-78"/>
                <a:cs typeface="Sakkal Majalla" panose="02000000000000000000" pitchFamily="2" charset="-78"/>
              </a:rPr>
              <a:t>Graphics</a:t>
            </a:r>
          </a:p>
        </p:txBody>
      </p:sp>
      <p:sp>
        <p:nvSpPr>
          <p:cNvPr id="324611" name="Rectangle 3"/>
          <p:cNvSpPr>
            <a:spLocks noGrp="1" noChangeArrowheads="1"/>
          </p:cNvSpPr>
          <p:nvPr>
            <p:ph idx="1"/>
          </p:nvPr>
        </p:nvSpPr>
        <p:spPr>
          <a:xfrm>
            <a:off x="1828800" y="1295400"/>
            <a:ext cx="8610600" cy="4114800"/>
          </a:xfrm>
        </p:spPr>
        <p:txBody>
          <a:bodyPr rtlCol="0">
            <a:normAutofit fontScale="92500" lnSpcReduction="10000"/>
          </a:bodyPr>
          <a:lstStyle/>
          <a:p>
            <a:pPr eaLnBrk="1" fontAlgn="auto" hangingPunct="1">
              <a:lnSpc>
                <a:spcPct val="80000"/>
              </a:lnSpc>
              <a:spcAft>
                <a:spcPts val="0"/>
              </a:spcAft>
              <a:defRPr/>
            </a:pPr>
            <a:r>
              <a:rPr lang="ar-SA" sz="3600"/>
              <a:t>برامج لتحرير وإنشاء الرسوم.</a:t>
            </a:r>
          </a:p>
          <a:p>
            <a:pPr eaLnBrk="1" fontAlgn="auto" hangingPunct="1">
              <a:lnSpc>
                <a:spcPct val="80000"/>
              </a:lnSpc>
              <a:spcAft>
                <a:spcPts val="0"/>
              </a:spcAft>
              <a:defRPr/>
            </a:pPr>
            <a:r>
              <a:rPr lang="ar-SA" sz="3600"/>
              <a:t>تتيح الحواسيب الحديثة ألوان ودقة كبيرة للرسوم.</a:t>
            </a:r>
          </a:p>
          <a:p>
            <a:pPr eaLnBrk="1" fontAlgn="auto" hangingPunct="1">
              <a:lnSpc>
                <a:spcPct val="80000"/>
              </a:lnSpc>
              <a:spcAft>
                <a:spcPts val="0"/>
              </a:spcAft>
              <a:defRPr/>
            </a:pPr>
            <a:r>
              <a:rPr lang="ar-SA" sz="3600"/>
              <a:t>سرعة تحميل النصوص أكبر من سرعة تحميل الصور.</a:t>
            </a:r>
          </a:p>
          <a:p>
            <a:pPr eaLnBrk="1" fontAlgn="auto" hangingPunct="1">
              <a:lnSpc>
                <a:spcPct val="80000"/>
              </a:lnSpc>
              <a:spcAft>
                <a:spcPts val="0"/>
              </a:spcAft>
              <a:defRPr/>
            </a:pPr>
            <a:r>
              <a:rPr lang="ar-SA" smtClean="0"/>
              <a:t>يتم اختيار نوع التخزين اعتمادا على نوع الصورة. </a:t>
            </a:r>
          </a:p>
          <a:p>
            <a:pPr eaLnBrk="1" fontAlgn="auto" hangingPunct="1">
              <a:lnSpc>
                <a:spcPct val="80000"/>
              </a:lnSpc>
              <a:spcAft>
                <a:spcPts val="0"/>
              </a:spcAft>
              <a:defRPr/>
            </a:pPr>
            <a:r>
              <a:rPr lang="ar-SA" smtClean="0"/>
              <a:t>يجب الانتباه إلى ان نوع التخزين يلعب دورا في تغيير أبعاد الصور والحفاظ على جودتها.</a:t>
            </a:r>
          </a:p>
          <a:p>
            <a:pPr eaLnBrk="1" fontAlgn="auto" hangingPunct="1">
              <a:lnSpc>
                <a:spcPct val="80000"/>
              </a:lnSpc>
              <a:spcAft>
                <a:spcPts val="0"/>
              </a:spcAft>
              <a:defRPr/>
            </a:pPr>
            <a:r>
              <a:rPr lang="ar-SA" sz="3600">
                <a:solidFill>
                  <a:srgbClr val="FF0000"/>
                </a:solidFill>
              </a:rPr>
              <a:t>من أمثلة برامج الرسم</a:t>
            </a:r>
            <a:r>
              <a:rPr lang="ar-SA" sz="3600"/>
              <a:t> (</a:t>
            </a:r>
            <a:r>
              <a:rPr lang="en-US" sz="3600"/>
              <a:t>MS Paint</a:t>
            </a:r>
            <a:r>
              <a:rPr lang="ar-SA" sz="3600"/>
              <a:t>).</a:t>
            </a:r>
          </a:p>
          <a:p>
            <a:pPr eaLnBrk="1" fontAlgn="auto" hangingPunct="1">
              <a:lnSpc>
                <a:spcPct val="80000"/>
              </a:lnSpc>
              <a:spcAft>
                <a:spcPts val="0"/>
              </a:spcAft>
              <a:defRPr/>
            </a:pPr>
            <a:r>
              <a:rPr lang="ar-SA" sz="3600"/>
              <a:t>ملحقات تخزين الصور النقطية:</a:t>
            </a:r>
          </a:p>
          <a:p>
            <a:pPr eaLnBrk="1" fontAlgn="auto" hangingPunct="1">
              <a:lnSpc>
                <a:spcPct val="80000"/>
              </a:lnSpc>
              <a:spcAft>
                <a:spcPts val="0"/>
              </a:spcAft>
              <a:defRPr/>
            </a:pPr>
            <a:r>
              <a:rPr lang="en-US" sz="3600"/>
              <a:t>.bmp - .png - .jpg - .gif</a:t>
            </a:r>
          </a:p>
        </p:txBody>
      </p:sp>
      <p:sp>
        <p:nvSpPr>
          <p:cNvPr id="14746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06871747-0A8F-46C2-910F-501EACAEE4C1}" type="slidenum">
              <a:rPr lang="ar-SA" sz="1200" smtClean="0">
                <a:latin typeface="Arial" panose="020B0604020202020204" pitchFamily="34" charset="0"/>
              </a:rPr>
              <a:pPr algn="l">
                <a:lnSpc>
                  <a:spcPct val="100000"/>
                </a:lnSpc>
                <a:spcBef>
                  <a:spcPct val="0"/>
                </a:spcBef>
                <a:buFontTx/>
                <a:buNone/>
              </a:pPr>
              <a:t>125</a:t>
            </a:fld>
            <a:endParaRPr lang="en-US" sz="1200" smtClean="0">
              <a:latin typeface="Arial" panose="020B0604020202020204" pitchFamily="34" charset="0"/>
            </a:endParaRPr>
          </a:p>
        </p:txBody>
      </p:sp>
      <p:pic>
        <p:nvPicPr>
          <p:cNvPr id="147461"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1000" t="78000" r="66000" b="7333"/>
          <a:stretch>
            <a:fillRect/>
          </a:stretch>
        </p:blipFill>
        <p:spPr bwMode="auto">
          <a:xfrm>
            <a:off x="1524000" y="4051300"/>
            <a:ext cx="4114800" cy="196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84199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24611">
                                            <p:txEl>
                                              <p:pRg st="0" end="0"/>
                                            </p:txEl>
                                          </p:spTgt>
                                        </p:tgtEl>
                                        <p:attrNameLst>
                                          <p:attrName>style.visibility</p:attrName>
                                        </p:attrNameLst>
                                      </p:cBhvr>
                                      <p:to>
                                        <p:strVal val="visible"/>
                                      </p:to>
                                    </p:set>
                                    <p:anim calcmode="lin" valueType="num">
                                      <p:cBhvr additive="base">
                                        <p:cTn id="7" dur="500" fill="hold"/>
                                        <p:tgtEl>
                                          <p:spTgt spid="3246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46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24611">
                                            <p:txEl>
                                              <p:pRg st="1" end="1"/>
                                            </p:txEl>
                                          </p:spTgt>
                                        </p:tgtEl>
                                        <p:attrNameLst>
                                          <p:attrName>style.visibility</p:attrName>
                                        </p:attrNameLst>
                                      </p:cBhvr>
                                      <p:to>
                                        <p:strVal val="visible"/>
                                      </p:to>
                                    </p:set>
                                    <p:anim calcmode="lin" valueType="num">
                                      <p:cBhvr additive="base">
                                        <p:cTn id="13" dur="500" fill="hold"/>
                                        <p:tgtEl>
                                          <p:spTgt spid="3246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46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24611">
                                            <p:txEl>
                                              <p:pRg st="2" end="2"/>
                                            </p:txEl>
                                          </p:spTgt>
                                        </p:tgtEl>
                                        <p:attrNameLst>
                                          <p:attrName>style.visibility</p:attrName>
                                        </p:attrNameLst>
                                      </p:cBhvr>
                                      <p:to>
                                        <p:strVal val="visible"/>
                                      </p:to>
                                    </p:set>
                                    <p:anim calcmode="lin" valueType="num">
                                      <p:cBhvr additive="base">
                                        <p:cTn id="19" dur="500" fill="hold"/>
                                        <p:tgtEl>
                                          <p:spTgt spid="3246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46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24611">
                                            <p:txEl>
                                              <p:pRg st="3" end="3"/>
                                            </p:txEl>
                                          </p:spTgt>
                                        </p:tgtEl>
                                        <p:attrNameLst>
                                          <p:attrName>style.visibility</p:attrName>
                                        </p:attrNameLst>
                                      </p:cBhvr>
                                      <p:to>
                                        <p:strVal val="visible"/>
                                      </p:to>
                                    </p:set>
                                    <p:anim calcmode="lin" valueType="num">
                                      <p:cBhvr additive="base">
                                        <p:cTn id="25" dur="500" fill="hold"/>
                                        <p:tgtEl>
                                          <p:spTgt spid="3246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246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24611">
                                            <p:txEl>
                                              <p:pRg st="4" end="4"/>
                                            </p:txEl>
                                          </p:spTgt>
                                        </p:tgtEl>
                                        <p:attrNameLst>
                                          <p:attrName>style.visibility</p:attrName>
                                        </p:attrNameLst>
                                      </p:cBhvr>
                                      <p:to>
                                        <p:strVal val="visible"/>
                                      </p:to>
                                    </p:set>
                                    <p:anim calcmode="lin" valueType="num">
                                      <p:cBhvr additive="base">
                                        <p:cTn id="31" dur="500" fill="hold"/>
                                        <p:tgtEl>
                                          <p:spTgt spid="3246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46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24611">
                                            <p:txEl>
                                              <p:pRg st="5" end="5"/>
                                            </p:txEl>
                                          </p:spTgt>
                                        </p:tgtEl>
                                        <p:attrNameLst>
                                          <p:attrName>style.visibility</p:attrName>
                                        </p:attrNameLst>
                                      </p:cBhvr>
                                      <p:to>
                                        <p:strVal val="visible"/>
                                      </p:to>
                                    </p:set>
                                    <p:anim calcmode="lin" valueType="num">
                                      <p:cBhvr additive="base">
                                        <p:cTn id="37" dur="500" fill="hold"/>
                                        <p:tgtEl>
                                          <p:spTgt spid="3246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246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24611">
                                            <p:txEl>
                                              <p:pRg st="6" end="6"/>
                                            </p:txEl>
                                          </p:spTgt>
                                        </p:tgtEl>
                                        <p:attrNameLst>
                                          <p:attrName>style.visibility</p:attrName>
                                        </p:attrNameLst>
                                      </p:cBhvr>
                                      <p:to>
                                        <p:strVal val="visible"/>
                                      </p:to>
                                    </p:set>
                                    <p:anim calcmode="lin" valueType="num">
                                      <p:cBhvr additive="base">
                                        <p:cTn id="43" dur="500" fill="hold"/>
                                        <p:tgtEl>
                                          <p:spTgt spid="324611">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246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324611">
                                            <p:txEl>
                                              <p:pRg st="7" end="7"/>
                                            </p:txEl>
                                          </p:spTgt>
                                        </p:tgtEl>
                                        <p:attrNameLst>
                                          <p:attrName>style.visibility</p:attrName>
                                        </p:attrNameLst>
                                      </p:cBhvr>
                                      <p:to>
                                        <p:strVal val="visible"/>
                                      </p:to>
                                    </p:set>
                                    <p:anim calcmode="lin" valueType="num">
                                      <p:cBhvr additive="base">
                                        <p:cTn id="49" dur="500" fill="hold"/>
                                        <p:tgtEl>
                                          <p:spTgt spid="324611">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2461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2514600" y="213360"/>
            <a:ext cx="8639175" cy="838200"/>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برامج الرسوميات - </a:t>
            </a:r>
            <a:r>
              <a:rPr lang="en-US" sz="4000" b="1" dirty="0">
                <a:latin typeface="Sakkal Majalla" panose="02000000000000000000" pitchFamily="2" charset="-78"/>
                <a:cs typeface="Sakkal Majalla" panose="02000000000000000000" pitchFamily="2" charset="-78"/>
              </a:rPr>
              <a:t>Graphics</a:t>
            </a:r>
          </a:p>
        </p:txBody>
      </p:sp>
      <p:sp>
        <p:nvSpPr>
          <p:cNvPr id="325635" name="Rectangle 3"/>
          <p:cNvSpPr>
            <a:spLocks noGrp="1" noChangeArrowheads="1"/>
          </p:cNvSpPr>
          <p:nvPr>
            <p:ph idx="1"/>
          </p:nvPr>
        </p:nvSpPr>
        <p:spPr>
          <a:xfrm>
            <a:off x="1524000" y="1371600"/>
            <a:ext cx="8915400" cy="4114800"/>
          </a:xfrm>
        </p:spPr>
        <p:txBody>
          <a:bodyPr rtlCol="0">
            <a:normAutofit lnSpcReduction="10000"/>
          </a:bodyPr>
          <a:lstStyle/>
          <a:p>
            <a:pPr marL="609600" indent="-609600" eaLnBrk="1" fontAlgn="auto" hangingPunct="1">
              <a:spcAft>
                <a:spcPts val="0"/>
              </a:spcAft>
              <a:defRPr/>
            </a:pPr>
            <a:r>
              <a:rPr lang="ar-SA" sz="3600" b="1">
                <a:solidFill>
                  <a:srgbClr val="800080"/>
                </a:solidFill>
              </a:rPr>
              <a:t>تخزن الصور بعدة أشكال: </a:t>
            </a:r>
          </a:p>
          <a:p>
            <a:pPr marL="609600" indent="-609600" eaLnBrk="1" fontAlgn="auto" hangingPunct="1">
              <a:spcAft>
                <a:spcPts val="0"/>
              </a:spcAft>
              <a:buFont typeface="Wingdings" panose="05000000000000000000" pitchFamily="2" charset="2"/>
              <a:buAutoNum type="arabicPeriod"/>
              <a:defRPr/>
            </a:pPr>
            <a:r>
              <a:rPr lang="ar-SA" sz="3600" b="1">
                <a:solidFill>
                  <a:srgbClr val="800080"/>
                </a:solidFill>
              </a:rPr>
              <a:t>صور نقطية:</a:t>
            </a:r>
            <a:r>
              <a:rPr lang="ar-SA" sz="3600"/>
              <a:t> تتالف من سلسة نقاط وكل الصور التي تدخل عن طريق الماسحة هي صور نقطية ومن أشكالها (رمادي متدرج – أبيض وأسود – شفاف – ملون)</a:t>
            </a:r>
          </a:p>
          <a:p>
            <a:pPr marL="609600" indent="-609600" eaLnBrk="1" fontAlgn="auto" hangingPunct="1">
              <a:spcAft>
                <a:spcPts val="0"/>
              </a:spcAft>
              <a:buFont typeface="Wingdings" panose="05000000000000000000" pitchFamily="2" charset="2"/>
              <a:buAutoNum type="arabicPeriod"/>
              <a:defRPr/>
            </a:pPr>
            <a:r>
              <a:rPr lang="ar-SA" sz="3600" b="1">
                <a:solidFill>
                  <a:srgbClr val="800080"/>
                </a:solidFill>
              </a:rPr>
              <a:t>صور عمودية:</a:t>
            </a:r>
            <a:r>
              <a:rPr lang="ar-SA" smtClean="0"/>
              <a:t> تخزن الصورة كمجموعة من العمليات الحسابية يتم عند تنفيذها إظهار الصورة.</a:t>
            </a:r>
          </a:p>
          <a:p>
            <a:pPr marL="609600" indent="-609600" eaLnBrk="1" fontAlgn="auto" hangingPunct="1">
              <a:spcAft>
                <a:spcPts val="0"/>
              </a:spcAft>
              <a:buFont typeface="Wingdings" panose="05000000000000000000" pitchFamily="2" charset="2"/>
              <a:buAutoNum type="arabicPeriod"/>
              <a:defRPr/>
            </a:pPr>
            <a:r>
              <a:rPr lang="en-US" sz="3600" b="1">
                <a:solidFill>
                  <a:srgbClr val="800080"/>
                </a:solidFill>
              </a:rPr>
              <a:t>metafile</a:t>
            </a:r>
            <a:r>
              <a:rPr lang="ar-SA" smtClean="0"/>
              <a:t> طريقة تخزين حديثة لازالت طور التحديث تخزن الصور بطريقة عمودية ويمكن فهمها كصور نقطية.</a:t>
            </a:r>
          </a:p>
        </p:txBody>
      </p:sp>
      <p:sp>
        <p:nvSpPr>
          <p:cNvPr id="14848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FFD014C8-5412-4CCE-9E9D-0EB699289E02}" type="slidenum">
              <a:rPr lang="ar-SA" sz="1200" smtClean="0">
                <a:latin typeface="Arial" panose="020B0604020202020204" pitchFamily="34" charset="0"/>
              </a:rPr>
              <a:pPr algn="l">
                <a:lnSpc>
                  <a:spcPct val="100000"/>
                </a:lnSpc>
                <a:spcBef>
                  <a:spcPct val="0"/>
                </a:spcBef>
                <a:buFontTx/>
                <a:buNone/>
              </a:pPr>
              <a:t>126</a:t>
            </a:fld>
            <a:endParaRPr lang="en-US" sz="1200" smtClean="0">
              <a:latin typeface="Arial" panose="020B0604020202020204" pitchFamily="34" charset="0"/>
            </a:endParaRPr>
          </a:p>
        </p:txBody>
      </p:sp>
    </p:spTree>
    <p:extLst>
      <p:ext uri="{BB962C8B-B14F-4D97-AF65-F5344CB8AC3E}">
        <p14:creationId xmlns:p14="http://schemas.microsoft.com/office/powerpoint/2010/main" val="42043263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25635">
                                            <p:txEl>
                                              <p:pRg st="2" end="2"/>
                                            </p:txEl>
                                          </p:spTgt>
                                        </p:tgtEl>
                                        <p:attrNameLst>
                                          <p:attrName>style.visibility</p:attrName>
                                        </p:attrNameLst>
                                      </p:cBhvr>
                                      <p:to>
                                        <p:strVal val="visible"/>
                                      </p:to>
                                    </p:set>
                                    <p:anim calcmode="lin" valueType="num">
                                      <p:cBhvr additive="base">
                                        <p:cTn id="7" dur="500" fill="hold"/>
                                        <p:tgtEl>
                                          <p:spTgt spid="32563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56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25635">
                                            <p:txEl>
                                              <p:pRg st="0" end="0"/>
                                            </p:txEl>
                                          </p:spTgt>
                                        </p:tgtEl>
                                        <p:attrNameLst>
                                          <p:attrName>style.visibility</p:attrName>
                                        </p:attrNameLst>
                                      </p:cBhvr>
                                      <p:to>
                                        <p:strVal val="visible"/>
                                      </p:to>
                                    </p:set>
                                    <p:anim calcmode="lin" valueType="num">
                                      <p:cBhvr additive="base">
                                        <p:cTn id="13" dur="500" fill="hold"/>
                                        <p:tgtEl>
                                          <p:spTgt spid="32563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56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25635">
                                            <p:txEl>
                                              <p:pRg st="1" end="1"/>
                                            </p:txEl>
                                          </p:spTgt>
                                        </p:tgtEl>
                                        <p:attrNameLst>
                                          <p:attrName>style.visibility</p:attrName>
                                        </p:attrNameLst>
                                      </p:cBhvr>
                                      <p:to>
                                        <p:strVal val="visible"/>
                                      </p:to>
                                    </p:set>
                                    <p:anim calcmode="lin" valueType="num">
                                      <p:cBhvr additive="base">
                                        <p:cTn id="19" dur="500" fill="hold"/>
                                        <p:tgtEl>
                                          <p:spTgt spid="32563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56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25635">
                                            <p:txEl>
                                              <p:pRg st="3" end="3"/>
                                            </p:txEl>
                                          </p:spTgt>
                                        </p:tgtEl>
                                        <p:attrNameLst>
                                          <p:attrName>style.visibility</p:attrName>
                                        </p:attrNameLst>
                                      </p:cBhvr>
                                      <p:to>
                                        <p:strVal val="visible"/>
                                      </p:to>
                                    </p:set>
                                    <p:anim calcmode="lin" valueType="num">
                                      <p:cBhvr additive="base">
                                        <p:cTn id="25" dur="500" fill="hold"/>
                                        <p:tgtEl>
                                          <p:spTgt spid="32563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2563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838200" y="0"/>
            <a:ext cx="10515600" cy="1325563"/>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برامج الوسائط المتعددة - </a:t>
            </a:r>
            <a:r>
              <a:rPr lang="en-US" sz="4000" b="1" dirty="0">
                <a:latin typeface="Sakkal Majalla" panose="02000000000000000000" pitchFamily="2" charset="-78"/>
                <a:cs typeface="Sakkal Majalla" panose="02000000000000000000" pitchFamily="2" charset="-78"/>
              </a:rPr>
              <a:t>Multimedia</a:t>
            </a:r>
          </a:p>
        </p:txBody>
      </p:sp>
      <p:sp>
        <p:nvSpPr>
          <p:cNvPr id="326659" name="Rectangle 3"/>
          <p:cNvSpPr>
            <a:spLocks noGrp="1" noChangeArrowheads="1"/>
          </p:cNvSpPr>
          <p:nvPr>
            <p:ph idx="1"/>
          </p:nvPr>
        </p:nvSpPr>
        <p:spPr>
          <a:xfrm>
            <a:off x="1828800" y="1295400"/>
            <a:ext cx="8610600" cy="4114800"/>
          </a:xfrm>
        </p:spPr>
        <p:txBody>
          <a:bodyPr rtlCol="0">
            <a:normAutofit fontScale="92500" lnSpcReduction="10000"/>
          </a:bodyPr>
          <a:lstStyle/>
          <a:p>
            <a:pPr eaLnBrk="1" fontAlgn="auto" hangingPunct="1">
              <a:spcAft>
                <a:spcPts val="0"/>
              </a:spcAft>
              <a:defRPr/>
            </a:pPr>
            <a:r>
              <a:rPr lang="ar-SA" sz="3600"/>
              <a:t>تستخدم لإعداد وإنتاج وإدارة ملفات الوسائط المتعددة (صوت أو فيديو).</a:t>
            </a:r>
          </a:p>
          <a:p>
            <a:pPr eaLnBrk="1" fontAlgn="auto" hangingPunct="1">
              <a:spcAft>
                <a:spcPts val="0"/>
              </a:spcAft>
              <a:defRPr/>
            </a:pPr>
            <a:r>
              <a:rPr lang="ar-SA" sz="3600"/>
              <a:t>يمكن أن نحمل برامج مجانية او نشتري برامج أو كجزء من نظام التشغيل.</a:t>
            </a:r>
          </a:p>
          <a:p>
            <a:pPr eaLnBrk="1" fontAlgn="auto" hangingPunct="1">
              <a:spcAft>
                <a:spcPts val="0"/>
              </a:spcAft>
              <a:defRPr/>
            </a:pPr>
            <a:r>
              <a:rPr lang="ar-SA" sz="3600">
                <a:solidFill>
                  <a:srgbClr val="FF0000"/>
                </a:solidFill>
              </a:rPr>
              <a:t>البرامج التي تعد كجزء من </a:t>
            </a:r>
            <a:r>
              <a:rPr lang="en-US" sz="3600">
                <a:solidFill>
                  <a:srgbClr val="FF0000"/>
                </a:solidFill>
              </a:rPr>
              <a:t>WIN</a:t>
            </a:r>
            <a:r>
              <a:rPr lang="ar-SA" sz="3600"/>
              <a:t>:</a:t>
            </a:r>
          </a:p>
          <a:p>
            <a:pPr eaLnBrk="1" fontAlgn="auto" hangingPunct="1">
              <a:spcAft>
                <a:spcPts val="0"/>
              </a:spcAft>
              <a:buFontTx/>
              <a:buNone/>
              <a:defRPr/>
            </a:pPr>
            <a:r>
              <a:rPr lang="ar-SA" sz="3600">
                <a:solidFill>
                  <a:schemeClr val="tx2"/>
                </a:solidFill>
              </a:rPr>
              <a:t>1- مسجل الصوت </a:t>
            </a:r>
            <a:r>
              <a:rPr lang="en-US" smtClean="0"/>
              <a:t>Sound Recorder</a:t>
            </a:r>
            <a:endParaRPr lang="ar-SA" sz="3600">
              <a:solidFill>
                <a:schemeClr val="tx2"/>
              </a:solidFill>
            </a:endParaRPr>
          </a:p>
          <a:p>
            <a:pPr eaLnBrk="1" fontAlgn="auto" hangingPunct="1">
              <a:spcAft>
                <a:spcPts val="0"/>
              </a:spcAft>
              <a:buFontTx/>
              <a:buNone/>
              <a:defRPr/>
            </a:pPr>
            <a:r>
              <a:rPr lang="ar-SA" sz="3600">
                <a:solidFill>
                  <a:schemeClr val="tx2"/>
                </a:solidFill>
              </a:rPr>
              <a:t>2- مشغل الوسائط المتعددة </a:t>
            </a:r>
            <a:r>
              <a:rPr lang="en-US" smtClean="0"/>
              <a:t>Media Player</a:t>
            </a:r>
            <a:endParaRPr lang="ar-SA" sz="3600">
              <a:solidFill>
                <a:schemeClr val="tx2"/>
              </a:solidFill>
            </a:endParaRPr>
          </a:p>
          <a:p>
            <a:pPr eaLnBrk="1" fontAlgn="auto" hangingPunct="1">
              <a:spcAft>
                <a:spcPts val="0"/>
              </a:spcAft>
              <a:buFontTx/>
              <a:buNone/>
              <a:defRPr/>
            </a:pPr>
            <a:r>
              <a:rPr lang="ar-SA" sz="3600">
                <a:solidFill>
                  <a:schemeClr val="tx2"/>
                </a:solidFill>
              </a:rPr>
              <a:t>3-صانع الأفلام في ويندوز </a:t>
            </a:r>
            <a:r>
              <a:rPr lang="en-US" smtClean="0"/>
              <a:t>Movie Maker</a:t>
            </a:r>
            <a:endParaRPr lang="ar-SA" sz="3600">
              <a:solidFill>
                <a:schemeClr val="tx2"/>
              </a:solidFill>
            </a:endParaRPr>
          </a:p>
          <a:p>
            <a:pPr eaLnBrk="1" fontAlgn="auto" hangingPunct="1">
              <a:spcAft>
                <a:spcPts val="0"/>
              </a:spcAft>
              <a:defRPr/>
            </a:pPr>
            <a:endParaRPr lang="en-US" sz="3600">
              <a:solidFill>
                <a:schemeClr val="tx2"/>
              </a:solidFill>
            </a:endParaRPr>
          </a:p>
        </p:txBody>
      </p:sp>
      <p:sp>
        <p:nvSpPr>
          <p:cNvPr id="14950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B92102E8-9C37-4742-AED6-A50736C130E0}" type="slidenum">
              <a:rPr lang="ar-SA" sz="1200" smtClean="0">
                <a:latin typeface="Arial" panose="020B0604020202020204" pitchFamily="34" charset="0"/>
              </a:rPr>
              <a:pPr algn="l">
                <a:lnSpc>
                  <a:spcPct val="100000"/>
                </a:lnSpc>
                <a:spcBef>
                  <a:spcPct val="0"/>
                </a:spcBef>
                <a:buFontTx/>
                <a:buNone/>
              </a:pPr>
              <a:t>127</a:t>
            </a:fld>
            <a:endParaRPr lang="en-US" sz="1200" smtClean="0">
              <a:latin typeface="Arial" panose="020B0604020202020204" pitchFamily="34" charset="0"/>
            </a:endParaRPr>
          </a:p>
        </p:txBody>
      </p:sp>
    </p:spTree>
    <p:extLst>
      <p:ext uri="{BB962C8B-B14F-4D97-AF65-F5344CB8AC3E}">
        <p14:creationId xmlns:p14="http://schemas.microsoft.com/office/powerpoint/2010/main" val="32715574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26659">
                                            <p:txEl>
                                              <p:pRg st="0" end="0"/>
                                            </p:txEl>
                                          </p:spTgt>
                                        </p:tgtEl>
                                        <p:attrNameLst>
                                          <p:attrName>style.visibility</p:attrName>
                                        </p:attrNameLst>
                                      </p:cBhvr>
                                      <p:to>
                                        <p:strVal val="visible"/>
                                      </p:to>
                                    </p:set>
                                    <p:anim calcmode="lin" valueType="num">
                                      <p:cBhvr additive="base">
                                        <p:cTn id="7" dur="500" fill="hold"/>
                                        <p:tgtEl>
                                          <p:spTgt spid="3266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66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26659">
                                            <p:txEl>
                                              <p:pRg st="1" end="1"/>
                                            </p:txEl>
                                          </p:spTgt>
                                        </p:tgtEl>
                                        <p:attrNameLst>
                                          <p:attrName>style.visibility</p:attrName>
                                        </p:attrNameLst>
                                      </p:cBhvr>
                                      <p:to>
                                        <p:strVal val="visible"/>
                                      </p:to>
                                    </p:set>
                                    <p:anim calcmode="lin" valueType="num">
                                      <p:cBhvr additive="base">
                                        <p:cTn id="13" dur="500" fill="hold"/>
                                        <p:tgtEl>
                                          <p:spTgt spid="3266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66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26659">
                                            <p:txEl>
                                              <p:pRg st="2" end="2"/>
                                            </p:txEl>
                                          </p:spTgt>
                                        </p:tgtEl>
                                        <p:attrNameLst>
                                          <p:attrName>style.visibility</p:attrName>
                                        </p:attrNameLst>
                                      </p:cBhvr>
                                      <p:to>
                                        <p:strVal val="visible"/>
                                      </p:to>
                                    </p:set>
                                    <p:anim calcmode="lin" valueType="num">
                                      <p:cBhvr additive="base">
                                        <p:cTn id="19" dur="500" fill="hold"/>
                                        <p:tgtEl>
                                          <p:spTgt spid="3266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66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26659">
                                            <p:txEl>
                                              <p:pRg st="3" end="3"/>
                                            </p:txEl>
                                          </p:spTgt>
                                        </p:tgtEl>
                                        <p:attrNameLst>
                                          <p:attrName>style.visibility</p:attrName>
                                        </p:attrNameLst>
                                      </p:cBhvr>
                                      <p:to>
                                        <p:strVal val="visible"/>
                                      </p:to>
                                    </p:set>
                                    <p:anim calcmode="lin" valueType="num">
                                      <p:cBhvr additive="base">
                                        <p:cTn id="25" dur="500" fill="hold"/>
                                        <p:tgtEl>
                                          <p:spTgt spid="32665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266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26659">
                                            <p:txEl>
                                              <p:pRg st="4" end="4"/>
                                            </p:txEl>
                                          </p:spTgt>
                                        </p:tgtEl>
                                        <p:attrNameLst>
                                          <p:attrName>style.visibility</p:attrName>
                                        </p:attrNameLst>
                                      </p:cBhvr>
                                      <p:to>
                                        <p:strVal val="visible"/>
                                      </p:to>
                                    </p:set>
                                    <p:anim calcmode="lin" valueType="num">
                                      <p:cBhvr additive="base">
                                        <p:cTn id="31" dur="500" fill="hold"/>
                                        <p:tgtEl>
                                          <p:spTgt spid="32665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665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26659">
                                            <p:txEl>
                                              <p:pRg st="5" end="5"/>
                                            </p:txEl>
                                          </p:spTgt>
                                        </p:tgtEl>
                                        <p:attrNameLst>
                                          <p:attrName>style.visibility</p:attrName>
                                        </p:attrNameLst>
                                      </p:cBhvr>
                                      <p:to>
                                        <p:strVal val="visible"/>
                                      </p:to>
                                    </p:set>
                                    <p:anim calcmode="lin" valueType="num">
                                      <p:cBhvr additive="base">
                                        <p:cTn id="37" dur="500" fill="hold"/>
                                        <p:tgtEl>
                                          <p:spTgt spid="32665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2665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2887345" y="392113"/>
            <a:ext cx="8324850" cy="612775"/>
          </a:xfrm>
        </p:spPr>
        <p:txBody>
          <a:bodyPr>
            <a:noAutofit/>
          </a:bodyPr>
          <a:lstStyle/>
          <a:p>
            <a:pPr eaLnBrk="1" hangingPunct="1">
              <a:spcBef>
                <a:spcPts val="600"/>
              </a:spcBef>
              <a:spcAft>
                <a:spcPts val="1200"/>
              </a:spcAft>
            </a:pPr>
            <a:r>
              <a:rPr lang="ar-SA" sz="4000" b="1" dirty="0">
                <a:latin typeface="Sakkal Majalla" panose="02000000000000000000" pitchFamily="2" charset="-78"/>
                <a:cs typeface="Sakkal Majalla" panose="02000000000000000000" pitchFamily="2" charset="-78"/>
              </a:rPr>
              <a:t>برامج البريد الإلكتروني - </a:t>
            </a:r>
            <a:r>
              <a:rPr lang="en-US" sz="4000" b="1" dirty="0">
                <a:latin typeface="Sakkal Majalla" panose="02000000000000000000" pitchFamily="2" charset="-78"/>
                <a:cs typeface="Sakkal Majalla" panose="02000000000000000000" pitchFamily="2" charset="-78"/>
              </a:rPr>
              <a:t>Email Programs</a:t>
            </a:r>
          </a:p>
        </p:txBody>
      </p:sp>
      <p:sp>
        <p:nvSpPr>
          <p:cNvPr id="150531" name="Rectangle 3"/>
          <p:cNvSpPr>
            <a:spLocks noGrp="1" noChangeArrowheads="1"/>
          </p:cNvSpPr>
          <p:nvPr>
            <p:ph idx="1"/>
          </p:nvPr>
        </p:nvSpPr>
        <p:spPr>
          <a:xfrm>
            <a:off x="2259013" y="1196975"/>
            <a:ext cx="8229600" cy="4967288"/>
          </a:xfrm>
        </p:spPr>
        <p:txBody>
          <a:bodyPr/>
          <a:lstStyle/>
          <a:p>
            <a:pPr indent="103188" algn="just" eaLnBrk="1" hangingPunct="1">
              <a:buFont typeface="Arial" panose="020B0604020202020204" pitchFamily="34" charset="0"/>
              <a:buNone/>
            </a:pPr>
            <a:r>
              <a:rPr lang="ar-JO" sz="3000" smtClean="0"/>
              <a:t>تسمح برامج البريد الإلكتروني للمستخدمين بأن يتصلوا ببعضهم البعض بأي شكل وذلك في غضون ثوان بسيطة. الآلية هي تشبه طريقة البريد العادي نحن نرسل رسالة إلكترونية نوضح فيها المرسل والمستقبل (أو المستقبلين) وحتى يمكننا ارفاق ملفات من أي شكل لإرسالها مع الرسالة : </a:t>
            </a:r>
          </a:p>
          <a:p>
            <a:pPr marL="1085850" lvl="1" indent="-436563" algn="just" eaLnBrk="1" hangingPunct="1"/>
            <a:r>
              <a:rPr lang="ar-JO" sz="2600" smtClean="0">
                <a:cs typeface="Simplified Arabic" panose="02020603050405020304" pitchFamily="18" charset="-78"/>
              </a:rPr>
              <a:t>النصوص </a:t>
            </a:r>
            <a:r>
              <a:rPr lang="en-US" sz="2600" smtClean="0">
                <a:cs typeface="Simplified Arabic" panose="02020603050405020304" pitchFamily="18" charset="-78"/>
              </a:rPr>
              <a:t>.txt, .doc,.etc.</a:t>
            </a:r>
          </a:p>
          <a:p>
            <a:pPr marL="1085850" lvl="1" indent="-436563" algn="just" eaLnBrk="1" hangingPunct="1"/>
            <a:r>
              <a:rPr lang="ar-JO" sz="2600" smtClean="0">
                <a:cs typeface="Simplified Arabic" panose="02020603050405020304" pitchFamily="18" charset="-78"/>
              </a:rPr>
              <a:t>الصور </a:t>
            </a:r>
            <a:r>
              <a:rPr lang="en-US" sz="2600" smtClean="0">
                <a:cs typeface="Simplified Arabic" panose="02020603050405020304" pitchFamily="18" charset="-78"/>
              </a:rPr>
              <a:t>.jpg,.jpeg,.gif,.bmp,etc. </a:t>
            </a:r>
          </a:p>
          <a:p>
            <a:pPr marL="1085850" lvl="1" indent="-436563" algn="just" eaLnBrk="1" hangingPunct="1"/>
            <a:r>
              <a:rPr lang="ar-JO" sz="2600" smtClean="0">
                <a:cs typeface="Simplified Arabic" panose="02020603050405020304" pitchFamily="18" charset="-78"/>
              </a:rPr>
              <a:t>الصوت </a:t>
            </a:r>
            <a:r>
              <a:rPr lang="en-US" sz="2600" smtClean="0">
                <a:cs typeface="Simplified Arabic" panose="02020603050405020304" pitchFamily="18" charset="-78"/>
              </a:rPr>
              <a:t>.wav,.mp3,etc</a:t>
            </a:r>
          </a:p>
          <a:p>
            <a:pPr marL="1085850" lvl="1" indent="-436563" algn="just" eaLnBrk="1" hangingPunct="1"/>
            <a:r>
              <a:rPr lang="ar-JO" sz="2600" smtClean="0">
                <a:cs typeface="Simplified Arabic" panose="02020603050405020304" pitchFamily="18" charset="-78"/>
              </a:rPr>
              <a:t>الفيديو </a:t>
            </a:r>
            <a:r>
              <a:rPr lang="en-US" sz="2600" smtClean="0">
                <a:cs typeface="Simplified Arabic" panose="02020603050405020304" pitchFamily="18" charset="-78"/>
              </a:rPr>
              <a:t>.avi,.mpg,.mpeg,asf,etc</a:t>
            </a:r>
          </a:p>
          <a:p>
            <a:pPr marL="1085850" lvl="1" indent="-436563" algn="just" eaLnBrk="1" hangingPunct="1"/>
            <a:r>
              <a:rPr lang="ar-JO" sz="2600" smtClean="0">
                <a:cs typeface="Simplified Arabic" panose="02020603050405020304" pitchFamily="18" charset="-78"/>
              </a:rPr>
              <a:t>ملفات مضغوطة </a:t>
            </a:r>
            <a:r>
              <a:rPr lang="en-US" sz="2600" smtClean="0">
                <a:cs typeface="Simplified Arabic" panose="02020603050405020304" pitchFamily="18" charset="-78"/>
              </a:rPr>
              <a:t>.zip,.rar,etc</a:t>
            </a:r>
          </a:p>
        </p:txBody>
      </p:sp>
      <p:sp>
        <p:nvSpPr>
          <p:cNvPr id="15053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1206C34E-5548-4810-A87A-9CE8055F8781}" type="slidenum">
              <a:rPr lang="ar-SA" sz="1200" smtClean="0">
                <a:latin typeface="Arial" panose="020B0604020202020204" pitchFamily="34" charset="0"/>
              </a:rPr>
              <a:pPr algn="l">
                <a:lnSpc>
                  <a:spcPct val="100000"/>
                </a:lnSpc>
                <a:spcBef>
                  <a:spcPct val="0"/>
                </a:spcBef>
                <a:buFontTx/>
                <a:buNone/>
              </a:pPr>
              <a:t>128</a:t>
            </a:fld>
            <a:endParaRPr lang="en-US" sz="1200" smtClean="0">
              <a:latin typeface="Arial" panose="020B0604020202020204" pitchFamily="34" charset="0"/>
            </a:endParaRPr>
          </a:p>
        </p:txBody>
      </p:sp>
    </p:spTree>
    <p:extLst>
      <p:ext uri="{BB962C8B-B14F-4D97-AF65-F5344CB8AC3E}">
        <p14:creationId xmlns:p14="http://schemas.microsoft.com/office/powerpoint/2010/main" val="1354484353"/>
      </p:ext>
    </p:extLst>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838200" y="103981"/>
            <a:ext cx="10515600" cy="1325563"/>
          </a:xfrm>
        </p:spPr>
        <p:txBody>
          <a:bodyPr>
            <a:normAutofit/>
          </a:bodyPr>
          <a:lstStyle/>
          <a:p>
            <a:pPr eaLnBrk="1" hangingPunct="1">
              <a:spcBef>
                <a:spcPts val="600"/>
              </a:spcBef>
              <a:spcAft>
                <a:spcPts val="1200"/>
              </a:spcAft>
            </a:pPr>
            <a:r>
              <a:rPr lang="ar-JO" sz="4000" b="1" dirty="0">
                <a:latin typeface="Sakkal Majalla" panose="02000000000000000000" pitchFamily="2" charset="-78"/>
                <a:cs typeface="Sakkal Majalla" panose="02000000000000000000" pitchFamily="2" charset="-78"/>
              </a:rPr>
              <a:t>عنوان البريد الإلكتروني :</a:t>
            </a:r>
          </a:p>
        </p:txBody>
      </p:sp>
      <p:sp>
        <p:nvSpPr>
          <p:cNvPr id="151555" name="Rectangle 3"/>
          <p:cNvSpPr>
            <a:spLocks noGrp="1" noChangeArrowheads="1"/>
          </p:cNvSpPr>
          <p:nvPr>
            <p:ph idx="1"/>
          </p:nvPr>
        </p:nvSpPr>
        <p:spPr>
          <a:xfrm>
            <a:off x="1812925" y="1700213"/>
            <a:ext cx="8820150" cy="4114800"/>
          </a:xfrm>
        </p:spPr>
        <p:txBody>
          <a:bodyPr/>
          <a:lstStyle/>
          <a:p>
            <a:pPr indent="22225" algn="just" eaLnBrk="1" hangingPunct="1"/>
            <a:r>
              <a:rPr lang="ar-SA" sz="3400" smtClean="0"/>
              <a:t> </a:t>
            </a:r>
            <a:r>
              <a:rPr lang="ar-JO" sz="3400" smtClean="0"/>
              <a:t>مثال على العنوان هو </a:t>
            </a:r>
            <a:r>
              <a:rPr lang="en-US" sz="3400" smtClean="0">
                <a:cs typeface="Arial" panose="020B0604020202020204" pitchFamily="34" charset="0"/>
              </a:rPr>
              <a:t>name@hotmail.com</a:t>
            </a:r>
            <a:r>
              <a:rPr lang="ar-JO" sz="3400" smtClean="0"/>
              <a:t> يتكون الاسم من مقطعين أساسين يتم فصلهما بالرمز "أت</a:t>
            </a:r>
            <a:r>
              <a:rPr lang="ar-JO" sz="3400" smtClean="0">
                <a:cs typeface="Times New Roman" panose="02020603050405020304" pitchFamily="18" charset="0"/>
              </a:rPr>
              <a:t>" </a:t>
            </a:r>
            <a:r>
              <a:rPr lang="en-US" sz="3400" smtClean="0">
                <a:cs typeface="Arial" panose="020B0604020202020204" pitchFamily="34" charset="0"/>
              </a:rPr>
              <a:t>@</a:t>
            </a:r>
            <a:r>
              <a:rPr lang="ar-JO" sz="3400" smtClean="0"/>
              <a:t> القسم الأول يميز المستخدم وبالعادة يتم اختياره من قبل المستخدم، القسم الثاني يميز مزود الخدمة الذي أعطانا حساب البريد الإلكتروني. </a:t>
            </a:r>
            <a:endParaRPr lang="en-US" sz="3400" smtClean="0">
              <a:cs typeface="Arial" panose="020B0604020202020204" pitchFamily="34" charset="0"/>
            </a:endParaRPr>
          </a:p>
          <a:p>
            <a:pPr indent="22225" algn="just" eaLnBrk="1" hangingPunct="1"/>
            <a:r>
              <a:rPr lang="ar-SA" sz="3400" smtClean="0">
                <a:cs typeface="Simplified Arabic" panose="02020603050405020304" pitchFamily="18" charset="-78"/>
              </a:rPr>
              <a:t> تحتوي برامج البريد الالكتروني على صندوق صادر وصندوق وارد لتخزين الرسائل</a:t>
            </a:r>
            <a:r>
              <a:rPr lang="ar-JO" sz="3400" smtClean="0"/>
              <a:t> </a:t>
            </a:r>
            <a:endParaRPr lang="en-US" sz="3400" smtClean="0">
              <a:cs typeface="Arial" panose="020B0604020202020204" pitchFamily="34" charset="0"/>
            </a:endParaRPr>
          </a:p>
        </p:txBody>
      </p:sp>
      <p:sp>
        <p:nvSpPr>
          <p:cNvPr id="15155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21702B44-7F29-47AF-942F-701F7A88C0FD}" type="slidenum">
              <a:rPr lang="ar-SA" sz="1200" smtClean="0">
                <a:latin typeface="Arial" panose="020B0604020202020204" pitchFamily="34" charset="0"/>
              </a:rPr>
              <a:pPr algn="l">
                <a:lnSpc>
                  <a:spcPct val="100000"/>
                </a:lnSpc>
                <a:spcBef>
                  <a:spcPct val="0"/>
                </a:spcBef>
                <a:buFontTx/>
                <a:buNone/>
              </a:pPr>
              <a:t>129</a:t>
            </a:fld>
            <a:endParaRPr lang="en-US" sz="1200" smtClean="0">
              <a:latin typeface="Arial" panose="020B0604020202020204" pitchFamily="34" charset="0"/>
            </a:endParaRPr>
          </a:p>
        </p:txBody>
      </p:sp>
    </p:spTree>
    <p:extLst>
      <p:ext uri="{BB962C8B-B14F-4D97-AF65-F5344CB8AC3E}">
        <p14:creationId xmlns:p14="http://schemas.microsoft.com/office/powerpoint/2010/main" val="3229125760"/>
      </p:ext>
    </p:extLst>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3180715" y="219393"/>
            <a:ext cx="8001000" cy="828675"/>
          </a:xfrm>
        </p:spPr>
        <p:txBody>
          <a:bodyPr>
            <a:normAutofit/>
          </a:bodyPr>
          <a:lstStyle/>
          <a:p>
            <a:pPr eaLnBrk="1" hangingPunct="1">
              <a:spcBef>
                <a:spcPts val="600"/>
              </a:spcBef>
              <a:spcAft>
                <a:spcPts val="1200"/>
              </a:spcAft>
            </a:pPr>
            <a:r>
              <a:rPr lang="ar-JO" sz="4000" b="1" dirty="0">
                <a:latin typeface="Sakkal Majalla" panose="02000000000000000000" pitchFamily="2" charset="-78"/>
                <a:cs typeface="Sakkal Majalla" panose="02000000000000000000" pitchFamily="2" charset="-78"/>
              </a:rPr>
              <a:t>أهم برامج البريد الإلكتروني</a:t>
            </a:r>
          </a:p>
        </p:txBody>
      </p:sp>
      <p:sp>
        <p:nvSpPr>
          <p:cNvPr id="152579" name="Rectangle 3"/>
          <p:cNvSpPr>
            <a:spLocks noGrp="1" noChangeArrowheads="1"/>
          </p:cNvSpPr>
          <p:nvPr>
            <p:ph idx="1"/>
          </p:nvPr>
        </p:nvSpPr>
        <p:spPr>
          <a:xfrm>
            <a:off x="5426075" y="1907540"/>
            <a:ext cx="5580063" cy="2755900"/>
          </a:xfrm>
        </p:spPr>
        <p:txBody>
          <a:bodyPr/>
          <a:lstStyle/>
          <a:p>
            <a:pPr eaLnBrk="1" hangingPunct="1"/>
            <a:r>
              <a:rPr lang="ar-JO" sz="3000" dirty="0" smtClean="0">
                <a:cs typeface="Times New Roman" panose="02020603050405020304" pitchFamily="18" charset="0"/>
              </a:rPr>
              <a:t>مايكروسوفت آوت لوك اكسبرس.</a:t>
            </a:r>
            <a:endParaRPr lang="ar-JO" sz="3000" dirty="0" smtClean="0"/>
          </a:p>
          <a:p>
            <a:pPr eaLnBrk="1" hangingPunct="1"/>
            <a:r>
              <a:rPr lang="ar-JO" sz="3000" dirty="0" smtClean="0">
                <a:cs typeface="Times New Roman" panose="02020603050405020304" pitchFamily="18" charset="0"/>
              </a:rPr>
              <a:t>مايكروسوفت آوت لوك</a:t>
            </a:r>
            <a:r>
              <a:rPr lang="en-US" sz="3000" dirty="0" smtClean="0">
                <a:cs typeface="Arial" panose="020B0604020202020204" pitchFamily="34" charset="0"/>
              </a:rPr>
              <a:t> </a:t>
            </a:r>
            <a:r>
              <a:rPr lang="ar-JO" sz="3000" dirty="0" smtClean="0"/>
              <a:t>:</a:t>
            </a:r>
            <a:endParaRPr lang="en-US" sz="3000" dirty="0" smtClean="0">
              <a:cs typeface="Arial" panose="020B0604020202020204" pitchFamily="34" charset="0"/>
            </a:endParaRPr>
          </a:p>
          <a:p>
            <a:pPr eaLnBrk="1" hangingPunct="1"/>
            <a:r>
              <a:rPr lang="ar-JO" sz="3000" dirty="0" err="1" smtClean="0"/>
              <a:t>ايدورا</a:t>
            </a:r>
            <a:r>
              <a:rPr lang="ar-JO" sz="3000" dirty="0" smtClean="0"/>
              <a:t> </a:t>
            </a:r>
            <a:r>
              <a:rPr lang="en-US" sz="3000" dirty="0" err="1" smtClean="0">
                <a:cs typeface="Arial" panose="020B0604020202020204" pitchFamily="34" charset="0"/>
              </a:rPr>
              <a:t>Eddora</a:t>
            </a:r>
            <a:r>
              <a:rPr lang="ar-SA" sz="3000" dirty="0" smtClean="0"/>
              <a:t>.</a:t>
            </a:r>
            <a:endParaRPr lang="en-US" sz="3000" dirty="0" smtClean="0">
              <a:cs typeface="Arial" panose="020B0604020202020204" pitchFamily="34" charset="0"/>
            </a:endParaRPr>
          </a:p>
          <a:p>
            <a:pPr eaLnBrk="1" hangingPunct="1"/>
            <a:r>
              <a:rPr lang="ar-JO" sz="3000" dirty="0" smtClean="0"/>
              <a:t>لوتس  </a:t>
            </a:r>
            <a:r>
              <a:rPr lang="en-US" sz="3000" dirty="0" smtClean="0">
                <a:cs typeface="Arial" panose="020B0604020202020204" pitchFamily="34" charset="0"/>
              </a:rPr>
              <a:t>Lotus cc:Mail</a:t>
            </a:r>
            <a:r>
              <a:rPr lang="ar-SA" sz="3000" dirty="0" smtClean="0"/>
              <a:t>.</a:t>
            </a:r>
            <a:endParaRPr lang="en-US" sz="3000" dirty="0" smtClean="0">
              <a:cs typeface="Arial" panose="020B0604020202020204" pitchFamily="34" charset="0"/>
            </a:endParaRPr>
          </a:p>
          <a:p>
            <a:pPr eaLnBrk="1" hangingPunct="1"/>
            <a:r>
              <a:rPr lang="ar-SA" sz="3000" dirty="0" smtClean="0"/>
              <a:t>نت </a:t>
            </a:r>
            <a:r>
              <a:rPr lang="ar-SA" sz="3000" dirty="0" err="1" smtClean="0"/>
              <a:t>سكياب</a:t>
            </a:r>
            <a:r>
              <a:rPr lang="ar-SA" sz="3000" dirty="0" smtClean="0"/>
              <a:t> ميل</a:t>
            </a:r>
            <a:r>
              <a:rPr lang="en-US" sz="3000" dirty="0" smtClean="0">
                <a:cs typeface="Arial" panose="020B0604020202020204" pitchFamily="34" charset="0"/>
              </a:rPr>
              <a:t>Netscape Mail </a:t>
            </a:r>
            <a:r>
              <a:rPr lang="ar-SA" sz="3000" dirty="0" smtClean="0"/>
              <a:t> .</a:t>
            </a:r>
            <a:endParaRPr lang="en-US" sz="3000" dirty="0" smtClean="0">
              <a:cs typeface="Arial" panose="020B0604020202020204" pitchFamily="34" charset="0"/>
            </a:endParaRPr>
          </a:p>
        </p:txBody>
      </p:sp>
      <p:sp>
        <p:nvSpPr>
          <p:cNvPr id="15258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78058D39-E659-463A-8CCA-F1F23D1FD62D}" type="slidenum">
              <a:rPr lang="ar-SA" sz="1200" smtClean="0">
                <a:latin typeface="Arial" panose="020B0604020202020204" pitchFamily="34" charset="0"/>
              </a:rPr>
              <a:pPr algn="l">
                <a:lnSpc>
                  <a:spcPct val="100000"/>
                </a:lnSpc>
                <a:spcBef>
                  <a:spcPct val="0"/>
                </a:spcBef>
                <a:buFontTx/>
                <a:buNone/>
              </a:pPr>
              <a:t>130</a:t>
            </a:fld>
            <a:endParaRPr lang="en-US" sz="1200" smtClean="0">
              <a:latin typeface="Arial" panose="020B0604020202020204" pitchFamily="34" charset="0"/>
            </a:endParaRPr>
          </a:p>
        </p:txBody>
      </p:sp>
    </p:spTree>
    <p:extLst>
      <p:ext uri="{BB962C8B-B14F-4D97-AF65-F5344CB8AC3E}">
        <p14:creationId xmlns:p14="http://schemas.microsoft.com/office/powerpoint/2010/main" val="1874360315"/>
      </p:ext>
    </p:extLst>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876300" y="121285"/>
            <a:ext cx="10515600" cy="1325563"/>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متصفح الانترنت </a:t>
            </a:r>
            <a:r>
              <a:rPr lang="en-US" sz="4000" b="1" dirty="0">
                <a:latin typeface="Sakkal Majalla" panose="02000000000000000000" pitchFamily="2" charset="-78"/>
                <a:cs typeface="Sakkal Majalla" panose="02000000000000000000" pitchFamily="2" charset="-78"/>
              </a:rPr>
              <a:t>Web Browser</a:t>
            </a:r>
          </a:p>
        </p:txBody>
      </p:sp>
      <p:sp>
        <p:nvSpPr>
          <p:cNvPr id="330755" name="Rectangle 3"/>
          <p:cNvSpPr>
            <a:spLocks noGrp="1" noChangeArrowheads="1"/>
          </p:cNvSpPr>
          <p:nvPr>
            <p:ph idx="1"/>
          </p:nvPr>
        </p:nvSpPr>
        <p:spPr>
          <a:xfrm>
            <a:off x="1828800" y="1219200"/>
            <a:ext cx="8610600" cy="3657600"/>
          </a:xfrm>
        </p:spPr>
        <p:txBody>
          <a:bodyPr rtlCol="0">
            <a:normAutofit fontScale="85000" lnSpcReduction="20000"/>
          </a:bodyPr>
          <a:lstStyle/>
          <a:p>
            <a:pPr marL="609600" indent="-609600" eaLnBrk="1" fontAlgn="auto" hangingPunct="1">
              <a:spcAft>
                <a:spcPts val="0"/>
              </a:spcAft>
              <a:defRPr/>
            </a:pPr>
            <a:r>
              <a:rPr lang="ar-SA" sz="4000"/>
              <a:t>البرامج التي تسمح بمشاهدة صفحات الانترنت.</a:t>
            </a:r>
          </a:p>
          <a:p>
            <a:pPr marL="609600" indent="-609600" eaLnBrk="1" fontAlgn="auto" hangingPunct="1">
              <a:spcAft>
                <a:spcPts val="0"/>
              </a:spcAft>
              <a:defRPr/>
            </a:pPr>
            <a:r>
              <a:rPr lang="ar-SA" sz="4000"/>
              <a:t>تكتب صفحات الانترنت بلغة </a:t>
            </a:r>
            <a:r>
              <a:rPr lang="en-US" sz="4000"/>
              <a:t>HTML</a:t>
            </a:r>
            <a:r>
              <a:rPr lang="ar-SA" sz="4000"/>
              <a:t>.</a:t>
            </a:r>
          </a:p>
          <a:p>
            <a:pPr marL="609600" indent="-609600" eaLnBrk="1" fontAlgn="auto" hangingPunct="1">
              <a:spcAft>
                <a:spcPts val="0"/>
              </a:spcAft>
              <a:defRPr/>
            </a:pPr>
            <a:r>
              <a:rPr lang="ar-SA" sz="4000"/>
              <a:t>آلية عمل متصفحات النت.</a:t>
            </a:r>
          </a:p>
          <a:p>
            <a:pPr marL="609600" indent="-609600" eaLnBrk="1" fontAlgn="auto" hangingPunct="1">
              <a:spcAft>
                <a:spcPts val="0"/>
              </a:spcAft>
              <a:defRPr/>
            </a:pPr>
            <a:r>
              <a:rPr lang="en-US" sz="4000"/>
              <a:t>WWW</a:t>
            </a:r>
            <a:r>
              <a:rPr lang="ar-SA" sz="4000"/>
              <a:t> و النطاق (</a:t>
            </a:r>
            <a:r>
              <a:rPr lang="en-US" sz="4000"/>
              <a:t>COM</a:t>
            </a:r>
            <a:r>
              <a:rPr lang="ar-SA" sz="4000"/>
              <a:t>) ووظائفه.</a:t>
            </a:r>
          </a:p>
          <a:p>
            <a:pPr marL="609600" indent="-609600" eaLnBrk="1" fontAlgn="auto" hangingPunct="1">
              <a:spcAft>
                <a:spcPts val="0"/>
              </a:spcAft>
              <a:defRPr/>
            </a:pPr>
            <a:r>
              <a:rPr lang="ar-SA" sz="4000">
                <a:solidFill>
                  <a:srgbClr val="FF0000"/>
                </a:solidFill>
              </a:rPr>
              <a:t>من برامج المتصفحات</a:t>
            </a:r>
            <a:r>
              <a:rPr lang="ar-SA" sz="4000"/>
              <a:t>:</a:t>
            </a:r>
          </a:p>
          <a:p>
            <a:pPr marL="609600" indent="-609600" eaLnBrk="1" fontAlgn="auto" hangingPunct="1">
              <a:spcAft>
                <a:spcPts val="0"/>
              </a:spcAft>
              <a:buFontTx/>
              <a:buAutoNum type="arabicPeriod"/>
              <a:defRPr/>
            </a:pPr>
            <a:r>
              <a:rPr lang="ar-SA" smtClean="0"/>
              <a:t>مايكروسوفت ايدج.</a:t>
            </a:r>
          </a:p>
          <a:p>
            <a:pPr marL="609600" indent="-609600" eaLnBrk="1" fontAlgn="auto" hangingPunct="1">
              <a:spcAft>
                <a:spcPts val="0"/>
              </a:spcAft>
              <a:buFontTx/>
              <a:buAutoNum type="arabicPeriod"/>
              <a:defRPr/>
            </a:pPr>
            <a:r>
              <a:rPr lang="ar-SA" smtClean="0"/>
              <a:t>موزيلا فايرفوكس</a:t>
            </a:r>
          </a:p>
          <a:p>
            <a:pPr marL="609600" indent="-609600" eaLnBrk="1" fontAlgn="auto" hangingPunct="1">
              <a:spcAft>
                <a:spcPts val="0"/>
              </a:spcAft>
              <a:buFontTx/>
              <a:buAutoNum type="arabicPeriod"/>
              <a:defRPr/>
            </a:pPr>
            <a:r>
              <a:rPr lang="ar-SA" smtClean="0"/>
              <a:t>قوقل كروم</a:t>
            </a:r>
            <a:endParaRPr lang="en-US" smtClean="0"/>
          </a:p>
        </p:txBody>
      </p:sp>
      <p:sp>
        <p:nvSpPr>
          <p:cNvPr id="15360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CAF9946A-87B6-4213-AAEB-3798FBABABA0}" type="slidenum">
              <a:rPr lang="ar-SA" sz="1200" smtClean="0">
                <a:latin typeface="Arial" panose="020B0604020202020204" pitchFamily="34" charset="0"/>
              </a:rPr>
              <a:pPr algn="l">
                <a:lnSpc>
                  <a:spcPct val="100000"/>
                </a:lnSpc>
                <a:spcBef>
                  <a:spcPct val="0"/>
                </a:spcBef>
                <a:buFontTx/>
                <a:buNone/>
              </a:pPr>
              <a:t>131</a:t>
            </a:fld>
            <a:endParaRPr lang="en-US" sz="1200" smtClean="0">
              <a:latin typeface="Arial" panose="020B0604020202020204" pitchFamily="34" charset="0"/>
            </a:endParaRPr>
          </a:p>
        </p:txBody>
      </p:sp>
    </p:spTree>
    <p:extLst>
      <p:ext uri="{BB962C8B-B14F-4D97-AF65-F5344CB8AC3E}">
        <p14:creationId xmlns:p14="http://schemas.microsoft.com/office/powerpoint/2010/main" val="5383705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30755">
                                            <p:txEl>
                                              <p:pRg st="0" end="0"/>
                                            </p:txEl>
                                          </p:spTgt>
                                        </p:tgtEl>
                                        <p:attrNameLst>
                                          <p:attrName>style.visibility</p:attrName>
                                        </p:attrNameLst>
                                      </p:cBhvr>
                                      <p:to>
                                        <p:strVal val="visible"/>
                                      </p:to>
                                    </p:set>
                                    <p:anim calcmode="lin" valueType="num">
                                      <p:cBhvr additive="base">
                                        <p:cTn id="7" dur="500" fill="hold"/>
                                        <p:tgtEl>
                                          <p:spTgt spid="3307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07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30755">
                                            <p:txEl>
                                              <p:pRg st="1" end="1"/>
                                            </p:txEl>
                                          </p:spTgt>
                                        </p:tgtEl>
                                        <p:attrNameLst>
                                          <p:attrName>style.visibility</p:attrName>
                                        </p:attrNameLst>
                                      </p:cBhvr>
                                      <p:to>
                                        <p:strVal val="visible"/>
                                      </p:to>
                                    </p:set>
                                    <p:anim calcmode="lin" valueType="num">
                                      <p:cBhvr additive="base">
                                        <p:cTn id="13" dur="500" fill="hold"/>
                                        <p:tgtEl>
                                          <p:spTgt spid="3307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07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30755">
                                            <p:txEl>
                                              <p:pRg st="2" end="2"/>
                                            </p:txEl>
                                          </p:spTgt>
                                        </p:tgtEl>
                                        <p:attrNameLst>
                                          <p:attrName>style.visibility</p:attrName>
                                        </p:attrNameLst>
                                      </p:cBhvr>
                                      <p:to>
                                        <p:strVal val="visible"/>
                                      </p:to>
                                    </p:set>
                                    <p:anim calcmode="lin" valueType="num">
                                      <p:cBhvr additive="base">
                                        <p:cTn id="19" dur="500" fill="hold"/>
                                        <p:tgtEl>
                                          <p:spTgt spid="33075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07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30755">
                                            <p:txEl>
                                              <p:pRg st="3" end="3"/>
                                            </p:txEl>
                                          </p:spTgt>
                                        </p:tgtEl>
                                        <p:attrNameLst>
                                          <p:attrName>style.visibility</p:attrName>
                                        </p:attrNameLst>
                                      </p:cBhvr>
                                      <p:to>
                                        <p:strVal val="visible"/>
                                      </p:to>
                                    </p:set>
                                    <p:anim calcmode="lin" valueType="num">
                                      <p:cBhvr additive="base">
                                        <p:cTn id="25" dur="500" fill="hold"/>
                                        <p:tgtEl>
                                          <p:spTgt spid="33075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075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30755">
                                            <p:txEl>
                                              <p:pRg st="4" end="4"/>
                                            </p:txEl>
                                          </p:spTgt>
                                        </p:tgtEl>
                                        <p:attrNameLst>
                                          <p:attrName>style.visibility</p:attrName>
                                        </p:attrNameLst>
                                      </p:cBhvr>
                                      <p:to>
                                        <p:strVal val="visible"/>
                                      </p:to>
                                    </p:set>
                                    <p:anim calcmode="lin" valueType="num">
                                      <p:cBhvr additive="base">
                                        <p:cTn id="31" dur="500" fill="hold"/>
                                        <p:tgtEl>
                                          <p:spTgt spid="33075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3075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30755">
                                            <p:txEl>
                                              <p:pRg st="5" end="5"/>
                                            </p:txEl>
                                          </p:spTgt>
                                        </p:tgtEl>
                                        <p:attrNameLst>
                                          <p:attrName>style.visibility</p:attrName>
                                        </p:attrNameLst>
                                      </p:cBhvr>
                                      <p:to>
                                        <p:strVal val="visible"/>
                                      </p:to>
                                    </p:set>
                                    <p:anim calcmode="lin" valueType="num">
                                      <p:cBhvr additive="base">
                                        <p:cTn id="37" dur="500" fill="hold"/>
                                        <p:tgtEl>
                                          <p:spTgt spid="33075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3075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30755">
                                            <p:txEl>
                                              <p:pRg st="6" end="6"/>
                                            </p:txEl>
                                          </p:spTgt>
                                        </p:tgtEl>
                                        <p:attrNameLst>
                                          <p:attrName>style.visibility</p:attrName>
                                        </p:attrNameLst>
                                      </p:cBhvr>
                                      <p:to>
                                        <p:strVal val="visible"/>
                                      </p:to>
                                    </p:set>
                                    <p:anim calcmode="lin" valueType="num">
                                      <p:cBhvr additive="base">
                                        <p:cTn id="43" dur="500" fill="hold"/>
                                        <p:tgtEl>
                                          <p:spTgt spid="33075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3075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330755">
                                            <p:txEl>
                                              <p:pRg st="7" end="7"/>
                                            </p:txEl>
                                          </p:spTgt>
                                        </p:tgtEl>
                                        <p:attrNameLst>
                                          <p:attrName>style.visibility</p:attrName>
                                        </p:attrNameLst>
                                      </p:cBhvr>
                                      <p:to>
                                        <p:strVal val="visible"/>
                                      </p:to>
                                    </p:set>
                                    <p:anim calcmode="lin" valueType="num">
                                      <p:cBhvr additive="base">
                                        <p:cTn id="49" dur="500" fill="hold"/>
                                        <p:tgtEl>
                                          <p:spTgt spid="33075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3075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3032760" y="71755"/>
            <a:ext cx="8229600" cy="1143000"/>
          </a:xfrm>
        </p:spPr>
        <p:txBody>
          <a:bodyPr>
            <a:normAutofit/>
          </a:bodyPr>
          <a:lstStyle/>
          <a:p>
            <a:pPr eaLnBrk="1" hangingPunct="1"/>
            <a:r>
              <a:rPr lang="ar-SA" sz="4000" b="1" dirty="0">
                <a:latin typeface="Sakkal Majalla" panose="02000000000000000000" pitchFamily="2" charset="-78"/>
                <a:cs typeface="Sakkal Majalla" panose="02000000000000000000" pitchFamily="2" charset="-78"/>
              </a:rPr>
              <a:t>البرمجيات المساعدة – </a:t>
            </a:r>
            <a:r>
              <a:rPr lang="en-US" sz="4000" b="1" dirty="0">
                <a:latin typeface="Sakkal Majalla" panose="02000000000000000000" pitchFamily="2" charset="-78"/>
                <a:cs typeface="Sakkal Majalla" panose="02000000000000000000" pitchFamily="2" charset="-78"/>
              </a:rPr>
              <a:t>Utility Programs</a:t>
            </a:r>
          </a:p>
        </p:txBody>
      </p:sp>
      <p:sp>
        <p:nvSpPr>
          <p:cNvPr id="331779" name="Rectangle 3"/>
          <p:cNvSpPr>
            <a:spLocks noGrp="1" noChangeArrowheads="1"/>
          </p:cNvSpPr>
          <p:nvPr>
            <p:ph idx="1"/>
          </p:nvPr>
        </p:nvSpPr>
        <p:spPr>
          <a:xfrm>
            <a:off x="1524000" y="1108075"/>
            <a:ext cx="8893175" cy="4530725"/>
          </a:xfrm>
        </p:spPr>
        <p:txBody>
          <a:bodyPr/>
          <a:lstStyle/>
          <a:p>
            <a:pPr eaLnBrk="1" hangingPunct="1"/>
            <a:r>
              <a:rPr lang="ar-SA" sz="3100" smtClean="0"/>
              <a:t>مهتمها تنظيم العمل و أداء الحاسب وحمايته من الضرر. </a:t>
            </a:r>
          </a:p>
          <a:p>
            <a:pPr eaLnBrk="1" hangingPunct="1">
              <a:buFont typeface="Wingdings" panose="05000000000000000000" pitchFamily="2" charset="2"/>
              <a:buAutoNum type="arabicPeriod"/>
            </a:pPr>
            <a:r>
              <a:rPr lang="ar-SA" sz="3100" smtClean="0">
                <a:solidFill>
                  <a:srgbClr val="800080"/>
                </a:solidFill>
              </a:rPr>
              <a:t>برامج اكتشاف الفيروسات:</a:t>
            </a:r>
            <a:r>
              <a:rPr lang="ar-SA" sz="3100" smtClean="0"/>
              <a:t> تمسح القرص الصلب بحثا عن ملفات مصابة . </a:t>
            </a:r>
          </a:p>
          <a:p>
            <a:pPr eaLnBrk="1" hangingPunct="1">
              <a:buFont typeface="Wingdings" panose="05000000000000000000" pitchFamily="2" charset="2"/>
              <a:buAutoNum type="arabicPeriod"/>
            </a:pPr>
            <a:endParaRPr lang="en-US" sz="3100" smtClean="0">
              <a:cs typeface="Arial" panose="020B0604020202020204" pitchFamily="34" charset="0"/>
            </a:endParaRPr>
          </a:p>
          <a:p>
            <a:pPr eaLnBrk="1" hangingPunct="1"/>
            <a:r>
              <a:rPr lang="ar-JO" sz="3000" smtClean="0">
                <a:cs typeface="Times New Roman" panose="02020603050405020304" pitchFamily="18" charset="0"/>
              </a:rPr>
              <a:t>نقل العدوى </a:t>
            </a:r>
            <a:r>
              <a:rPr lang="ar-JO" sz="3000" smtClean="0"/>
              <a:t>: يصيب الفيروس ملفاً أو أكثر. </a:t>
            </a:r>
            <a:endParaRPr lang="en-US" sz="3000" smtClean="0">
              <a:cs typeface="Arial" panose="020B0604020202020204" pitchFamily="34" charset="0"/>
            </a:endParaRPr>
          </a:p>
          <a:p>
            <a:pPr eaLnBrk="1" hangingPunct="1"/>
            <a:r>
              <a:rPr lang="ar-JO" sz="3000" smtClean="0">
                <a:cs typeface="Times New Roman" panose="02020603050405020304" pitchFamily="18" charset="0"/>
              </a:rPr>
              <a:t>النسخ </a:t>
            </a:r>
            <a:r>
              <a:rPr lang="ar-JO" sz="3000" smtClean="0"/>
              <a:t>: ينسخ الفيروس نفسه خلال النظام أو خلال الشبكة. </a:t>
            </a:r>
            <a:endParaRPr lang="en-US" sz="3000" smtClean="0">
              <a:cs typeface="Arial" panose="020B0604020202020204" pitchFamily="34" charset="0"/>
            </a:endParaRPr>
          </a:p>
          <a:p>
            <a:pPr eaLnBrk="1" hangingPunct="1"/>
            <a:r>
              <a:rPr lang="ar-JO" sz="3000" smtClean="0">
                <a:cs typeface="Times New Roman" panose="02020603050405020304" pitchFamily="18" charset="0"/>
              </a:rPr>
              <a:t>التنفيذ </a:t>
            </a:r>
            <a:r>
              <a:rPr lang="ar-JO" sz="3000" smtClean="0"/>
              <a:t>: يقوم الفيروس بتنفيذ وظائفه والتي تؤدي إلى تدمير النظام بشكل لا يمكن وقفه.</a:t>
            </a:r>
            <a:endParaRPr lang="en-US" sz="3000" smtClean="0">
              <a:cs typeface="Arial" panose="020B0604020202020204" pitchFamily="34" charset="0"/>
            </a:endParaRPr>
          </a:p>
        </p:txBody>
      </p:sp>
      <p:sp>
        <p:nvSpPr>
          <p:cNvPr id="15462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21CCE709-9F38-42D1-B352-6EFE675121F0}" type="slidenum">
              <a:rPr lang="ar-SA" sz="1200" smtClean="0">
                <a:latin typeface="Arial" panose="020B0604020202020204" pitchFamily="34" charset="0"/>
              </a:rPr>
              <a:pPr algn="l">
                <a:lnSpc>
                  <a:spcPct val="100000"/>
                </a:lnSpc>
                <a:spcBef>
                  <a:spcPct val="0"/>
                </a:spcBef>
                <a:buFontTx/>
                <a:buNone/>
              </a:pPr>
              <a:t>132</a:t>
            </a:fld>
            <a:endParaRPr lang="en-US" sz="1200" smtClean="0">
              <a:latin typeface="Arial" panose="020B0604020202020204" pitchFamily="34" charset="0"/>
            </a:endParaRPr>
          </a:p>
        </p:txBody>
      </p:sp>
      <p:sp>
        <p:nvSpPr>
          <p:cNvPr id="154630" name="Rectangle 5"/>
          <p:cNvSpPr>
            <a:spLocks noChangeArrowheads="1"/>
          </p:cNvSpPr>
          <p:nvPr/>
        </p:nvSpPr>
        <p:spPr bwMode="auto">
          <a:xfrm>
            <a:off x="1905000" y="1905000"/>
            <a:ext cx="8569325" cy="12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ts val="600"/>
              </a:spcBef>
              <a:spcAft>
                <a:spcPts val="1200"/>
              </a:spcAft>
              <a:buFontTx/>
              <a:buNone/>
            </a:pPr>
            <a:r>
              <a:rPr lang="ar-JO">
                <a:solidFill>
                  <a:schemeClr val="tx2"/>
                </a:solidFill>
                <a:latin typeface="Arial" panose="020B0604020202020204" pitchFamily="34" charset="0"/>
              </a:rPr>
              <a:t>يتم إصابة الحاسب بالفيروسات خلال ثلاث مراحل : </a:t>
            </a:r>
          </a:p>
        </p:txBody>
      </p:sp>
    </p:spTree>
    <p:extLst>
      <p:ext uri="{BB962C8B-B14F-4D97-AF65-F5344CB8AC3E}">
        <p14:creationId xmlns:p14="http://schemas.microsoft.com/office/powerpoint/2010/main" val="32278634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31779">
                                            <p:txEl>
                                              <p:pRg st="0" end="0"/>
                                            </p:txEl>
                                          </p:spTgt>
                                        </p:tgtEl>
                                        <p:attrNameLst>
                                          <p:attrName>style.visibility</p:attrName>
                                        </p:attrNameLst>
                                      </p:cBhvr>
                                      <p:to>
                                        <p:strVal val="visible"/>
                                      </p:to>
                                    </p:set>
                                    <p:anim calcmode="lin" valueType="num">
                                      <p:cBhvr additive="base">
                                        <p:cTn id="7" dur="500" fill="hold"/>
                                        <p:tgtEl>
                                          <p:spTgt spid="3317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17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31779">
                                            <p:txEl>
                                              <p:pRg st="1" end="1"/>
                                            </p:txEl>
                                          </p:spTgt>
                                        </p:tgtEl>
                                        <p:attrNameLst>
                                          <p:attrName>style.visibility</p:attrName>
                                        </p:attrNameLst>
                                      </p:cBhvr>
                                      <p:to>
                                        <p:strVal val="visible"/>
                                      </p:to>
                                    </p:set>
                                    <p:anim calcmode="lin" valueType="num">
                                      <p:cBhvr additive="base">
                                        <p:cTn id="13" dur="500" fill="hold"/>
                                        <p:tgtEl>
                                          <p:spTgt spid="3317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17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31779">
                                            <p:txEl>
                                              <p:pRg st="5" end="5"/>
                                            </p:txEl>
                                          </p:spTgt>
                                        </p:tgtEl>
                                        <p:attrNameLst>
                                          <p:attrName>style.visibility</p:attrName>
                                        </p:attrNameLst>
                                      </p:cBhvr>
                                      <p:to>
                                        <p:strVal val="visible"/>
                                      </p:to>
                                    </p:set>
                                    <p:anim calcmode="lin" valueType="num">
                                      <p:cBhvr additive="base">
                                        <p:cTn id="19" dur="500" fill="hold"/>
                                        <p:tgtEl>
                                          <p:spTgt spid="331779">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177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31779">
                                            <p:txEl>
                                              <p:pRg st="3" end="3"/>
                                            </p:txEl>
                                          </p:spTgt>
                                        </p:tgtEl>
                                        <p:attrNameLst>
                                          <p:attrName>style.visibility</p:attrName>
                                        </p:attrNameLst>
                                      </p:cBhvr>
                                      <p:to>
                                        <p:strVal val="visible"/>
                                      </p:to>
                                    </p:set>
                                    <p:anim calcmode="lin" valueType="num">
                                      <p:cBhvr additive="base">
                                        <p:cTn id="25" dur="500" fill="hold"/>
                                        <p:tgtEl>
                                          <p:spTgt spid="3317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17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31779">
                                            <p:txEl>
                                              <p:pRg st="4" end="4"/>
                                            </p:txEl>
                                          </p:spTgt>
                                        </p:tgtEl>
                                        <p:attrNameLst>
                                          <p:attrName>style.visibility</p:attrName>
                                        </p:attrNameLst>
                                      </p:cBhvr>
                                      <p:to>
                                        <p:strVal val="visible"/>
                                      </p:to>
                                    </p:set>
                                    <p:anim calcmode="lin" valueType="num">
                                      <p:cBhvr additive="base">
                                        <p:cTn id="31" dur="500" fill="hold"/>
                                        <p:tgtEl>
                                          <p:spTgt spid="33177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3177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3"/>
          <p:cNvSpPr>
            <a:spLocks noGrp="1" noChangeArrowheads="1"/>
          </p:cNvSpPr>
          <p:nvPr>
            <p:ph type="title"/>
          </p:nvPr>
        </p:nvSpPr>
        <p:spPr>
          <a:xfrm>
            <a:off x="838200" y="120650"/>
            <a:ext cx="10515600" cy="1325563"/>
          </a:xfrm>
        </p:spPr>
        <p:txBody>
          <a:bodyPr>
            <a:normAutofit/>
          </a:bodyPr>
          <a:lstStyle/>
          <a:p>
            <a:pPr eaLnBrk="1" hangingPunct="1"/>
            <a:r>
              <a:rPr lang="ar-SA" sz="4800" b="1" dirty="0">
                <a:latin typeface="Sakkal Majalla" panose="02000000000000000000" pitchFamily="2" charset="-78"/>
                <a:cs typeface="Sakkal Majalla" panose="02000000000000000000" pitchFamily="2" charset="-78"/>
              </a:rPr>
              <a:t>البرمجيات المساعدة</a:t>
            </a:r>
            <a:endParaRPr lang="en-US" sz="4800" b="1" dirty="0">
              <a:latin typeface="Sakkal Majalla" panose="02000000000000000000" pitchFamily="2" charset="-78"/>
              <a:cs typeface="Sakkal Majalla" panose="02000000000000000000" pitchFamily="2" charset="-78"/>
            </a:endParaRPr>
          </a:p>
        </p:txBody>
      </p:sp>
      <p:sp>
        <p:nvSpPr>
          <p:cNvPr id="155651"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C74ACAA0-E87E-4441-811C-551728AA91CF}" type="slidenum">
              <a:rPr lang="ar-SA" sz="1200" smtClean="0">
                <a:latin typeface="Arial" panose="020B0604020202020204" pitchFamily="34" charset="0"/>
              </a:rPr>
              <a:pPr algn="l">
                <a:lnSpc>
                  <a:spcPct val="100000"/>
                </a:lnSpc>
                <a:spcBef>
                  <a:spcPct val="0"/>
                </a:spcBef>
                <a:buFontTx/>
                <a:buNone/>
              </a:pPr>
              <a:t>133</a:t>
            </a:fld>
            <a:endParaRPr lang="en-US" sz="1200" smtClean="0">
              <a:latin typeface="Arial" panose="020B0604020202020204" pitchFamily="34" charset="0"/>
            </a:endParaRPr>
          </a:p>
        </p:txBody>
      </p:sp>
      <p:sp>
        <p:nvSpPr>
          <p:cNvPr id="155652" name="Rectangle 2"/>
          <p:cNvSpPr>
            <a:spLocks noChangeArrowheads="1"/>
          </p:cNvSpPr>
          <p:nvPr/>
        </p:nvSpPr>
        <p:spPr bwMode="auto">
          <a:xfrm>
            <a:off x="1905000" y="1295400"/>
            <a:ext cx="84582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1219200" indent="-53340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790700" indent="-4572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2286000" indent="-3810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781300" indent="-3810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3238500" indent="-381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3695700" indent="-381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4152900" indent="-381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4610100" indent="-381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20000"/>
              </a:spcBef>
              <a:buClr>
                <a:schemeClr val="folHlink"/>
              </a:buClr>
              <a:buSzPct val="60000"/>
              <a:buFont typeface="Wingdings" panose="05000000000000000000" pitchFamily="2" charset="2"/>
              <a:buChar char="n"/>
            </a:pPr>
            <a:r>
              <a:rPr lang="ar-SA" sz="3100">
                <a:solidFill>
                  <a:srgbClr val="800080"/>
                </a:solidFill>
                <a:latin typeface="Tahoma" panose="020B0604030504040204" pitchFamily="34" charset="0"/>
              </a:rPr>
              <a:t>برامج ضغط الملفات</a:t>
            </a:r>
            <a:r>
              <a:rPr lang="ar-SA" sz="3000">
                <a:latin typeface="Tahoma" panose="020B0604030504040204" pitchFamily="34" charset="0"/>
              </a:rPr>
              <a:t>: تقوم بتقليل حجم الملفات ، منها </a:t>
            </a:r>
            <a:r>
              <a:rPr lang="en-US" sz="3000">
                <a:latin typeface="Tahoma" panose="020B0604030504040204" pitchFamily="34" charset="0"/>
              </a:rPr>
              <a:t>WinZip&amp;Winrar</a:t>
            </a:r>
            <a:r>
              <a:rPr lang="ar-SA" sz="3000">
                <a:latin typeface="Tahoma" panose="020B0604030504040204" pitchFamily="34" charset="0"/>
              </a:rPr>
              <a:t> وتضغط بعدة أشكال مثل </a:t>
            </a:r>
            <a:r>
              <a:rPr lang="en-US" sz="3000">
                <a:latin typeface="Tahoma" panose="020B0604030504040204" pitchFamily="34" charset="0"/>
              </a:rPr>
              <a:t>ZIP</a:t>
            </a:r>
          </a:p>
          <a:p>
            <a:pPr eaLnBrk="1" hangingPunct="1">
              <a:lnSpc>
                <a:spcPct val="100000"/>
              </a:lnSpc>
              <a:spcBef>
                <a:spcPct val="20000"/>
              </a:spcBef>
              <a:buClr>
                <a:schemeClr val="folHlink"/>
              </a:buClr>
              <a:buSzPct val="60000"/>
              <a:buFont typeface="Wingdings" panose="05000000000000000000" pitchFamily="2" charset="2"/>
              <a:buChar char="n"/>
            </a:pPr>
            <a:r>
              <a:rPr lang="ar-SA" sz="3100">
                <a:solidFill>
                  <a:srgbClr val="800080"/>
                </a:solidFill>
                <a:latin typeface="Tahoma" panose="020B0604030504040204" pitchFamily="34" charset="0"/>
              </a:rPr>
              <a:t>برامج ضغط الأقراص</a:t>
            </a:r>
            <a:r>
              <a:rPr lang="ar-SA" sz="3000">
                <a:latin typeface="Tahoma" panose="020B0604030504040204" pitchFamily="34" charset="0"/>
              </a:rPr>
              <a:t>: تعمل على ضغط كامل القرص الصلب.</a:t>
            </a:r>
          </a:p>
          <a:p>
            <a:pPr eaLnBrk="1" hangingPunct="1">
              <a:lnSpc>
                <a:spcPct val="100000"/>
              </a:lnSpc>
              <a:spcBef>
                <a:spcPct val="20000"/>
              </a:spcBef>
              <a:buClr>
                <a:schemeClr val="folHlink"/>
              </a:buClr>
              <a:buSzPct val="60000"/>
              <a:buFont typeface="Wingdings" panose="05000000000000000000" pitchFamily="2" charset="2"/>
              <a:buChar char="n"/>
            </a:pPr>
            <a:r>
              <a:rPr lang="ar-SA" sz="3100">
                <a:solidFill>
                  <a:srgbClr val="800080"/>
                </a:solidFill>
                <a:latin typeface="Tahoma" panose="020B0604030504040204" pitchFamily="34" charset="0"/>
              </a:rPr>
              <a:t>برامج الصيانة</a:t>
            </a:r>
            <a:r>
              <a:rPr lang="ar-SA" sz="3000">
                <a:latin typeface="Tahoma" panose="020B0604030504040204" pitchFamily="34" charset="0"/>
              </a:rPr>
              <a:t>: تفيد في حفظ وتخزين وإلغاء تجزئة الملفات.</a:t>
            </a:r>
          </a:p>
          <a:p>
            <a:pPr eaLnBrk="1" hangingPunct="1">
              <a:lnSpc>
                <a:spcPct val="100000"/>
              </a:lnSpc>
              <a:spcBef>
                <a:spcPct val="20000"/>
              </a:spcBef>
              <a:buClr>
                <a:schemeClr val="folHlink"/>
              </a:buClr>
              <a:buSzPct val="60000"/>
              <a:buFont typeface="Wingdings" panose="05000000000000000000" pitchFamily="2" charset="2"/>
              <a:buChar char="n"/>
            </a:pPr>
            <a:r>
              <a:rPr lang="ar-SA" sz="3100">
                <a:solidFill>
                  <a:srgbClr val="800080"/>
                </a:solidFill>
                <a:latin typeface="Tahoma" panose="020B0604030504040204" pitchFamily="34" charset="0"/>
              </a:rPr>
              <a:t>البرامج المتخصصة</a:t>
            </a:r>
            <a:r>
              <a:rPr lang="ar-SA" sz="3000">
                <a:latin typeface="Tahoma" panose="020B0604030504040204" pitchFamily="34" charset="0"/>
              </a:rPr>
              <a:t>: مصممة لتؤدي وظيفة محددة مثل:</a:t>
            </a:r>
          </a:p>
          <a:p>
            <a:pPr eaLnBrk="1" hangingPunct="1">
              <a:lnSpc>
                <a:spcPct val="100000"/>
              </a:lnSpc>
              <a:spcBef>
                <a:spcPct val="20000"/>
              </a:spcBef>
              <a:buClr>
                <a:schemeClr val="folHlink"/>
              </a:buClr>
              <a:buSzPct val="60000"/>
              <a:buFont typeface="Wingdings" panose="05000000000000000000" pitchFamily="2" charset="2"/>
              <a:buChar char="n"/>
            </a:pPr>
            <a:r>
              <a:rPr lang="ar-SA" sz="3100">
                <a:solidFill>
                  <a:srgbClr val="800080"/>
                </a:solidFill>
                <a:latin typeface="Tahoma" panose="020B0604030504040204" pitchFamily="34" charset="0"/>
              </a:rPr>
              <a:t>برامج إدارة جهات الاتصال</a:t>
            </a:r>
            <a:r>
              <a:rPr lang="ar-SA" sz="3000">
                <a:latin typeface="Tahoma" panose="020B0604030504040204" pitchFamily="34" charset="0"/>
              </a:rPr>
              <a:t>.</a:t>
            </a:r>
          </a:p>
          <a:p>
            <a:pPr eaLnBrk="1" hangingPunct="1">
              <a:lnSpc>
                <a:spcPct val="100000"/>
              </a:lnSpc>
              <a:spcBef>
                <a:spcPct val="20000"/>
              </a:spcBef>
              <a:buClr>
                <a:schemeClr val="folHlink"/>
              </a:buClr>
              <a:buSzPct val="60000"/>
              <a:buFont typeface="Wingdings" panose="05000000000000000000" pitchFamily="2" charset="2"/>
              <a:buChar char="n"/>
            </a:pPr>
            <a:r>
              <a:rPr lang="ar-SA" sz="3100">
                <a:solidFill>
                  <a:srgbClr val="800080"/>
                </a:solidFill>
                <a:latin typeface="Tahoma" panose="020B0604030504040204" pitchFamily="34" charset="0"/>
              </a:rPr>
              <a:t>برامج المحاسبة المتخصصة:مثل</a:t>
            </a:r>
            <a:r>
              <a:rPr lang="en-US" sz="3000">
                <a:latin typeface="Tahoma" panose="020B0604030504040204" pitchFamily="34" charset="0"/>
              </a:rPr>
              <a:t> MS Money &amp; Quicken</a:t>
            </a:r>
          </a:p>
        </p:txBody>
      </p:sp>
    </p:spTree>
    <p:extLst>
      <p:ext uri="{BB962C8B-B14F-4D97-AF65-F5344CB8AC3E}">
        <p14:creationId xmlns:p14="http://schemas.microsoft.com/office/powerpoint/2010/main" val="4261919139"/>
      </p:ext>
    </p:extLst>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2743200" y="243840"/>
            <a:ext cx="8229600" cy="808038"/>
          </a:xfrm>
        </p:spPr>
        <p:txBody>
          <a:bodyPr>
            <a:normAutofit/>
          </a:bodyPr>
          <a:lstStyle/>
          <a:p>
            <a:pPr eaLnBrk="1" hangingPunct="1"/>
            <a:r>
              <a:rPr lang="ar-SA" b="1" dirty="0">
                <a:latin typeface="Sakkal Majalla" panose="02000000000000000000" pitchFamily="2" charset="-78"/>
                <a:cs typeface="Sakkal Majalla" panose="02000000000000000000" pitchFamily="2" charset="-78"/>
              </a:rPr>
              <a:t>حزم البرمجيات </a:t>
            </a:r>
            <a:endParaRPr lang="en-US" b="1" dirty="0">
              <a:latin typeface="Sakkal Majalla" panose="02000000000000000000" pitchFamily="2" charset="-78"/>
              <a:cs typeface="Sakkal Majalla" panose="02000000000000000000" pitchFamily="2" charset="-78"/>
            </a:endParaRPr>
          </a:p>
        </p:txBody>
      </p:sp>
      <p:sp>
        <p:nvSpPr>
          <p:cNvPr id="333827" name="Rectangle 3"/>
          <p:cNvSpPr>
            <a:spLocks noGrp="1" noChangeArrowheads="1"/>
          </p:cNvSpPr>
          <p:nvPr>
            <p:ph idx="1"/>
          </p:nvPr>
        </p:nvSpPr>
        <p:spPr>
          <a:xfrm>
            <a:off x="1981200" y="1268413"/>
            <a:ext cx="8229600" cy="2765425"/>
          </a:xfrm>
        </p:spPr>
        <p:txBody>
          <a:bodyPr rtlCol="0">
            <a:normAutofit fontScale="92500" lnSpcReduction="20000"/>
          </a:bodyPr>
          <a:lstStyle/>
          <a:p>
            <a:pPr eaLnBrk="1" fontAlgn="auto" hangingPunct="1">
              <a:spcAft>
                <a:spcPts val="0"/>
              </a:spcAft>
              <a:defRPr/>
            </a:pPr>
            <a:r>
              <a:rPr lang="ar-SA" sz="4000"/>
              <a:t>مجموعة برامج يتم بيعها مع بعض.</a:t>
            </a:r>
          </a:p>
          <a:p>
            <a:pPr eaLnBrk="1" fontAlgn="auto" hangingPunct="1">
              <a:spcAft>
                <a:spcPts val="0"/>
              </a:spcAft>
              <a:defRPr/>
            </a:pPr>
            <a:r>
              <a:rPr lang="ar-SA" sz="4000"/>
              <a:t>من أهمها </a:t>
            </a:r>
            <a:r>
              <a:rPr lang="en-US" sz="4000"/>
              <a:t> MS Office &amp; Louts SmartSuite</a:t>
            </a:r>
            <a:r>
              <a:rPr lang="ar-SA" sz="4000"/>
              <a:t> .</a:t>
            </a:r>
          </a:p>
          <a:p>
            <a:pPr eaLnBrk="1" fontAlgn="auto" hangingPunct="1">
              <a:spcAft>
                <a:spcPts val="0"/>
              </a:spcAft>
              <a:defRPr/>
            </a:pPr>
            <a:r>
              <a:rPr lang="ar-SA" sz="4000"/>
              <a:t>من التطبيقات ما خصص للعمل على السوبر كمبيوتر او المنيفريم مثل تنظيم عمليات الدفع عبر الانترنت عن طريق الفيزا كارت، وعمليات الحجز عن طريق شركات الطيران.</a:t>
            </a:r>
            <a:endParaRPr lang="en-US" sz="4000"/>
          </a:p>
        </p:txBody>
      </p:sp>
      <p:sp>
        <p:nvSpPr>
          <p:cNvPr id="15667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880B53C1-96B6-4E4F-99C5-33DE420F16A8}" type="slidenum">
              <a:rPr lang="ar-SA" sz="1200" smtClean="0">
                <a:latin typeface="Arial" panose="020B0604020202020204" pitchFamily="34" charset="0"/>
              </a:rPr>
              <a:pPr algn="l">
                <a:lnSpc>
                  <a:spcPct val="100000"/>
                </a:lnSpc>
                <a:spcBef>
                  <a:spcPct val="0"/>
                </a:spcBef>
                <a:buFontTx/>
                <a:buNone/>
              </a:pPr>
              <a:t>134</a:t>
            </a:fld>
            <a:endParaRPr lang="en-US" sz="1200" smtClean="0">
              <a:latin typeface="Arial" panose="020B0604020202020204" pitchFamily="34" charset="0"/>
            </a:endParaRPr>
          </a:p>
        </p:txBody>
      </p:sp>
    </p:spTree>
    <p:extLst>
      <p:ext uri="{BB962C8B-B14F-4D97-AF65-F5344CB8AC3E}">
        <p14:creationId xmlns:p14="http://schemas.microsoft.com/office/powerpoint/2010/main" val="34967387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33827">
                                            <p:txEl>
                                              <p:pRg st="0" end="0"/>
                                            </p:txEl>
                                          </p:spTgt>
                                        </p:tgtEl>
                                        <p:attrNameLst>
                                          <p:attrName>style.visibility</p:attrName>
                                        </p:attrNameLst>
                                      </p:cBhvr>
                                      <p:to>
                                        <p:strVal val="visible"/>
                                      </p:to>
                                    </p:set>
                                    <p:anim calcmode="lin" valueType="num">
                                      <p:cBhvr additive="base">
                                        <p:cTn id="7" dur="500" fill="hold"/>
                                        <p:tgtEl>
                                          <p:spTgt spid="3338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38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33827">
                                            <p:txEl>
                                              <p:pRg st="1" end="1"/>
                                            </p:txEl>
                                          </p:spTgt>
                                        </p:tgtEl>
                                        <p:attrNameLst>
                                          <p:attrName>style.visibility</p:attrName>
                                        </p:attrNameLst>
                                      </p:cBhvr>
                                      <p:to>
                                        <p:strVal val="visible"/>
                                      </p:to>
                                    </p:set>
                                    <p:anim calcmode="lin" valueType="num">
                                      <p:cBhvr additive="base">
                                        <p:cTn id="13" dur="500" fill="hold"/>
                                        <p:tgtEl>
                                          <p:spTgt spid="3338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38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33827">
                                            <p:txEl>
                                              <p:pRg st="2" end="2"/>
                                            </p:txEl>
                                          </p:spTgt>
                                        </p:tgtEl>
                                        <p:attrNameLst>
                                          <p:attrName>style.visibility</p:attrName>
                                        </p:attrNameLst>
                                      </p:cBhvr>
                                      <p:to>
                                        <p:strVal val="visible"/>
                                      </p:to>
                                    </p:set>
                                    <p:anim calcmode="lin" valueType="num">
                                      <p:cBhvr additive="base">
                                        <p:cTn id="19" dur="500" fill="hold"/>
                                        <p:tgtEl>
                                          <p:spTgt spid="3338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382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1828800" y="381000"/>
            <a:ext cx="8639175" cy="838200"/>
          </a:xfrm>
        </p:spPr>
        <p:txBody>
          <a:bodyPr>
            <a:normAutofit/>
          </a:bodyPr>
          <a:lstStyle/>
          <a:p>
            <a:pPr eaLnBrk="1" hangingPunct="1"/>
            <a:r>
              <a:rPr lang="ar-SA" b="1" dirty="0">
                <a:latin typeface="Sakkal Majalla" panose="02000000000000000000" pitchFamily="2" charset="-78"/>
                <a:cs typeface="Sakkal Majalla" panose="02000000000000000000" pitchFamily="2" charset="-78"/>
              </a:rPr>
              <a:t>الاستخدام السليم للبرمجيات </a:t>
            </a:r>
            <a:endParaRPr lang="en-US" b="1" dirty="0">
              <a:latin typeface="Sakkal Majalla" panose="02000000000000000000" pitchFamily="2" charset="-78"/>
              <a:cs typeface="Sakkal Majalla" panose="02000000000000000000" pitchFamily="2" charset="-78"/>
            </a:endParaRPr>
          </a:p>
        </p:txBody>
      </p:sp>
      <p:sp>
        <p:nvSpPr>
          <p:cNvPr id="157699" name="Rectangle 3"/>
          <p:cNvSpPr>
            <a:spLocks noGrp="1" noChangeArrowheads="1"/>
          </p:cNvSpPr>
          <p:nvPr>
            <p:ph idx="1"/>
          </p:nvPr>
        </p:nvSpPr>
        <p:spPr>
          <a:xfrm>
            <a:off x="1828800" y="1600200"/>
            <a:ext cx="8610600" cy="4114800"/>
          </a:xfrm>
        </p:spPr>
        <p:txBody>
          <a:bodyPr>
            <a:normAutofit/>
          </a:bodyPr>
          <a:lstStyle/>
          <a:p>
            <a:pPr marL="0" indent="0" eaLnBrk="1" hangingPunct="1">
              <a:buNone/>
            </a:pPr>
            <a:r>
              <a:rPr lang="ar-SA" sz="4400" dirty="0" smtClean="0"/>
              <a:t>عدم استخدام البرامج الصحيحة والمناسبة قد يؤدي لتجميد بعض البرامج أو فقدان الملفات المهمة.</a:t>
            </a:r>
            <a:endParaRPr lang="en-US" sz="4400" dirty="0" smtClean="0">
              <a:cs typeface="Arial" panose="020B0604020202020204" pitchFamily="34" charset="0"/>
            </a:endParaRPr>
          </a:p>
          <a:p>
            <a:pPr eaLnBrk="1" hangingPunct="1"/>
            <a:endParaRPr lang="en-US" sz="4400" dirty="0" smtClean="0">
              <a:cs typeface="Arial" panose="020B0604020202020204" pitchFamily="34" charset="0"/>
            </a:endParaRPr>
          </a:p>
        </p:txBody>
      </p:sp>
      <p:sp>
        <p:nvSpPr>
          <p:cNvPr id="15770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87C2A7CD-2292-4A96-8F9C-328E5FEEE143}" type="slidenum">
              <a:rPr lang="ar-SA" sz="1200" smtClean="0">
                <a:latin typeface="Arial" panose="020B0604020202020204" pitchFamily="34" charset="0"/>
              </a:rPr>
              <a:pPr algn="l">
                <a:lnSpc>
                  <a:spcPct val="100000"/>
                </a:lnSpc>
                <a:spcBef>
                  <a:spcPct val="0"/>
                </a:spcBef>
                <a:buFontTx/>
                <a:buNone/>
              </a:pPr>
              <a:t>135</a:t>
            </a:fld>
            <a:endParaRPr lang="en-US" sz="1200" smtClean="0">
              <a:latin typeface="Arial" panose="020B0604020202020204" pitchFamily="34" charset="0"/>
            </a:endParaRPr>
          </a:p>
        </p:txBody>
      </p:sp>
      <p:sp>
        <p:nvSpPr>
          <p:cNvPr id="157701" name="Rectangle 4"/>
          <p:cNvSpPr>
            <a:spLocks noChangeArrowheads="1"/>
          </p:cNvSpPr>
          <p:nvPr/>
        </p:nvSpPr>
        <p:spPr bwMode="auto">
          <a:xfrm>
            <a:off x="1981200" y="37893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endParaRPr lang="en-US" sz="4400">
              <a:solidFill>
                <a:schemeClr val="tx2"/>
              </a:solidFill>
              <a:latin typeface="Arial" panose="020B0604020202020204" pitchFamily="34" charset="0"/>
            </a:endParaRPr>
          </a:p>
        </p:txBody>
      </p:sp>
      <p:sp>
        <p:nvSpPr>
          <p:cNvPr id="334853" name="Rectangle 5"/>
          <p:cNvSpPr>
            <a:spLocks noChangeArrowheads="1"/>
          </p:cNvSpPr>
          <p:nvPr/>
        </p:nvSpPr>
        <p:spPr bwMode="auto">
          <a:xfrm>
            <a:off x="1981200" y="4711700"/>
            <a:ext cx="8229600"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20000"/>
              </a:spcBef>
              <a:buFontTx/>
              <a:buChar char="•"/>
            </a:pPr>
            <a:endParaRPr lang="en-US" sz="3200">
              <a:latin typeface="Arial" panose="020B0604020202020204" pitchFamily="34" charset="0"/>
            </a:endParaRPr>
          </a:p>
        </p:txBody>
      </p:sp>
    </p:spTree>
    <p:extLst>
      <p:ext uri="{BB962C8B-B14F-4D97-AF65-F5344CB8AC3E}">
        <p14:creationId xmlns:p14="http://schemas.microsoft.com/office/powerpoint/2010/main" val="31033955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nodePh="1">
                                  <p:stCondLst>
                                    <p:cond delay="0"/>
                                  </p:stCondLst>
                                  <p:endCondLst>
                                    <p:cond evt="begin" delay="0">
                                      <p:tn val="5"/>
                                    </p:cond>
                                  </p:endCondLst>
                                  <p:childTnLst>
                                    <p:set>
                                      <p:cBhvr>
                                        <p:cTn id="6" dur="1" fill="hold">
                                          <p:stCondLst>
                                            <p:cond delay="0"/>
                                          </p:stCondLst>
                                        </p:cTn>
                                        <p:tgtEl>
                                          <p:spTgt spid="334853">
                                            <p:txEl>
                                              <p:pRg st="0" end="0"/>
                                            </p:txEl>
                                          </p:spTgt>
                                        </p:tgtEl>
                                        <p:attrNameLst>
                                          <p:attrName>style.visibility</p:attrName>
                                        </p:attrNameLst>
                                      </p:cBhvr>
                                      <p:to>
                                        <p:strVal val="visible"/>
                                      </p:to>
                                    </p:set>
                                    <p:anim calcmode="lin" valueType="num">
                                      <p:cBhvr additive="base">
                                        <p:cTn id="7" dur="500" fill="hold"/>
                                        <p:tgtEl>
                                          <p:spTgt spid="33485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485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520065"/>
            <a:ext cx="11604727" cy="4879849"/>
          </a:xfrm>
          <a:prstGeom prst="rect">
            <a:avLst/>
          </a:prstGeom>
        </p:spPr>
      </p:pic>
      <p:sp>
        <p:nvSpPr>
          <p:cNvPr id="335874" name="Rectangle 2"/>
          <p:cNvSpPr>
            <a:spLocks noGrp="1" noChangeArrowheads="1"/>
          </p:cNvSpPr>
          <p:nvPr>
            <p:ph type="title"/>
          </p:nvPr>
        </p:nvSpPr>
        <p:spPr>
          <a:xfrm>
            <a:off x="1524000" y="1752600"/>
            <a:ext cx="8763000" cy="1844040"/>
          </a:xfrm>
        </p:spPr>
        <p:txBody>
          <a:bodyPr rtlCol="0">
            <a:normAutofit/>
          </a:bodyPr>
          <a:lstStyle/>
          <a:p>
            <a:pPr algn="ctr" eaLnBrk="1" fontAlgn="auto" hangingPunct="1">
              <a:spcAft>
                <a:spcPts val="0"/>
              </a:spcAft>
              <a:defRPr/>
            </a:pPr>
            <a:r>
              <a:rPr lang="ar-SA" sz="6600" dirty="0">
                <a:effectLst>
                  <a:outerShdw blurRad="38100" dist="38100" dir="2700000" algn="tl">
                    <a:srgbClr val="FFFFFF"/>
                  </a:outerShdw>
                </a:effectLst>
              </a:rPr>
              <a:t>نظم التشغيل</a:t>
            </a:r>
            <a:br>
              <a:rPr lang="ar-SA" sz="6600" dirty="0">
                <a:effectLst>
                  <a:outerShdw blurRad="38100" dist="38100" dir="2700000" algn="tl">
                    <a:srgbClr val="FFFFFF"/>
                  </a:outerShdw>
                </a:effectLst>
              </a:rPr>
            </a:br>
            <a:r>
              <a:rPr lang="en-US" sz="4800" dirty="0">
                <a:effectLst>
                  <a:outerShdw blurRad="38100" dist="38100" dir="2700000" algn="tl">
                    <a:srgbClr val="FFFFFF"/>
                  </a:outerShdw>
                </a:effectLst>
              </a:rPr>
              <a:t>Operating Systems</a:t>
            </a:r>
            <a:endParaRPr lang="en-US" dirty="0">
              <a:effectLst>
                <a:outerShdw blurRad="38100" dist="38100" dir="2700000" algn="tl">
                  <a:srgbClr val="FFFFFF"/>
                </a:outerShdw>
              </a:effectLst>
            </a:endParaRPr>
          </a:p>
        </p:txBody>
      </p:sp>
      <p:sp>
        <p:nvSpPr>
          <p:cNvPr id="158723" name="عنصر نائب لرقم الشريحة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1F0163E4-C0CC-4C87-BF33-FFC2BE0691C0}" type="slidenum">
              <a:rPr lang="ar-SA" sz="1200" smtClean="0">
                <a:latin typeface="Arial" panose="020B0604020202020204" pitchFamily="34" charset="0"/>
              </a:rPr>
              <a:pPr algn="l">
                <a:lnSpc>
                  <a:spcPct val="100000"/>
                </a:lnSpc>
                <a:spcBef>
                  <a:spcPct val="0"/>
                </a:spcBef>
                <a:buFontTx/>
                <a:buNone/>
              </a:pPr>
              <a:t>136</a:t>
            </a:fld>
            <a:endParaRPr lang="en-US" sz="1200" smtClean="0">
              <a:latin typeface="Arial" panose="020B0604020202020204" pitchFamily="34" charset="0"/>
            </a:endParaRPr>
          </a:p>
        </p:txBody>
      </p:sp>
      <p:sp>
        <p:nvSpPr>
          <p:cNvPr id="7" name="شكل حر 6"/>
          <p:cNvSpPr/>
          <p:nvPr/>
        </p:nvSpPr>
        <p:spPr>
          <a:xfrm>
            <a:off x="3614068" y="0"/>
            <a:ext cx="5572793" cy="428625"/>
          </a:xfrm>
          <a:custGeom>
            <a:avLst/>
            <a:gdLst>
              <a:gd name="connsiteX0" fmla="*/ 0 w 7043738"/>
              <a:gd name="connsiteY0" fmla="*/ 0 h 377974"/>
              <a:gd name="connsiteX1" fmla="*/ 7043738 w 7043738"/>
              <a:gd name="connsiteY1" fmla="*/ 0 h 377974"/>
              <a:gd name="connsiteX2" fmla="*/ 7043738 w 7043738"/>
              <a:gd name="connsiteY2" fmla="*/ 251787 h 377974"/>
              <a:gd name="connsiteX3" fmla="*/ 6917551 w 7043738"/>
              <a:gd name="connsiteY3" fmla="*/ 377974 h 377974"/>
              <a:gd name="connsiteX4" fmla="*/ 126187 w 7043738"/>
              <a:gd name="connsiteY4" fmla="*/ 377974 h 377974"/>
              <a:gd name="connsiteX5" fmla="*/ 0 w 7043738"/>
              <a:gd name="connsiteY5" fmla="*/ 251787 h 37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43738" h="377974">
                <a:moveTo>
                  <a:pt x="0" y="0"/>
                </a:moveTo>
                <a:lnTo>
                  <a:pt x="7043738" y="0"/>
                </a:lnTo>
                <a:lnTo>
                  <a:pt x="7043738" y="251787"/>
                </a:lnTo>
                <a:cubicBezTo>
                  <a:pt x="7043738" y="321478"/>
                  <a:pt x="6987242" y="377974"/>
                  <a:pt x="6917551" y="377974"/>
                </a:cubicBezTo>
                <a:lnTo>
                  <a:pt x="126187" y="377974"/>
                </a:lnTo>
                <a:cubicBezTo>
                  <a:pt x="56496" y="377974"/>
                  <a:pt x="0" y="321478"/>
                  <a:pt x="0" y="251787"/>
                </a:cubicBezTo>
                <a:close/>
              </a:path>
            </a:pathLst>
          </a:custGeom>
          <a:solidFill>
            <a:srgbClr val="2D2B3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شكل حر 7"/>
          <p:cNvSpPr/>
          <p:nvPr/>
        </p:nvSpPr>
        <p:spPr>
          <a:xfrm flipV="1">
            <a:off x="3614068" y="6429374"/>
            <a:ext cx="5572793" cy="428625"/>
          </a:xfrm>
          <a:custGeom>
            <a:avLst/>
            <a:gdLst>
              <a:gd name="connsiteX0" fmla="*/ 0 w 7043738"/>
              <a:gd name="connsiteY0" fmla="*/ 0 h 377974"/>
              <a:gd name="connsiteX1" fmla="*/ 7043738 w 7043738"/>
              <a:gd name="connsiteY1" fmla="*/ 0 h 377974"/>
              <a:gd name="connsiteX2" fmla="*/ 7043738 w 7043738"/>
              <a:gd name="connsiteY2" fmla="*/ 251787 h 377974"/>
              <a:gd name="connsiteX3" fmla="*/ 6917551 w 7043738"/>
              <a:gd name="connsiteY3" fmla="*/ 377974 h 377974"/>
              <a:gd name="connsiteX4" fmla="*/ 126187 w 7043738"/>
              <a:gd name="connsiteY4" fmla="*/ 377974 h 377974"/>
              <a:gd name="connsiteX5" fmla="*/ 0 w 7043738"/>
              <a:gd name="connsiteY5" fmla="*/ 251787 h 37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43738" h="377974">
                <a:moveTo>
                  <a:pt x="0" y="0"/>
                </a:moveTo>
                <a:lnTo>
                  <a:pt x="7043738" y="0"/>
                </a:lnTo>
                <a:lnTo>
                  <a:pt x="7043738" y="251787"/>
                </a:lnTo>
                <a:cubicBezTo>
                  <a:pt x="7043738" y="321478"/>
                  <a:pt x="6987242" y="377974"/>
                  <a:pt x="6917551" y="377974"/>
                </a:cubicBezTo>
                <a:lnTo>
                  <a:pt x="126187" y="377974"/>
                </a:lnTo>
                <a:cubicBezTo>
                  <a:pt x="56496" y="377974"/>
                  <a:pt x="0" y="321478"/>
                  <a:pt x="0" y="251787"/>
                </a:cubicBezTo>
                <a:close/>
              </a:path>
            </a:pathLst>
          </a:custGeom>
          <a:solidFill>
            <a:srgbClr val="2D2B3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518152510"/>
      </p:ext>
    </p:extLst>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a:xfrm>
            <a:off x="838200" y="122237"/>
            <a:ext cx="10515600" cy="1325563"/>
          </a:xfrm>
        </p:spPr>
        <p:txBody>
          <a:bodyPr rtlCol="0">
            <a:normAutofit/>
          </a:bodyPr>
          <a:lstStyle/>
          <a:p>
            <a:pPr eaLnBrk="1" fontAlgn="auto" hangingPunct="1">
              <a:spcAft>
                <a:spcPts val="0"/>
              </a:spcAft>
              <a:defRPr/>
            </a:pPr>
            <a:r>
              <a:rPr lang="ar-SA" b="1" dirty="0">
                <a:latin typeface="Sakkal Majalla" panose="02000000000000000000" pitchFamily="2" charset="-78"/>
                <a:cs typeface="Sakkal Majalla" panose="02000000000000000000" pitchFamily="2" charset="-78"/>
              </a:rPr>
              <a:t>المحتويــات</a:t>
            </a:r>
            <a:endParaRPr lang="en-US" b="1" dirty="0">
              <a:latin typeface="Sakkal Majalla" panose="02000000000000000000" pitchFamily="2" charset="-78"/>
              <a:cs typeface="Sakkal Majalla" panose="02000000000000000000" pitchFamily="2" charset="-78"/>
            </a:endParaRPr>
          </a:p>
        </p:txBody>
      </p:sp>
      <p:sp>
        <p:nvSpPr>
          <p:cNvPr id="159747" name="Rectangle 3"/>
          <p:cNvSpPr>
            <a:spLocks noGrp="1" noChangeArrowheads="1"/>
          </p:cNvSpPr>
          <p:nvPr>
            <p:ph idx="1"/>
          </p:nvPr>
        </p:nvSpPr>
        <p:spPr>
          <a:xfrm>
            <a:off x="5715000" y="1219200"/>
            <a:ext cx="4800600" cy="5105400"/>
          </a:xfrm>
        </p:spPr>
        <p:txBody>
          <a:bodyPr/>
          <a:lstStyle/>
          <a:p>
            <a:pPr marL="533400" indent="-533400" eaLnBrk="1" hangingPunct="1">
              <a:lnSpc>
                <a:spcPct val="80000"/>
              </a:lnSpc>
              <a:buFont typeface="Wingdings" panose="05000000000000000000" pitchFamily="2" charset="2"/>
              <a:buAutoNum type="arabicPeriod"/>
            </a:pPr>
            <a:endParaRPr lang="en-US" sz="2200" smtClean="0">
              <a:cs typeface="Arial" panose="020B0604020202020204" pitchFamily="34" charset="0"/>
            </a:endParaRPr>
          </a:p>
          <a:p>
            <a:pPr marL="533400" indent="-533400" eaLnBrk="1" hangingPunct="1">
              <a:lnSpc>
                <a:spcPct val="80000"/>
              </a:lnSpc>
              <a:buFont typeface="Wingdings" panose="05000000000000000000" pitchFamily="2" charset="2"/>
              <a:buAutoNum type="arabicPeriod"/>
            </a:pPr>
            <a:endParaRPr lang="en-US" sz="2200" smtClean="0">
              <a:cs typeface="Arial" panose="020B0604020202020204" pitchFamily="34" charset="0"/>
            </a:endParaRPr>
          </a:p>
          <a:p>
            <a:pPr marL="533400" indent="-533400" eaLnBrk="1" hangingPunct="1">
              <a:lnSpc>
                <a:spcPct val="80000"/>
              </a:lnSpc>
              <a:buFont typeface="Wingdings" panose="05000000000000000000" pitchFamily="2" charset="2"/>
              <a:buAutoNum type="arabicPeriod"/>
            </a:pPr>
            <a:endParaRPr lang="en-US" sz="2200" smtClean="0">
              <a:cs typeface="Arial" panose="020B0604020202020204" pitchFamily="34" charset="0"/>
            </a:endParaRPr>
          </a:p>
          <a:p>
            <a:pPr marL="533400" indent="-533400" eaLnBrk="1" hangingPunct="1">
              <a:lnSpc>
                <a:spcPct val="80000"/>
              </a:lnSpc>
              <a:buFont typeface="Wingdings" panose="05000000000000000000" pitchFamily="2" charset="2"/>
              <a:buAutoNum type="arabicPeriod"/>
            </a:pPr>
            <a:endParaRPr lang="en-US" sz="2200" smtClean="0">
              <a:cs typeface="Arial" panose="020B0604020202020204" pitchFamily="34" charset="0"/>
            </a:endParaRPr>
          </a:p>
          <a:p>
            <a:pPr marL="533400" indent="-533400" eaLnBrk="1" hangingPunct="1">
              <a:lnSpc>
                <a:spcPct val="80000"/>
              </a:lnSpc>
              <a:buFont typeface="Wingdings" panose="05000000000000000000" pitchFamily="2" charset="2"/>
              <a:buAutoNum type="arabicPeriod"/>
            </a:pPr>
            <a:endParaRPr lang="en-US" sz="2200" smtClean="0">
              <a:cs typeface="Arial" panose="020B0604020202020204" pitchFamily="34" charset="0"/>
            </a:endParaRPr>
          </a:p>
          <a:p>
            <a:pPr marL="533400" indent="-533400" eaLnBrk="1" hangingPunct="1">
              <a:lnSpc>
                <a:spcPct val="80000"/>
              </a:lnSpc>
              <a:buFont typeface="Wingdings" panose="05000000000000000000" pitchFamily="2" charset="2"/>
              <a:buAutoNum type="arabicPeriod"/>
            </a:pPr>
            <a:endParaRPr lang="en-US" sz="2200" smtClean="0">
              <a:cs typeface="Arial" panose="020B0604020202020204" pitchFamily="34" charset="0"/>
            </a:endParaRPr>
          </a:p>
          <a:p>
            <a:pPr marL="533400" indent="-533400" eaLnBrk="1" hangingPunct="1">
              <a:lnSpc>
                <a:spcPct val="80000"/>
              </a:lnSpc>
              <a:buFont typeface="Wingdings" panose="05000000000000000000" pitchFamily="2" charset="2"/>
              <a:buAutoNum type="arabicPeriod"/>
            </a:pPr>
            <a:endParaRPr lang="en-US" sz="2200" smtClean="0">
              <a:cs typeface="Arial" panose="020B0604020202020204" pitchFamily="34" charset="0"/>
            </a:endParaRPr>
          </a:p>
          <a:p>
            <a:pPr marL="533400" indent="-533400" eaLnBrk="1" hangingPunct="1">
              <a:lnSpc>
                <a:spcPct val="80000"/>
              </a:lnSpc>
              <a:buFont typeface="Wingdings" panose="05000000000000000000" pitchFamily="2" charset="2"/>
              <a:buAutoNum type="arabicPeriod"/>
            </a:pPr>
            <a:endParaRPr lang="en-US" sz="2200" smtClean="0">
              <a:cs typeface="Arial" panose="020B0604020202020204" pitchFamily="34" charset="0"/>
            </a:endParaRPr>
          </a:p>
          <a:p>
            <a:pPr marL="533400" indent="-533400" eaLnBrk="1" hangingPunct="1">
              <a:lnSpc>
                <a:spcPct val="80000"/>
              </a:lnSpc>
              <a:buFont typeface="Wingdings" panose="05000000000000000000" pitchFamily="2" charset="2"/>
              <a:buAutoNum type="arabicPeriod"/>
            </a:pPr>
            <a:endParaRPr lang="en-US" sz="2200" smtClean="0">
              <a:cs typeface="Arial" panose="020B0604020202020204" pitchFamily="34" charset="0"/>
            </a:endParaRPr>
          </a:p>
          <a:p>
            <a:pPr marL="533400" indent="-533400" eaLnBrk="1" hangingPunct="1">
              <a:lnSpc>
                <a:spcPct val="80000"/>
              </a:lnSpc>
              <a:buFont typeface="Wingdings" panose="05000000000000000000" pitchFamily="2" charset="2"/>
              <a:buAutoNum type="arabicPeriod"/>
            </a:pPr>
            <a:endParaRPr lang="ar-SA" sz="2200" smtClean="0"/>
          </a:p>
          <a:p>
            <a:pPr marL="533400" indent="-533400" eaLnBrk="1" hangingPunct="1">
              <a:lnSpc>
                <a:spcPct val="80000"/>
              </a:lnSpc>
              <a:buFont typeface="Wingdings" panose="05000000000000000000" pitchFamily="2" charset="2"/>
              <a:buAutoNum type="arabicPeriod"/>
            </a:pPr>
            <a:endParaRPr lang="ar-SA" sz="2200" smtClean="0"/>
          </a:p>
          <a:p>
            <a:pPr marL="533400" indent="-533400" eaLnBrk="1" hangingPunct="1">
              <a:lnSpc>
                <a:spcPct val="80000"/>
              </a:lnSpc>
              <a:buFont typeface="Wingdings" panose="05000000000000000000" pitchFamily="2" charset="2"/>
              <a:buAutoNum type="arabicPeriod"/>
            </a:pPr>
            <a:endParaRPr lang="ar-SA" sz="2200" smtClean="0"/>
          </a:p>
          <a:p>
            <a:pPr marL="533400" indent="-533400" eaLnBrk="1" hangingPunct="1">
              <a:lnSpc>
                <a:spcPct val="80000"/>
              </a:lnSpc>
              <a:buFont typeface="Wingdings" panose="05000000000000000000" pitchFamily="2" charset="2"/>
              <a:buAutoNum type="arabicPeriod"/>
            </a:pPr>
            <a:endParaRPr lang="ar-SA" sz="2200" smtClean="0"/>
          </a:p>
          <a:p>
            <a:pPr marL="533400" indent="-533400" eaLnBrk="1" hangingPunct="1">
              <a:lnSpc>
                <a:spcPct val="80000"/>
              </a:lnSpc>
              <a:buFont typeface="Wingdings" panose="05000000000000000000" pitchFamily="2" charset="2"/>
              <a:buAutoNum type="arabicPeriod"/>
            </a:pPr>
            <a:endParaRPr lang="en-US" sz="2200" smtClean="0">
              <a:cs typeface="Arial" panose="020B0604020202020204" pitchFamily="34" charset="0"/>
            </a:endParaRPr>
          </a:p>
        </p:txBody>
      </p:sp>
      <p:sp>
        <p:nvSpPr>
          <p:cNvPr id="15974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FBDC6960-5A5A-4F7F-A070-85AD6D981090}" type="slidenum">
              <a:rPr lang="ar-SA" sz="1200" smtClean="0">
                <a:latin typeface="Arial" panose="020B0604020202020204" pitchFamily="34" charset="0"/>
              </a:rPr>
              <a:pPr algn="l">
                <a:lnSpc>
                  <a:spcPct val="100000"/>
                </a:lnSpc>
                <a:spcBef>
                  <a:spcPct val="0"/>
                </a:spcBef>
                <a:buFontTx/>
                <a:buNone/>
              </a:pPr>
              <a:t>137</a:t>
            </a:fld>
            <a:endParaRPr lang="en-US" sz="1200" smtClean="0">
              <a:latin typeface="Arial" panose="020B0604020202020204" pitchFamily="34" charset="0"/>
            </a:endParaRPr>
          </a:p>
        </p:txBody>
      </p:sp>
      <p:sp>
        <p:nvSpPr>
          <p:cNvPr id="159749" name="Rectangle 4"/>
          <p:cNvSpPr>
            <a:spLocks noChangeArrowheads="1"/>
          </p:cNvSpPr>
          <p:nvPr/>
        </p:nvSpPr>
        <p:spPr bwMode="auto">
          <a:xfrm>
            <a:off x="1981200" y="1447800"/>
            <a:ext cx="8239125" cy="347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800100" indent="-34290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257300" indent="-3429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714500" indent="-3429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171700" indent="-3429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628900" indent="-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3086100" indent="-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543300" indent="-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4000500" indent="-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AutoNum type="arabicPeriod"/>
            </a:pPr>
            <a:r>
              <a:rPr lang="ar-SA" sz="4400" b="1">
                <a:solidFill>
                  <a:schemeClr val="tx2"/>
                </a:solidFill>
                <a:latin typeface="Arial" panose="020B0604020202020204" pitchFamily="34" charset="0"/>
                <a:hlinkClick r:id="rId2" action="ppaction://hlinksldjump"/>
              </a:rPr>
              <a:t>نظم التشغيل </a:t>
            </a:r>
            <a:r>
              <a:rPr lang="en-US" sz="4400" b="1">
                <a:solidFill>
                  <a:schemeClr val="tx2"/>
                </a:solidFill>
                <a:latin typeface="Arial" panose="020B0604020202020204" pitchFamily="34" charset="0"/>
                <a:hlinkClick r:id="rId2" action="ppaction://hlinksldjump"/>
              </a:rPr>
              <a:t>Operating Systems</a:t>
            </a:r>
            <a:endParaRPr lang="en-US" sz="4400" b="1">
              <a:solidFill>
                <a:schemeClr val="tx2"/>
              </a:solidFill>
              <a:latin typeface="Arial" panose="020B0604020202020204" pitchFamily="34" charset="0"/>
            </a:endParaRPr>
          </a:p>
          <a:p>
            <a:pPr eaLnBrk="1" hangingPunct="1">
              <a:lnSpc>
                <a:spcPct val="100000"/>
              </a:lnSpc>
              <a:spcBef>
                <a:spcPct val="0"/>
              </a:spcBef>
              <a:buFontTx/>
              <a:buAutoNum type="arabicPeriod"/>
            </a:pPr>
            <a:r>
              <a:rPr lang="ar-SA" sz="4400" b="1">
                <a:solidFill>
                  <a:schemeClr val="tx2"/>
                </a:solidFill>
                <a:latin typeface="Arial" panose="020B0604020202020204" pitchFamily="34" charset="0"/>
                <a:hlinkClick r:id="rId3" action="ppaction://hlinksldjump"/>
              </a:rPr>
              <a:t>الاصدارات المختلفة من ويندوز</a:t>
            </a:r>
            <a:endParaRPr lang="en-US" sz="4400" b="1">
              <a:solidFill>
                <a:schemeClr val="tx2"/>
              </a:solidFill>
              <a:latin typeface="Arial" panose="020B0604020202020204" pitchFamily="34" charset="0"/>
            </a:endParaRPr>
          </a:p>
          <a:p>
            <a:pPr eaLnBrk="1" hangingPunct="1">
              <a:lnSpc>
                <a:spcPct val="100000"/>
              </a:lnSpc>
              <a:spcBef>
                <a:spcPct val="0"/>
              </a:spcBef>
              <a:buFontTx/>
              <a:buAutoNum type="arabicPeriod"/>
            </a:pPr>
            <a:r>
              <a:rPr lang="ar-SA" sz="4400" b="1">
                <a:solidFill>
                  <a:schemeClr val="tx2"/>
                </a:solidFill>
                <a:latin typeface="Arial" panose="020B0604020202020204" pitchFamily="34" charset="0"/>
                <a:hlinkClick r:id="rId4" action="ppaction://hlinksldjump"/>
              </a:rPr>
              <a:t>التعرف على النظام ويندوز بشكل عملي</a:t>
            </a:r>
            <a:endParaRPr lang="en-US" sz="4400" b="1">
              <a:solidFill>
                <a:schemeClr val="tx2"/>
              </a:solidFill>
              <a:latin typeface="Arial" panose="020B0604020202020204" pitchFamily="34" charset="0"/>
            </a:endParaRPr>
          </a:p>
          <a:p>
            <a:pPr eaLnBrk="1" hangingPunct="1">
              <a:lnSpc>
                <a:spcPct val="100000"/>
              </a:lnSpc>
              <a:spcBef>
                <a:spcPct val="0"/>
              </a:spcBef>
              <a:buFontTx/>
              <a:buAutoNum type="arabicPeriod"/>
            </a:pPr>
            <a:endParaRPr lang="en-US" sz="4400" b="1">
              <a:solidFill>
                <a:schemeClr val="tx2"/>
              </a:solidFill>
              <a:latin typeface="Arial" panose="020B0604020202020204" pitchFamily="34" charset="0"/>
            </a:endParaRPr>
          </a:p>
          <a:p>
            <a:pPr eaLnBrk="1" hangingPunct="1">
              <a:lnSpc>
                <a:spcPct val="100000"/>
              </a:lnSpc>
              <a:spcBef>
                <a:spcPct val="0"/>
              </a:spcBef>
              <a:buFontTx/>
              <a:buAutoNum type="arabicPeriod"/>
            </a:pPr>
            <a:endParaRPr lang="en-US" sz="4400" b="1">
              <a:solidFill>
                <a:schemeClr val="tx2"/>
              </a:solidFill>
              <a:latin typeface="Arial" panose="020B0604020202020204" pitchFamily="34" charset="0"/>
            </a:endParaRPr>
          </a:p>
        </p:txBody>
      </p:sp>
    </p:spTree>
    <p:extLst>
      <p:ext uri="{BB962C8B-B14F-4D97-AF65-F5344CB8AC3E}">
        <p14:creationId xmlns:p14="http://schemas.microsoft.com/office/powerpoint/2010/main" val="3958781821"/>
      </p:ext>
    </p:extLst>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771525" y="138906"/>
            <a:ext cx="10515600" cy="1325563"/>
          </a:xfrm>
        </p:spPr>
        <p:txBody>
          <a:bodyPr>
            <a:normAutofit/>
          </a:bodyPr>
          <a:lstStyle/>
          <a:p>
            <a:pPr eaLnBrk="1" hangingPunct="1"/>
            <a:r>
              <a:rPr lang="ar-SA" b="1" dirty="0">
                <a:latin typeface="Sakkal Majalla" panose="02000000000000000000" pitchFamily="2" charset="-78"/>
                <a:cs typeface="Sakkal Majalla" panose="02000000000000000000" pitchFamily="2" charset="-78"/>
              </a:rPr>
              <a:t>نظم التشغيل </a:t>
            </a:r>
            <a:endParaRPr lang="en-US" b="1" dirty="0">
              <a:latin typeface="Sakkal Majalla" panose="02000000000000000000" pitchFamily="2" charset="-78"/>
              <a:cs typeface="Sakkal Majalla" panose="02000000000000000000" pitchFamily="2" charset="-78"/>
            </a:endParaRPr>
          </a:p>
        </p:txBody>
      </p:sp>
      <p:sp>
        <p:nvSpPr>
          <p:cNvPr id="337923" name="Rectangle 3"/>
          <p:cNvSpPr>
            <a:spLocks noGrp="1" noChangeArrowheads="1"/>
          </p:cNvSpPr>
          <p:nvPr>
            <p:ph idx="1"/>
          </p:nvPr>
        </p:nvSpPr>
        <p:spPr>
          <a:xfrm>
            <a:off x="1847850" y="1143000"/>
            <a:ext cx="8362950" cy="4530725"/>
          </a:xfrm>
        </p:spPr>
        <p:txBody>
          <a:bodyPr/>
          <a:lstStyle/>
          <a:p>
            <a:pPr eaLnBrk="1" hangingPunct="1"/>
            <a:r>
              <a:rPr lang="ar-SA" b="1" smtClean="0"/>
              <a:t>نظام التشغيل هو الوسيط بين المستخدم وبين أجهزة الحاسب. و</a:t>
            </a:r>
            <a:r>
              <a:rPr lang="ar-JO" b="1" smtClean="0"/>
              <a:t>هو برنامج وظيفته الأساسية التنسيق وإدارة وتخصيص مصادر الحاسب (الذاكرة، القرص الصلب، الوصول إلى الأجهزة الطرفية، وحدة المعالجة المركزية،...الخ). </a:t>
            </a:r>
          </a:p>
          <a:p>
            <a:pPr eaLnBrk="1" hangingPunct="1"/>
            <a:r>
              <a:rPr lang="ar-JO" b="1" smtClean="0"/>
              <a:t>هناك أنواع مختلفة من نظم التشغيل بواجهات (رسومية – نصية).</a:t>
            </a:r>
          </a:p>
          <a:p>
            <a:pPr eaLnBrk="1" hangingPunct="1"/>
            <a:r>
              <a:rPr lang="ar-JO" b="1" smtClean="0"/>
              <a:t>يصمم نظام التشغيل لاستعمالات مختلفة.</a:t>
            </a:r>
          </a:p>
          <a:p>
            <a:pPr eaLnBrk="1" hangingPunct="1"/>
            <a:r>
              <a:rPr lang="ar-SA" b="1" smtClean="0"/>
              <a:t>أنظمة التشغيل القديمة محدودة الوظائف وتم تطويرها وإنتاج نسخ جديدة منها.</a:t>
            </a:r>
          </a:p>
          <a:p>
            <a:pPr eaLnBrk="1" hangingPunct="1"/>
            <a:r>
              <a:rPr lang="ar-SA" b="1" smtClean="0"/>
              <a:t>تنتج البرامج لتستعمل تحت نظام تشغيل معين.</a:t>
            </a:r>
            <a:endParaRPr lang="en-US" b="1" smtClean="0">
              <a:cs typeface="Arial" panose="020B0604020202020204" pitchFamily="34" charset="0"/>
            </a:endParaRPr>
          </a:p>
        </p:txBody>
      </p:sp>
      <p:sp>
        <p:nvSpPr>
          <p:cNvPr id="16077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E8919319-43BF-40EE-97C6-477F26F5220E}" type="slidenum">
              <a:rPr lang="ar-SA" sz="1200" smtClean="0">
                <a:latin typeface="Arial" panose="020B0604020202020204" pitchFamily="34" charset="0"/>
              </a:rPr>
              <a:pPr algn="l">
                <a:lnSpc>
                  <a:spcPct val="100000"/>
                </a:lnSpc>
                <a:spcBef>
                  <a:spcPct val="0"/>
                </a:spcBef>
                <a:buFontTx/>
                <a:buNone/>
              </a:pPr>
              <a:t>138</a:t>
            </a:fld>
            <a:endParaRPr lang="en-US" sz="1200" smtClean="0">
              <a:latin typeface="Arial" panose="020B0604020202020204" pitchFamily="34" charset="0"/>
            </a:endParaRPr>
          </a:p>
        </p:txBody>
      </p:sp>
    </p:spTree>
    <p:extLst>
      <p:ext uri="{BB962C8B-B14F-4D97-AF65-F5344CB8AC3E}">
        <p14:creationId xmlns:p14="http://schemas.microsoft.com/office/powerpoint/2010/main" val="33679905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37923">
                                            <p:txEl>
                                              <p:pRg st="0" end="0"/>
                                            </p:txEl>
                                          </p:spTgt>
                                        </p:tgtEl>
                                        <p:attrNameLst>
                                          <p:attrName>style.visibility</p:attrName>
                                        </p:attrNameLst>
                                      </p:cBhvr>
                                      <p:to>
                                        <p:strVal val="visible"/>
                                      </p:to>
                                    </p:set>
                                    <p:anim calcmode="lin" valueType="num">
                                      <p:cBhvr additive="base">
                                        <p:cTn id="7" dur="500" fill="hold"/>
                                        <p:tgtEl>
                                          <p:spTgt spid="3379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37923">
                                            <p:txEl>
                                              <p:pRg st="1" end="1"/>
                                            </p:txEl>
                                          </p:spTgt>
                                        </p:tgtEl>
                                        <p:attrNameLst>
                                          <p:attrName>style.visibility</p:attrName>
                                        </p:attrNameLst>
                                      </p:cBhvr>
                                      <p:to>
                                        <p:strVal val="visible"/>
                                      </p:to>
                                    </p:set>
                                    <p:anim calcmode="lin" valueType="num">
                                      <p:cBhvr additive="base">
                                        <p:cTn id="13" dur="500" fill="hold"/>
                                        <p:tgtEl>
                                          <p:spTgt spid="3379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79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37923">
                                            <p:txEl>
                                              <p:pRg st="2" end="2"/>
                                            </p:txEl>
                                          </p:spTgt>
                                        </p:tgtEl>
                                        <p:attrNameLst>
                                          <p:attrName>style.visibility</p:attrName>
                                        </p:attrNameLst>
                                      </p:cBhvr>
                                      <p:to>
                                        <p:strVal val="visible"/>
                                      </p:to>
                                    </p:set>
                                    <p:anim calcmode="lin" valueType="num">
                                      <p:cBhvr additive="base">
                                        <p:cTn id="19" dur="500" fill="hold"/>
                                        <p:tgtEl>
                                          <p:spTgt spid="3379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79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37923">
                                            <p:txEl>
                                              <p:pRg st="3" end="3"/>
                                            </p:txEl>
                                          </p:spTgt>
                                        </p:tgtEl>
                                        <p:attrNameLst>
                                          <p:attrName>style.visibility</p:attrName>
                                        </p:attrNameLst>
                                      </p:cBhvr>
                                      <p:to>
                                        <p:strVal val="visible"/>
                                      </p:to>
                                    </p:set>
                                    <p:anim calcmode="lin" valueType="num">
                                      <p:cBhvr additive="base">
                                        <p:cTn id="25" dur="500" fill="hold"/>
                                        <p:tgtEl>
                                          <p:spTgt spid="3379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79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37923">
                                            <p:txEl>
                                              <p:pRg st="4" end="4"/>
                                            </p:txEl>
                                          </p:spTgt>
                                        </p:tgtEl>
                                        <p:attrNameLst>
                                          <p:attrName>style.visibility</p:attrName>
                                        </p:attrNameLst>
                                      </p:cBhvr>
                                      <p:to>
                                        <p:strVal val="visible"/>
                                      </p:to>
                                    </p:set>
                                    <p:anim calcmode="lin" valueType="num">
                                      <p:cBhvr additive="base">
                                        <p:cTn id="31" dur="500" fill="hold"/>
                                        <p:tgtEl>
                                          <p:spTgt spid="33792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3792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838200" y="54200"/>
            <a:ext cx="10515600" cy="1325563"/>
          </a:xfrm>
        </p:spPr>
        <p:txBody>
          <a:bodyPr rtlCol="0">
            <a:normAutofit/>
          </a:bodyPr>
          <a:lstStyle/>
          <a:p>
            <a:pPr eaLnBrk="1" fontAlgn="auto" hangingPunct="1">
              <a:spcAft>
                <a:spcPts val="0"/>
              </a:spcAft>
              <a:defRPr/>
            </a:pPr>
            <a:r>
              <a:rPr lang="ar-SA" b="1" dirty="0">
                <a:latin typeface="Sakkal Majalla" panose="02000000000000000000" pitchFamily="2" charset="-78"/>
                <a:cs typeface="Sakkal Majalla" panose="02000000000000000000" pitchFamily="2" charset="-78"/>
              </a:rPr>
              <a:t>أنواع أنظمة التشغيل</a:t>
            </a:r>
            <a:endParaRPr lang="en-US" b="1" dirty="0">
              <a:latin typeface="Sakkal Majalla" panose="02000000000000000000" pitchFamily="2" charset="-78"/>
              <a:cs typeface="Sakkal Majalla" panose="02000000000000000000" pitchFamily="2" charset="-78"/>
            </a:endParaRPr>
          </a:p>
        </p:txBody>
      </p:sp>
      <p:sp>
        <p:nvSpPr>
          <p:cNvPr id="161795" name="Rectangle 3"/>
          <p:cNvSpPr>
            <a:spLocks noGrp="1" noChangeArrowheads="1"/>
          </p:cNvSpPr>
          <p:nvPr>
            <p:ph idx="1"/>
          </p:nvPr>
        </p:nvSpPr>
        <p:spPr>
          <a:xfrm>
            <a:off x="1981200" y="2017713"/>
            <a:ext cx="8497888" cy="4114800"/>
          </a:xfrm>
        </p:spPr>
        <p:txBody>
          <a:bodyPr/>
          <a:lstStyle/>
          <a:p>
            <a:pPr eaLnBrk="1" hangingPunct="1">
              <a:buFontTx/>
              <a:buNone/>
            </a:pPr>
            <a:endParaRPr lang="ar-SA" smtClean="0">
              <a:solidFill>
                <a:schemeClr val="tx2"/>
              </a:solidFill>
            </a:endParaRPr>
          </a:p>
          <a:p>
            <a:pPr eaLnBrk="1" hangingPunct="1">
              <a:buFontTx/>
              <a:buNone/>
            </a:pPr>
            <a:endParaRPr lang="ar-SA" smtClean="0">
              <a:solidFill>
                <a:schemeClr val="tx2"/>
              </a:solidFill>
            </a:endParaRPr>
          </a:p>
          <a:p>
            <a:pPr eaLnBrk="1" hangingPunct="1">
              <a:buFontTx/>
              <a:buNone/>
            </a:pPr>
            <a:r>
              <a:rPr lang="ar-SA" smtClean="0">
                <a:solidFill>
                  <a:schemeClr val="tx2"/>
                </a:solidFill>
              </a:rPr>
              <a:t>واجهة رسومية </a:t>
            </a:r>
            <a:r>
              <a:rPr lang="en-US" smtClean="0">
                <a:solidFill>
                  <a:schemeClr val="tx2"/>
                </a:solidFill>
                <a:cs typeface="Arial" panose="020B0604020202020204" pitchFamily="34" charset="0"/>
              </a:rPr>
              <a:t>GUI</a:t>
            </a:r>
            <a:r>
              <a:rPr lang="ar-SA" smtClean="0">
                <a:solidFill>
                  <a:schemeClr val="tx2"/>
                </a:solidFill>
              </a:rPr>
              <a:t>                         واجهة نصية تعتمد             </a:t>
            </a:r>
          </a:p>
          <a:p>
            <a:pPr eaLnBrk="1" hangingPunct="1">
              <a:buFontTx/>
              <a:buNone/>
            </a:pPr>
            <a:r>
              <a:rPr lang="ar-SA" smtClean="0">
                <a:solidFill>
                  <a:schemeClr val="tx2"/>
                </a:solidFill>
              </a:rPr>
              <a:t>                                              على الرموز والحروف</a:t>
            </a:r>
          </a:p>
          <a:p>
            <a:pPr eaLnBrk="1" hangingPunct="1">
              <a:buFontTx/>
              <a:buNone/>
            </a:pPr>
            <a:endParaRPr lang="ar-SA" smtClean="0">
              <a:solidFill>
                <a:schemeClr val="tx2"/>
              </a:solidFill>
            </a:endParaRPr>
          </a:p>
        </p:txBody>
      </p:sp>
      <p:sp>
        <p:nvSpPr>
          <p:cNvPr id="16179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35468EAA-70D1-4CCE-82EB-B953F3B4A300}" type="slidenum">
              <a:rPr lang="ar-SA" sz="1200" smtClean="0">
                <a:latin typeface="Arial" panose="020B0604020202020204" pitchFamily="34" charset="0"/>
              </a:rPr>
              <a:pPr algn="l">
                <a:lnSpc>
                  <a:spcPct val="100000"/>
                </a:lnSpc>
                <a:spcBef>
                  <a:spcPct val="0"/>
                </a:spcBef>
                <a:buFontTx/>
                <a:buNone/>
              </a:pPr>
              <a:t>139</a:t>
            </a:fld>
            <a:endParaRPr lang="en-US" sz="1200" smtClean="0">
              <a:latin typeface="Arial" panose="020B0604020202020204" pitchFamily="34" charset="0"/>
            </a:endParaRPr>
          </a:p>
        </p:txBody>
      </p:sp>
      <p:grpSp>
        <p:nvGrpSpPr>
          <p:cNvPr id="161797" name="Group 4"/>
          <p:cNvGrpSpPr>
            <a:grpSpLocks/>
          </p:cNvGrpSpPr>
          <p:nvPr/>
        </p:nvGrpSpPr>
        <p:grpSpPr bwMode="auto">
          <a:xfrm>
            <a:off x="3429000" y="1524000"/>
            <a:ext cx="6096000" cy="1524000"/>
            <a:chOff x="1200" y="1152"/>
            <a:chExt cx="3840" cy="672"/>
          </a:xfrm>
        </p:grpSpPr>
        <p:sp>
          <p:nvSpPr>
            <p:cNvPr id="161809" name="AutoShape 5"/>
            <p:cNvSpPr>
              <a:spLocks/>
            </p:cNvSpPr>
            <p:nvPr/>
          </p:nvSpPr>
          <p:spPr bwMode="auto">
            <a:xfrm rot="-5400000">
              <a:off x="2856" y="-504"/>
              <a:ext cx="528" cy="3840"/>
            </a:xfrm>
            <a:prstGeom prst="rightBrace">
              <a:avLst>
                <a:gd name="adj1" fmla="val 60606"/>
                <a:gd name="adj2" fmla="val 50000"/>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161810" name="Line 6"/>
            <p:cNvSpPr>
              <a:spLocks noChangeShapeType="1"/>
            </p:cNvSpPr>
            <p:nvPr/>
          </p:nvSpPr>
          <p:spPr bwMode="auto">
            <a:xfrm>
              <a:off x="1200" y="1632"/>
              <a:ext cx="0" cy="192"/>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161811" name="Line 7"/>
            <p:cNvSpPr>
              <a:spLocks noChangeShapeType="1"/>
            </p:cNvSpPr>
            <p:nvPr/>
          </p:nvSpPr>
          <p:spPr bwMode="auto">
            <a:xfrm>
              <a:off x="5040" y="1632"/>
              <a:ext cx="0" cy="192"/>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grpSp>
      <p:grpSp>
        <p:nvGrpSpPr>
          <p:cNvPr id="161798" name="Group 8"/>
          <p:cNvGrpSpPr>
            <a:grpSpLocks/>
          </p:cNvGrpSpPr>
          <p:nvPr/>
        </p:nvGrpSpPr>
        <p:grpSpPr bwMode="auto">
          <a:xfrm>
            <a:off x="6705600" y="3810000"/>
            <a:ext cx="3352800" cy="990600"/>
            <a:chOff x="1200" y="1152"/>
            <a:chExt cx="3840" cy="672"/>
          </a:xfrm>
        </p:grpSpPr>
        <p:sp>
          <p:nvSpPr>
            <p:cNvPr id="161806" name="AutoShape 9"/>
            <p:cNvSpPr>
              <a:spLocks/>
            </p:cNvSpPr>
            <p:nvPr/>
          </p:nvSpPr>
          <p:spPr bwMode="auto">
            <a:xfrm rot="-5400000">
              <a:off x="2856" y="-504"/>
              <a:ext cx="528" cy="3840"/>
            </a:xfrm>
            <a:prstGeom prst="rightBrace">
              <a:avLst>
                <a:gd name="adj1" fmla="val 60606"/>
                <a:gd name="adj2" fmla="val 50000"/>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ar-SA" sz="1800">
                <a:latin typeface="Arial" panose="020B0604020202020204" pitchFamily="34" charset="0"/>
              </a:endParaRPr>
            </a:p>
          </p:txBody>
        </p:sp>
        <p:sp>
          <p:nvSpPr>
            <p:cNvPr id="161807" name="Line 10"/>
            <p:cNvSpPr>
              <a:spLocks noChangeShapeType="1"/>
            </p:cNvSpPr>
            <p:nvPr/>
          </p:nvSpPr>
          <p:spPr bwMode="auto">
            <a:xfrm>
              <a:off x="1200" y="1632"/>
              <a:ext cx="0" cy="192"/>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161808" name="Line 11"/>
            <p:cNvSpPr>
              <a:spLocks noChangeShapeType="1"/>
            </p:cNvSpPr>
            <p:nvPr/>
          </p:nvSpPr>
          <p:spPr bwMode="auto">
            <a:xfrm>
              <a:off x="5040" y="1632"/>
              <a:ext cx="0" cy="192"/>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grpSp>
      <p:sp>
        <p:nvSpPr>
          <p:cNvPr id="161799" name="Line 12"/>
          <p:cNvSpPr>
            <a:spLocks noChangeShapeType="1"/>
          </p:cNvSpPr>
          <p:nvPr/>
        </p:nvSpPr>
        <p:spPr bwMode="auto">
          <a:xfrm>
            <a:off x="3352800" y="4343400"/>
            <a:ext cx="0" cy="6858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161800" name="Line 13"/>
          <p:cNvSpPr>
            <a:spLocks noChangeShapeType="1"/>
          </p:cNvSpPr>
          <p:nvPr/>
        </p:nvSpPr>
        <p:spPr bwMode="auto">
          <a:xfrm>
            <a:off x="8382000" y="3962400"/>
            <a:ext cx="0" cy="8382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161801" name="WordArt 14">
            <a:hlinkClick r:id="rId2" action="ppaction://hlinksldjump"/>
          </p:cNvPr>
          <p:cNvSpPr>
            <a:spLocks noChangeArrowheads="1" noChangeShapeType="1" noTextEdit="1"/>
          </p:cNvSpPr>
          <p:nvPr/>
        </p:nvSpPr>
        <p:spPr bwMode="auto">
          <a:xfrm>
            <a:off x="9067800" y="4876800"/>
            <a:ext cx="1447800" cy="685800"/>
          </a:xfrm>
          <a:prstGeom prst="rect">
            <a:avLst/>
          </a:prstGeom>
        </p:spPr>
        <p:txBody>
          <a:bodyPr wrap="none" fromWordArt="1">
            <a:prstTxWarp prst="textSlantUp">
              <a:avLst>
                <a:gd name="adj" fmla="val 0"/>
              </a:avLst>
            </a:prstTxWarp>
          </a:bodyPr>
          <a:lstStyle/>
          <a:p>
            <a:pPr algn="ctr"/>
            <a:r>
              <a:rPr lang="en-US" sz="3600" kern="10">
                <a:ln w="9525">
                  <a:solidFill>
                    <a:srgbClr val="FFFF00"/>
                  </a:solidFill>
                  <a:round/>
                  <a:headEnd/>
                  <a:tailEnd/>
                </a:ln>
                <a:solidFill>
                  <a:schemeClr val="tx2"/>
                </a:solidFill>
                <a:latin typeface="Arial Black" panose="020B0A04020102020204" pitchFamily="34" charset="0"/>
              </a:rPr>
              <a:t>WINDOWS</a:t>
            </a:r>
            <a:endParaRPr lang="ar-SA" sz="3600" kern="10">
              <a:ln w="9525">
                <a:solidFill>
                  <a:srgbClr val="FFFF00"/>
                </a:solidFill>
                <a:round/>
                <a:headEnd/>
                <a:tailEnd/>
              </a:ln>
              <a:solidFill>
                <a:schemeClr val="tx2"/>
              </a:solidFill>
              <a:latin typeface="Arial Black" panose="020B0A04020102020204" pitchFamily="34" charset="0"/>
            </a:endParaRPr>
          </a:p>
        </p:txBody>
      </p:sp>
      <p:sp>
        <p:nvSpPr>
          <p:cNvPr id="161802" name="WordArt 15">
            <a:hlinkClick r:id="rId3" action="ppaction://hlinksldjump"/>
          </p:cNvPr>
          <p:cNvSpPr>
            <a:spLocks noChangeArrowheads="1" noChangeShapeType="1" noTextEdit="1"/>
          </p:cNvSpPr>
          <p:nvPr/>
        </p:nvSpPr>
        <p:spPr bwMode="auto">
          <a:xfrm>
            <a:off x="8001000" y="4876800"/>
            <a:ext cx="838200" cy="533400"/>
          </a:xfrm>
          <a:prstGeom prst="rect">
            <a:avLst/>
          </a:prstGeom>
        </p:spPr>
        <p:txBody>
          <a:bodyPr wrap="none" fromWordArt="1">
            <a:prstTxWarp prst="textSlantUp">
              <a:avLst>
                <a:gd name="adj" fmla="val 0"/>
              </a:avLst>
            </a:prstTxWarp>
          </a:bodyPr>
          <a:lstStyle/>
          <a:p>
            <a:pPr algn="ctr"/>
            <a:r>
              <a:rPr lang="en-US" sz="3600" kern="10">
                <a:ln w="9525">
                  <a:solidFill>
                    <a:srgbClr val="FFFF00"/>
                  </a:solidFill>
                  <a:round/>
                  <a:headEnd/>
                  <a:tailEnd/>
                </a:ln>
                <a:solidFill>
                  <a:schemeClr val="tx2"/>
                </a:solidFill>
                <a:latin typeface="Arial Black" panose="020B0A04020102020204" pitchFamily="34" charset="0"/>
              </a:rPr>
              <a:t>UNIX</a:t>
            </a:r>
            <a:endParaRPr lang="ar-SA" sz="3600" kern="10">
              <a:ln w="9525">
                <a:solidFill>
                  <a:srgbClr val="FFFF00"/>
                </a:solidFill>
                <a:round/>
                <a:headEnd/>
                <a:tailEnd/>
              </a:ln>
              <a:solidFill>
                <a:schemeClr val="tx2"/>
              </a:solidFill>
              <a:latin typeface="Arial Black" panose="020B0A04020102020204" pitchFamily="34" charset="0"/>
            </a:endParaRPr>
          </a:p>
        </p:txBody>
      </p:sp>
      <p:sp>
        <p:nvSpPr>
          <p:cNvPr id="161803" name="WordArt 16">
            <a:hlinkClick r:id="rId4" action="ppaction://hlinksldjump"/>
          </p:cNvPr>
          <p:cNvSpPr>
            <a:spLocks noChangeArrowheads="1" noChangeShapeType="1" noTextEdit="1"/>
          </p:cNvSpPr>
          <p:nvPr/>
        </p:nvSpPr>
        <p:spPr bwMode="auto">
          <a:xfrm>
            <a:off x="6096000" y="4876800"/>
            <a:ext cx="1600200" cy="533400"/>
          </a:xfrm>
          <a:prstGeom prst="rect">
            <a:avLst/>
          </a:prstGeom>
        </p:spPr>
        <p:txBody>
          <a:bodyPr wrap="none" fromWordArt="1">
            <a:prstTxWarp prst="textSlantUp">
              <a:avLst>
                <a:gd name="adj" fmla="val 0"/>
              </a:avLst>
            </a:prstTxWarp>
          </a:bodyPr>
          <a:lstStyle/>
          <a:p>
            <a:pPr algn="ctr"/>
            <a:r>
              <a:rPr lang="en-US" sz="3600" kern="10">
                <a:ln w="9525">
                  <a:solidFill>
                    <a:srgbClr val="FFFF00"/>
                  </a:solidFill>
                  <a:round/>
                  <a:headEnd/>
                  <a:tailEnd/>
                </a:ln>
                <a:solidFill>
                  <a:schemeClr val="tx2"/>
                </a:solidFill>
                <a:latin typeface="Arial Black" panose="020B0A04020102020204" pitchFamily="34" charset="0"/>
              </a:rPr>
              <a:t>MACENTOSH</a:t>
            </a:r>
            <a:endParaRPr lang="ar-SA" sz="3600" kern="10">
              <a:ln w="9525">
                <a:solidFill>
                  <a:srgbClr val="FFFF00"/>
                </a:solidFill>
                <a:round/>
                <a:headEnd/>
                <a:tailEnd/>
              </a:ln>
              <a:solidFill>
                <a:schemeClr val="tx2"/>
              </a:solidFill>
              <a:latin typeface="Arial Black" panose="020B0A04020102020204" pitchFamily="34" charset="0"/>
            </a:endParaRPr>
          </a:p>
        </p:txBody>
      </p:sp>
      <p:sp>
        <p:nvSpPr>
          <p:cNvPr id="161804" name="WordArt 17">
            <a:hlinkClick r:id="rId5" action="ppaction://hlinksldjump"/>
          </p:cNvPr>
          <p:cNvSpPr>
            <a:spLocks noChangeArrowheads="1" noChangeShapeType="1" noTextEdit="1"/>
          </p:cNvSpPr>
          <p:nvPr/>
        </p:nvSpPr>
        <p:spPr bwMode="auto">
          <a:xfrm>
            <a:off x="2819400" y="5029200"/>
            <a:ext cx="914400" cy="457200"/>
          </a:xfrm>
          <a:prstGeom prst="rect">
            <a:avLst/>
          </a:prstGeom>
        </p:spPr>
        <p:txBody>
          <a:bodyPr wrap="none" fromWordArt="1">
            <a:prstTxWarp prst="textSlantUp">
              <a:avLst>
                <a:gd name="adj" fmla="val 0"/>
              </a:avLst>
            </a:prstTxWarp>
          </a:bodyPr>
          <a:lstStyle/>
          <a:p>
            <a:pPr algn="ctr"/>
            <a:r>
              <a:rPr lang="en-US" sz="3600" kern="10">
                <a:ln w="9525">
                  <a:solidFill>
                    <a:srgbClr val="FFFF00"/>
                  </a:solidFill>
                  <a:round/>
                  <a:headEnd/>
                  <a:tailEnd/>
                </a:ln>
                <a:solidFill>
                  <a:schemeClr val="tx2"/>
                </a:solidFill>
                <a:latin typeface="Arial Black" panose="020B0A04020102020204" pitchFamily="34" charset="0"/>
              </a:rPr>
              <a:t>DOS</a:t>
            </a:r>
            <a:endParaRPr lang="ar-SA" sz="3600" kern="10">
              <a:ln w="9525">
                <a:solidFill>
                  <a:srgbClr val="FFFF00"/>
                </a:solidFill>
                <a:round/>
                <a:headEnd/>
                <a:tailEnd/>
              </a:ln>
              <a:solidFill>
                <a:schemeClr val="tx2"/>
              </a:solidFill>
              <a:latin typeface="Arial Black" panose="020B0A04020102020204" pitchFamily="34" charset="0"/>
            </a:endParaRPr>
          </a:p>
        </p:txBody>
      </p:sp>
    </p:spTree>
    <p:extLst>
      <p:ext uri="{BB962C8B-B14F-4D97-AF65-F5344CB8AC3E}">
        <p14:creationId xmlns:p14="http://schemas.microsoft.com/office/powerpoint/2010/main" val="1802488393"/>
      </p:ext>
    </p:extLst>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1981200" y="-76200"/>
            <a:ext cx="8229600" cy="1152525"/>
          </a:xfrm>
        </p:spPr>
        <p:txBody>
          <a:bodyPr>
            <a:normAutofit/>
          </a:bodyPr>
          <a:lstStyle/>
          <a:p>
            <a:pPr eaLnBrk="1" hangingPunct="1">
              <a:spcBef>
                <a:spcPts val="600"/>
              </a:spcBef>
              <a:spcAft>
                <a:spcPts val="1200"/>
              </a:spcAft>
            </a:pPr>
            <a:r>
              <a:rPr lang="ar-JO" b="1" dirty="0">
                <a:latin typeface="Sakkal Majalla" panose="02000000000000000000" pitchFamily="2" charset="-78"/>
                <a:cs typeface="Sakkal Majalla" panose="02000000000000000000" pitchFamily="2" charset="-78"/>
              </a:rPr>
              <a:t>نظام تشغيل دوس </a:t>
            </a:r>
            <a:r>
              <a:rPr lang="en-US" b="1" dirty="0">
                <a:latin typeface="Sakkal Majalla" panose="02000000000000000000" pitchFamily="2" charset="-78"/>
                <a:cs typeface="Sakkal Majalla" panose="02000000000000000000" pitchFamily="2" charset="-78"/>
              </a:rPr>
              <a:t>DOS</a:t>
            </a:r>
          </a:p>
        </p:txBody>
      </p:sp>
      <p:sp>
        <p:nvSpPr>
          <p:cNvPr id="162819" name="Rectangle 3"/>
          <p:cNvSpPr>
            <a:spLocks noGrp="1" noChangeArrowheads="1"/>
          </p:cNvSpPr>
          <p:nvPr>
            <p:ph idx="1"/>
          </p:nvPr>
        </p:nvSpPr>
        <p:spPr>
          <a:xfrm>
            <a:off x="1981200" y="1557338"/>
            <a:ext cx="8229600" cy="3248025"/>
          </a:xfrm>
        </p:spPr>
        <p:txBody>
          <a:bodyPr/>
          <a:lstStyle/>
          <a:p>
            <a:pPr algn="just" eaLnBrk="1" hangingPunct="1"/>
            <a:r>
              <a:rPr lang="ar-JO" b="1" smtClean="0"/>
              <a:t>نظام التشغيل هذا هو من النوع الذي يعتمد على الرموز أي أن واجهته أو طريقة عرضه للبيانات تستعمل الرموز والحروف</a:t>
            </a:r>
            <a:r>
              <a:rPr lang="en-US" b="1" smtClean="0">
                <a:cs typeface="Arial" panose="020B0604020202020204" pitchFamily="34" charset="0"/>
              </a:rPr>
              <a:t>.</a:t>
            </a:r>
            <a:endParaRPr lang="ar-JO" smtClean="0"/>
          </a:p>
        </p:txBody>
      </p:sp>
      <p:sp>
        <p:nvSpPr>
          <p:cNvPr id="16282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5E89B2F5-C261-4B44-AD33-E8ADA75F4E76}" type="slidenum">
              <a:rPr lang="ar-SA" sz="1200" smtClean="0">
                <a:latin typeface="Arial" panose="020B0604020202020204" pitchFamily="34" charset="0"/>
              </a:rPr>
              <a:pPr algn="l">
                <a:lnSpc>
                  <a:spcPct val="100000"/>
                </a:lnSpc>
                <a:spcBef>
                  <a:spcPct val="0"/>
                </a:spcBef>
                <a:buFontTx/>
                <a:buNone/>
              </a:pPr>
              <a:t>140</a:t>
            </a:fld>
            <a:endParaRPr lang="en-US" sz="1200" smtClean="0">
              <a:latin typeface="Arial" panose="020B0604020202020204" pitchFamily="34" charset="0"/>
            </a:endParaRPr>
          </a:p>
        </p:txBody>
      </p:sp>
      <p:pic>
        <p:nvPicPr>
          <p:cNvPr id="162821" name="Picture 4" descr="17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819400"/>
            <a:ext cx="5638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660257"/>
      </p:ext>
    </p:extLst>
  </p:cSld>
  <p:clrMapOvr>
    <a:masterClrMapping/>
  </p:clrMapOvr>
  <p:transition advClick="0"/>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838200" y="90329"/>
            <a:ext cx="10515600" cy="1325563"/>
          </a:xfrm>
        </p:spPr>
        <p:txBody>
          <a:bodyPr>
            <a:normAutofit/>
          </a:bodyPr>
          <a:lstStyle/>
          <a:p>
            <a:pPr eaLnBrk="1" hangingPunct="1">
              <a:spcBef>
                <a:spcPts val="600"/>
              </a:spcBef>
              <a:spcAft>
                <a:spcPts val="1200"/>
              </a:spcAft>
            </a:pPr>
            <a:r>
              <a:rPr lang="ar-JO" b="1" dirty="0">
                <a:latin typeface="Sakkal Majalla" panose="02000000000000000000" pitchFamily="2" charset="-78"/>
                <a:cs typeface="Sakkal Majalla" panose="02000000000000000000" pitchFamily="2" charset="-78"/>
              </a:rPr>
              <a:t>نظام تشغيل ويندوز </a:t>
            </a:r>
            <a:r>
              <a:rPr lang="en-US" b="1" dirty="0">
                <a:latin typeface="Sakkal Majalla" panose="02000000000000000000" pitchFamily="2" charset="-78"/>
                <a:cs typeface="Sakkal Majalla" panose="02000000000000000000" pitchFamily="2" charset="-78"/>
              </a:rPr>
              <a:t> Windows</a:t>
            </a:r>
          </a:p>
        </p:txBody>
      </p:sp>
      <p:sp>
        <p:nvSpPr>
          <p:cNvPr id="163843" name="Rectangle 3"/>
          <p:cNvSpPr>
            <a:spLocks noGrp="1" noChangeArrowheads="1"/>
          </p:cNvSpPr>
          <p:nvPr>
            <p:ph idx="1"/>
          </p:nvPr>
        </p:nvSpPr>
        <p:spPr>
          <a:xfrm>
            <a:off x="2758440" y="1681163"/>
            <a:ext cx="8229600" cy="2860675"/>
          </a:xfrm>
        </p:spPr>
        <p:txBody>
          <a:bodyPr/>
          <a:lstStyle/>
          <a:p>
            <a:pPr indent="19050" algn="just" eaLnBrk="1" hangingPunct="1">
              <a:buFont typeface="Arial" panose="020B0604020202020204" pitchFamily="34" charset="0"/>
              <a:buNone/>
            </a:pPr>
            <a:r>
              <a:rPr lang="ar-JO" b="1" dirty="0" smtClean="0"/>
              <a:t>هذا النوع من برامج التشغيل هو من نوع الواجهات الرسومية هذا يعني بأن الواجهة هي رسومية، نظام التشغيل ويندوز يسمح للمستخدم بالتفاعل مع الحاسب باستخدام الفأرة والاختيار من القوائم والأيقونات التي تكون مربوطة بتطبيقات مختلفة.</a:t>
            </a:r>
          </a:p>
        </p:txBody>
      </p:sp>
      <p:sp>
        <p:nvSpPr>
          <p:cNvPr id="163844"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289F41A9-861F-4628-AC28-45A515329505}" type="slidenum">
              <a:rPr lang="ar-SA" sz="1200" smtClean="0">
                <a:latin typeface="Arial" panose="020B0604020202020204" pitchFamily="34" charset="0"/>
              </a:rPr>
              <a:pPr algn="l">
                <a:lnSpc>
                  <a:spcPct val="100000"/>
                </a:lnSpc>
                <a:spcBef>
                  <a:spcPct val="0"/>
                </a:spcBef>
                <a:buFontTx/>
                <a:buNone/>
              </a:pPr>
              <a:t>141</a:t>
            </a:fld>
            <a:endParaRPr lang="en-US" sz="1200" smtClean="0">
              <a:latin typeface="Arial" panose="020B0604020202020204" pitchFamily="34" charset="0"/>
            </a:endParaRPr>
          </a:p>
        </p:txBody>
      </p:sp>
    </p:spTree>
    <p:extLst>
      <p:ext uri="{BB962C8B-B14F-4D97-AF65-F5344CB8AC3E}">
        <p14:creationId xmlns:p14="http://schemas.microsoft.com/office/powerpoint/2010/main" val="1263735235"/>
      </p:ext>
    </p:extLst>
  </p:cSld>
  <p:clrMapOvr>
    <a:masterClrMapping/>
  </p:clrMapOvr>
  <p:transition advClick="0"/>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3017520" y="274320"/>
            <a:ext cx="8229600" cy="838200"/>
          </a:xfrm>
        </p:spPr>
        <p:txBody>
          <a:bodyPr>
            <a:normAutofit/>
          </a:bodyPr>
          <a:lstStyle/>
          <a:p>
            <a:pPr eaLnBrk="1" hangingPunct="1">
              <a:spcBef>
                <a:spcPts val="600"/>
              </a:spcBef>
              <a:spcAft>
                <a:spcPts val="1200"/>
              </a:spcAft>
            </a:pPr>
            <a:r>
              <a:rPr lang="ar-JO" b="1" dirty="0">
                <a:latin typeface="Sakkal Majalla" panose="02000000000000000000" pitchFamily="2" charset="-78"/>
                <a:cs typeface="Sakkal Majalla" panose="02000000000000000000" pitchFamily="2" charset="-78"/>
              </a:rPr>
              <a:t>نظام تشغيل ماكنتوش </a:t>
            </a:r>
            <a:r>
              <a:rPr lang="en-US" b="1" dirty="0">
                <a:latin typeface="Sakkal Majalla" panose="02000000000000000000" pitchFamily="2" charset="-78"/>
                <a:cs typeface="Sakkal Majalla" panose="02000000000000000000" pitchFamily="2" charset="-78"/>
              </a:rPr>
              <a:t> Macintosh</a:t>
            </a:r>
          </a:p>
        </p:txBody>
      </p:sp>
      <p:sp>
        <p:nvSpPr>
          <p:cNvPr id="164867" name="Rectangle 3"/>
          <p:cNvSpPr>
            <a:spLocks noGrp="1" noChangeArrowheads="1"/>
          </p:cNvSpPr>
          <p:nvPr>
            <p:ph idx="1"/>
          </p:nvPr>
        </p:nvSpPr>
        <p:spPr>
          <a:xfrm>
            <a:off x="3017520" y="2018347"/>
            <a:ext cx="8435975" cy="1716087"/>
          </a:xfrm>
        </p:spPr>
        <p:txBody>
          <a:bodyPr/>
          <a:lstStyle/>
          <a:p>
            <a:pPr indent="19050" algn="just" eaLnBrk="1" hangingPunct="1">
              <a:buFont typeface="Arial" panose="020B0604020202020204" pitchFamily="34" charset="0"/>
              <a:buNone/>
            </a:pPr>
            <a:r>
              <a:rPr lang="ar-JO" b="1" dirty="0" smtClean="0"/>
              <a:t>هذا النظام كان أول نظام يعتمد على الواجهات الرسومية، وقد تم تثبيته على أجهزة حاسوب ماكنتوش، هذا النوع من نظم التشغيل يستخدم بشكل واسع للتطبيقات الرسومية</a:t>
            </a:r>
            <a:r>
              <a:rPr lang="en-US" b="1" dirty="0" smtClean="0">
                <a:cs typeface="Arial" panose="020B0604020202020204" pitchFamily="34" charset="0"/>
              </a:rPr>
              <a:t>.</a:t>
            </a:r>
            <a:endParaRPr lang="ar-JO" b="1" dirty="0" smtClean="0"/>
          </a:p>
        </p:txBody>
      </p:sp>
      <p:sp>
        <p:nvSpPr>
          <p:cNvPr id="164868"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C638FB58-5179-4E39-A2E6-AFD0C297050A}" type="slidenum">
              <a:rPr lang="ar-SA" sz="1200" smtClean="0">
                <a:latin typeface="Arial" panose="020B0604020202020204" pitchFamily="34" charset="0"/>
              </a:rPr>
              <a:pPr algn="l">
                <a:lnSpc>
                  <a:spcPct val="100000"/>
                </a:lnSpc>
                <a:spcBef>
                  <a:spcPct val="0"/>
                </a:spcBef>
                <a:buFontTx/>
                <a:buNone/>
              </a:pPr>
              <a:t>142</a:t>
            </a:fld>
            <a:endParaRPr lang="en-US" sz="1200" smtClean="0">
              <a:latin typeface="Arial" panose="020B0604020202020204" pitchFamily="34" charset="0"/>
            </a:endParaRPr>
          </a:p>
        </p:txBody>
      </p:sp>
    </p:spTree>
    <p:extLst>
      <p:ext uri="{BB962C8B-B14F-4D97-AF65-F5344CB8AC3E}">
        <p14:creationId xmlns:p14="http://schemas.microsoft.com/office/powerpoint/2010/main" val="1598093535"/>
      </p:ext>
    </p:extLst>
  </p:cSld>
  <p:clrMapOvr>
    <a:masterClrMapping/>
  </p:clrMapOvr>
  <p:transition advClick="0"/>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731520" y="136525"/>
            <a:ext cx="10515600" cy="1325563"/>
          </a:xfrm>
        </p:spPr>
        <p:txBody>
          <a:bodyPr>
            <a:normAutofit/>
          </a:bodyPr>
          <a:lstStyle/>
          <a:p>
            <a:pPr eaLnBrk="1" hangingPunct="1">
              <a:spcBef>
                <a:spcPts val="600"/>
              </a:spcBef>
              <a:spcAft>
                <a:spcPts val="1200"/>
              </a:spcAft>
            </a:pPr>
            <a:r>
              <a:rPr lang="ar-JO" b="1" dirty="0">
                <a:latin typeface="Sakkal Majalla" panose="02000000000000000000" pitchFamily="2" charset="-78"/>
                <a:cs typeface="Sakkal Majalla" panose="02000000000000000000" pitchFamily="2" charset="-78"/>
              </a:rPr>
              <a:t>نظام تشغيل يونكس </a:t>
            </a:r>
            <a:r>
              <a:rPr lang="en-US" b="1" dirty="0">
                <a:latin typeface="Sakkal Majalla" panose="02000000000000000000" pitchFamily="2" charset="-78"/>
                <a:cs typeface="Sakkal Majalla" panose="02000000000000000000" pitchFamily="2" charset="-78"/>
              </a:rPr>
              <a:t> Unix</a:t>
            </a:r>
          </a:p>
        </p:txBody>
      </p:sp>
      <p:sp>
        <p:nvSpPr>
          <p:cNvPr id="165891" name="Rectangle 3"/>
          <p:cNvSpPr>
            <a:spLocks noGrp="1" noChangeArrowheads="1"/>
          </p:cNvSpPr>
          <p:nvPr>
            <p:ph idx="1"/>
          </p:nvPr>
        </p:nvSpPr>
        <p:spPr>
          <a:xfrm>
            <a:off x="2788920" y="2177098"/>
            <a:ext cx="8229600" cy="2227262"/>
          </a:xfrm>
        </p:spPr>
        <p:txBody>
          <a:bodyPr/>
          <a:lstStyle/>
          <a:p>
            <a:pPr indent="19050" algn="just" eaLnBrk="1" hangingPunct="1"/>
            <a:r>
              <a:rPr lang="ar-JO" sz="2400" b="1" dirty="0" smtClean="0"/>
              <a:t>هذا النظام هو للمحترفين وللمستخدمين المتعددين</a:t>
            </a:r>
            <a:r>
              <a:rPr lang="ar-SA" sz="2400" b="1" dirty="0" smtClean="0"/>
              <a:t> </a:t>
            </a:r>
            <a:r>
              <a:rPr lang="ar-JO" sz="2400" b="1" dirty="0" smtClean="0"/>
              <a:t>والذين يتطلبون مهام متعددة من نظام التشغيل (إنه يشغل العديد من العمليات في نفس الوقت).</a:t>
            </a:r>
            <a:endParaRPr lang="ar-SA" sz="2400" b="1" dirty="0" smtClean="0"/>
          </a:p>
          <a:p>
            <a:pPr indent="19050" algn="just" eaLnBrk="1" hangingPunct="1"/>
            <a:r>
              <a:rPr lang="ar-JO" sz="2400" b="1" dirty="0" smtClean="0"/>
              <a:t> لقد تم تصميمه لمحطات العمل وللشبكات المعلوماتية يتوفر منه واجهة رسومية وواجهة نصية وهو ليس مثالياً ومناسباً للاستعمال الإبداعي</a:t>
            </a:r>
            <a:r>
              <a:rPr lang="ar-SA" sz="2400" b="1" dirty="0" smtClean="0"/>
              <a:t> (أي أنه مخصص للعمل على الأنظمة الكبيرة مثل الحاسب الرئيسي والصغير)</a:t>
            </a:r>
            <a:endParaRPr lang="ar-JO" sz="2400" b="1" dirty="0" smtClean="0"/>
          </a:p>
        </p:txBody>
      </p:sp>
      <p:sp>
        <p:nvSpPr>
          <p:cNvPr id="16589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11EF8576-E266-42EF-A377-CAB51FBC0ACB}" type="slidenum">
              <a:rPr lang="ar-SA" sz="1200" smtClean="0">
                <a:latin typeface="Arial" panose="020B0604020202020204" pitchFamily="34" charset="0"/>
              </a:rPr>
              <a:pPr algn="l">
                <a:lnSpc>
                  <a:spcPct val="100000"/>
                </a:lnSpc>
                <a:spcBef>
                  <a:spcPct val="0"/>
                </a:spcBef>
                <a:buFontTx/>
                <a:buNone/>
              </a:pPr>
              <a:t>143</a:t>
            </a:fld>
            <a:endParaRPr lang="en-US" sz="1200" smtClean="0">
              <a:latin typeface="Arial" panose="020B0604020202020204" pitchFamily="34" charset="0"/>
            </a:endParaRPr>
          </a:p>
        </p:txBody>
      </p:sp>
    </p:spTree>
    <p:extLst>
      <p:ext uri="{BB962C8B-B14F-4D97-AF65-F5344CB8AC3E}">
        <p14:creationId xmlns:p14="http://schemas.microsoft.com/office/powerpoint/2010/main" val="2706458002"/>
      </p:ext>
    </p:extLst>
  </p:cSld>
  <p:clrMapOvr>
    <a:masterClrMapping/>
  </p:clrMapOvr>
  <p:transition advClick="0"/>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2987040" y="0"/>
            <a:ext cx="8229600" cy="1371600"/>
          </a:xfrm>
        </p:spPr>
        <p:txBody>
          <a:bodyPr>
            <a:normAutofit/>
          </a:bodyPr>
          <a:lstStyle/>
          <a:p>
            <a:pPr eaLnBrk="1" hangingPunct="1">
              <a:spcBef>
                <a:spcPts val="600"/>
              </a:spcBef>
              <a:spcAft>
                <a:spcPts val="1200"/>
              </a:spcAft>
            </a:pPr>
            <a:r>
              <a:rPr lang="ar-SA" b="1" dirty="0">
                <a:latin typeface="Sakkal Majalla" panose="02000000000000000000" pitchFamily="2" charset="-78"/>
                <a:cs typeface="Sakkal Majalla" panose="02000000000000000000" pitchFamily="2" charset="-78"/>
              </a:rPr>
              <a:t>الإصدارات المختلفة من ويندوز</a:t>
            </a:r>
            <a:endParaRPr lang="en-US" b="1" dirty="0">
              <a:latin typeface="Sakkal Majalla" panose="02000000000000000000" pitchFamily="2" charset="-78"/>
              <a:cs typeface="Sakkal Majalla" panose="02000000000000000000" pitchFamily="2" charset="-78"/>
            </a:endParaRPr>
          </a:p>
        </p:txBody>
      </p:sp>
      <p:sp>
        <p:nvSpPr>
          <p:cNvPr id="166915" name="Rectangle 3"/>
          <p:cNvSpPr>
            <a:spLocks noGrp="1" noChangeArrowheads="1"/>
          </p:cNvSpPr>
          <p:nvPr>
            <p:ph idx="1"/>
          </p:nvPr>
        </p:nvSpPr>
        <p:spPr>
          <a:xfrm>
            <a:off x="1981200" y="1427163"/>
            <a:ext cx="8229600" cy="4897437"/>
          </a:xfrm>
        </p:spPr>
        <p:txBody>
          <a:bodyPr/>
          <a:lstStyle/>
          <a:p>
            <a:pPr indent="19050" algn="just" eaLnBrk="1" hangingPunct="1">
              <a:buFont typeface="Arial" panose="020B0604020202020204" pitchFamily="34" charset="0"/>
              <a:buNone/>
            </a:pPr>
            <a:r>
              <a:rPr lang="ar-JO" dirty="0" smtClean="0"/>
              <a:t>نظام التشغيل ويندوز هو الآن أوسع نظام تشغيل منتشر حول العالم، لقد تم إنتاج العديد من الإصدارات من هذا النظام، كل منها تحت اسم مختلف دعنا نلقي نظرة قريبة على تطويره حتى هذه اللحظة. </a:t>
            </a:r>
          </a:p>
          <a:p>
            <a:pPr indent="19050" algn="just" eaLnBrk="1" hangingPunct="1"/>
            <a:r>
              <a:rPr lang="ar-JO" dirty="0" smtClean="0">
                <a:cs typeface="Simplified Arabic" panose="02020603050405020304" pitchFamily="18" charset="-78"/>
              </a:rPr>
              <a:t> مايكروسوفت ويندوز 95</a:t>
            </a:r>
          </a:p>
          <a:p>
            <a:pPr indent="19050" algn="just" eaLnBrk="1" hangingPunct="1"/>
            <a:r>
              <a:rPr lang="ar-JO" dirty="0" smtClean="0">
                <a:cs typeface="Simplified Arabic" panose="02020603050405020304" pitchFamily="18" charset="-78"/>
              </a:rPr>
              <a:t> مايكروسوفت ويندوز </a:t>
            </a:r>
            <a:r>
              <a:rPr lang="en-US" dirty="0" smtClean="0">
                <a:cs typeface="Simplified Arabic" panose="02020603050405020304" pitchFamily="18" charset="-78"/>
              </a:rPr>
              <a:t>NT</a:t>
            </a:r>
          </a:p>
          <a:p>
            <a:pPr indent="19050" algn="just" eaLnBrk="1" hangingPunct="1"/>
            <a:r>
              <a:rPr lang="ar-SA" dirty="0" smtClean="0">
                <a:cs typeface="Simplified Arabic" panose="02020603050405020304" pitchFamily="18" charset="-78"/>
              </a:rPr>
              <a:t> </a:t>
            </a:r>
            <a:r>
              <a:rPr lang="ar-JO" dirty="0" smtClean="0">
                <a:cs typeface="Simplified Arabic" panose="02020603050405020304" pitchFamily="18" charset="-78"/>
              </a:rPr>
              <a:t>مايكروسوفت ويندوز 98</a:t>
            </a:r>
          </a:p>
          <a:p>
            <a:pPr indent="19050" algn="just" eaLnBrk="1" hangingPunct="1"/>
            <a:r>
              <a:rPr lang="ar-JO" dirty="0" smtClean="0">
                <a:cs typeface="Simplified Arabic" panose="02020603050405020304" pitchFamily="18" charset="-78"/>
              </a:rPr>
              <a:t>ويندوز 2000</a:t>
            </a:r>
          </a:p>
          <a:p>
            <a:pPr indent="19050" algn="just" eaLnBrk="1" hangingPunct="1"/>
            <a:r>
              <a:rPr lang="ar-JO" dirty="0" smtClean="0">
                <a:cs typeface="Simplified Arabic" panose="02020603050405020304" pitchFamily="18" charset="-78"/>
              </a:rPr>
              <a:t> ويندوز اكس بي</a:t>
            </a:r>
            <a:endParaRPr lang="en-US" dirty="0" smtClean="0">
              <a:cs typeface="Simplified Arabic" panose="02020603050405020304" pitchFamily="18" charset="-78"/>
            </a:endParaRPr>
          </a:p>
          <a:p>
            <a:pPr indent="19050" algn="just" eaLnBrk="1" hangingPunct="1"/>
            <a:r>
              <a:rPr lang="ar-SA" dirty="0" smtClean="0">
                <a:cs typeface="Simplified Arabic" panose="02020603050405020304" pitchFamily="18" charset="-78"/>
              </a:rPr>
              <a:t>ويندوز 7 </a:t>
            </a:r>
          </a:p>
          <a:p>
            <a:pPr indent="19050" algn="just" eaLnBrk="1" hangingPunct="1"/>
            <a:r>
              <a:rPr lang="ar-SA" dirty="0" smtClean="0">
                <a:cs typeface="Simplified Arabic" panose="02020603050405020304" pitchFamily="18" charset="-78"/>
              </a:rPr>
              <a:t>ويندوز 10</a:t>
            </a:r>
            <a:endParaRPr lang="ar-JO" dirty="0" smtClean="0">
              <a:cs typeface="Simplified Arabic" panose="02020603050405020304" pitchFamily="18" charset="-78"/>
            </a:endParaRPr>
          </a:p>
        </p:txBody>
      </p:sp>
      <p:sp>
        <p:nvSpPr>
          <p:cNvPr id="16691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a:lnSpc>
                <a:spcPct val="100000"/>
              </a:lnSpc>
              <a:spcBef>
                <a:spcPct val="0"/>
              </a:spcBef>
              <a:buFontTx/>
              <a:buNone/>
            </a:pPr>
            <a:fld id="{295AC70F-99EC-43EA-966C-DD66FCCB4203}" type="slidenum">
              <a:rPr lang="ar-SA" sz="1200" smtClean="0">
                <a:latin typeface="Arial" panose="020B0604020202020204" pitchFamily="34" charset="0"/>
              </a:rPr>
              <a:pPr algn="l">
                <a:lnSpc>
                  <a:spcPct val="100000"/>
                </a:lnSpc>
                <a:spcBef>
                  <a:spcPct val="0"/>
                </a:spcBef>
                <a:buFontTx/>
                <a:buNone/>
              </a:pPr>
              <a:t>144</a:t>
            </a:fld>
            <a:endParaRPr lang="en-US" sz="1200" smtClean="0">
              <a:latin typeface="Arial" panose="020B0604020202020204" pitchFamily="34" charset="0"/>
            </a:endParaRPr>
          </a:p>
        </p:txBody>
      </p:sp>
    </p:spTree>
    <p:extLst>
      <p:ext uri="{BB962C8B-B14F-4D97-AF65-F5344CB8AC3E}">
        <p14:creationId xmlns:p14="http://schemas.microsoft.com/office/powerpoint/2010/main" val="3513923613"/>
      </p:ext>
    </p:extLst>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824</TotalTime>
  <Words>6230</Words>
  <Application>Microsoft Office PowerPoint</Application>
  <PresentationFormat>ملء الشاشة</PresentationFormat>
  <Paragraphs>954</Paragraphs>
  <Slides>144</Slides>
  <Notes>0</Notes>
  <HiddenSlides>0</HiddenSlides>
  <MMClips>0</MMClips>
  <ScaleCrop>false</ScaleCrop>
  <HeadingPairs>
    <vt:vector size="8" baseType="variant">
      <vt:variant>
        <vt:lpstr>الخطوط المستخدمة</vt:lpstr>
      </vt:variant>
      <vt:variant>
        <vt:i4>15</vt:i4>
      </vt:variant>
      <vt:variant>
        <vt:lpstr>نسق</vt:lpstr>
      </vt:variant>
      <vt:variant>
        <vt:i4>2</vt:i4>
      </vt:variant>
      <vt:variant>
        <vt:lpstr>خوادم OLE مضمنة</vt:lpstr>
      </vt:variant>
      <vt:variant>
        <vt:i4>3</vt:i4>
      </vt:variant>
      <vt:variant>
        <vt:lpstr>عناوين الشرائح</vt:lpstr>
      </vt:variant>
      <vt:variant>
        <vt:i4>144</vt:i4>
      </vt:variant>
    </vt:vector>
  </HeadingPairs>
  <TitlesOfParts>
    <vt:vector size="164" baseType="lpstr">
      <vt:lpstr>맑은 고딕</vt:lpstr>
      <vt:lpstr>29LT Bukra Bold</vt:lpstr>
      <vt:lpstr>29LT Bukra Bold Italic</vt:lpstr>
      <vt:lpstr>Arial</vt:lpstr>
      <vt:lpstr>Arial Black</vt:lpstr>
      <vt:lpstr>Brussels</vt:lpstr>
      <vt:lpstr>Calibri</vt:lpstr>
      <vt:lpstr>Calibri Light</vt:lpstr>
      <vt:lpstr>PT Bold Heading</vt:lpstr>
      <vt:lpstr>Sakkal Majalla</vt:lpstr>
      <vt:lpstr>Simplified Arabic</vt:lpstr>
      <vt:lpstr>Tahoma</vt:lpstr>
      <vt:lpstr>Times New Roman</vt:lpstr>
      <vt:lpstr>Verdana</vt:lpstr>
      <vt:lpstr>Wingdings</vt:lpstr>
      <vt:lpstr>نسق Office</vt:lpstr>
      <vt:lpstr>1_نسق Office</vt:lpstr>
      <vt:lpstr>Image</vt:lpstr>
      <vt:lpstr>Bitmap Image</vt:lpstr>
      <vt:lpstr>MSPhotoEd.3</vt:lpstr>
      <vt:lpstr>عرض تقديمي في PowerPoint</vt:lpstr>
      <vt:lpstr>تتكون شهادة IC3 من ثلاث امتحانات</vt:lpstr>
      <vt:lpstr>الوحدة الأولى  1</vt:lpstr>
      <vt:lpstr>محتويات العرض الرئيسية</vt:lpstr>
      <vt:lpstr>عرض تقديمي في PowerPoint</vt:lpstr>
      <vt:lpstr>عرض تقديمي في PowerPoint</vt:lpstr>
      <vt:lpstr>فهم الحاســــــــــب </vt:lpstr>
      <vt:lpstr>مكونات الحاسب</vt:lpstr>
      <vt:lpstr>أنواع الحواسيب</vt:lpstr>
      <vt:lpstr>الحاسب المكتبي(الشخصي) Desktop</vt:lpstr>
      <vt:lpstr>الحاسب المتنقل (المحمول)Laptop</vt:lpstr>
      <vt:lpstr>الحاسب المفكرةNotebook</vt:lpstr>
      <vt:lpstr>الحاسب القلميPenbook</vt:lpstr>
      <vt:lpstr>الحاسب اليدوي Palmtop</vt:lpstr>
      <vt:lpstr>المساعد الرقمي  PDA</vt:lpstr>
      <vt:lpstr>محطة عمل Workstation </vt:lpstr>
      <vt:lpstr>الحاسب الصغير Minicomputer</vt:lpstr>
      <vt:lpstr>الحاسب الرئيسيMainframe</vt:lpstr>
      <vt:lpstr>الحاسب الفائق Super Computer</vt:lpstr>
      <vt:lpstr>الكتب التفاعلية Interactive Books  </vt:lpstr>
      <vt:lpstr>حواسب الماكنتوش</vt:lpstr>
      <vt:lpstr>الوحدات التي تعبر عن عمل الحاسب</vt:lpstr>
      <vt:lpstr>رسم توضيحي لمراحل انتقال البيانات داخل الحاسب</vt:lpstr>
      <vt:lpstr>المكونات الصلبة أو الآلية Hardware</vt:lpstr>
      <vt:lpstr>المحتويــات</vt:lpstr>
      <vt:lpstr>الغطاء الخارجي (العلبة)Case-</vt:lpstr>
      <vt:lpstr>  أنواع الغطاء الخارجي:</vt:lpstr>
      <vt:lpstr>مصدر الطاقةPower Supply  </vt:lpstr>
      <vt:lpstr>اللوحة الأم Mother boaard</vt:lpstr>
      <vt:lpstr>وحدات القـياس</vt:lpstr>
      <vt:lpstr>وحدة المعالجة المركزيةCPU</vt:lpstr>
      <vt:lpstr>وحدة المعالجة المركزيةCPU</vt:lpstr>
      <vt:lpstr>وحدة المعالجة المركزيةCPU</vt:lpstr>
      <vt:lpstr>الساعة أو مولد الإشارات الدورية Clock</vt:lpstr>
      <vt:lpstr>رسم توضيحي يوضح كيف تقسم الساعة العمل وتنظمه</vt:lpstr>
      <vt:lpstr>الفتحات أو ثقوب  التوسعة - Slots</vt:lpstr>
      <vt:lpstr>انواع فتحات التوسعة </vt:lpstr>
      <vt:lpstr>رسم توضيحي لثقوب التوسعة</vt:lpstr>
      <vt:lpstr>الناقل خط التوزيع Bus</vt:lpstr>
      <vt:lpstr>أنواع النواقل التوسعية</vt:lpstr>
      <vt:lpstr>القوابس </vt:lpstr>
      <vt:lpstr>نظرة عامة على القوابس</vt:lpstr>
      <vt:lpstr>القوابس المتتالية (المتسلسلة)</vt:lpstr>
      <vt:lpstr>القوابس المتوازية (المتفرعة)</vt:lpstr>
      <vt:lpstr>قوابس USB</vt:lpstr>
      <vt:lpstr>قوابس الفأرة ولوحة المفاتيح</vt:lpstr>
      <vt:lpstr>منافذ الأشعة تحت الحمراء – (IRDA)</vt:lpstr>
      <vt:lpstr>الذواكر ووحدات التخزين</vt:lpstr>
      <vt:lpstr>الذواكر MEMORIES</vt:lpstr>
      <vt:lpstr>ذاكرة القراءة فقط ROM</vt:lpstr>
      <vt:lpstr>البيوس والسيموس</vt:lpstr>
      <vt:lpstr>نظام الادخال والإخراج الاساسي BIOS</vt:lpstr>
      <vt:lpstr>نظام سيموس CMOS</vt:lpstr>
      <vt:lpstr>بطارية سيموس CMOS Battery</vt:lpstr>
      <vt:lpstr>ذاكرة الوصول العشوائي RAM</vt:lpstr>
      <vt:lpstr>عرض تقديمي في PowerPoint</vt:lpstr>
      <vt:lpstr>عرض تقديمي في PowerPoint</vt:lpstr>
      <vt:lpstr>الذاكرة الضخمةMass Memory</vt:lpstr>
      <vt:lpstr>أنواع الذاكرة الضخمة</vt:lpstr>
      <vt:lpstr>عرض تقديمي في PowerPoint</vt:lpstr>
      <vt:lpstr>تهيئة القرص الصلب</vt:lpstr>
      <vt:lpstr>عرض تقديمي في PowerPoint</vt:lpstr>
      <vt:lpstr>أنواع جدول FAT</vt:lpstr>
      <vt:lpstr>العمليات التي تجري على القرص الصلب</vt:lpstr>
      <vt:lpstr>أيقونات الأقراص داخل جهاز الحاسب</vt:lpstr>
      <vt:lpstr>عرض تقديمي في PowerPoint</vt:lpstr>
      <vt:lpstr>3- الأشرطة المغناطيسية Tape Units </vt:lpstr>
      <vt:lpstr>عرض تقديمي في PowerPoint</vt:lpstr>
      <vt:lpstr>5-الذاكرة التي على شكل بطاقة  Memory Card</vt:lpstr>
      <vt:lpstr>6- القرص القابل للإزالة – Flash Memory (Flash Disk) </vt:lpstr>
      <vt:lpstr>عرض تقديمي في PowerPoint</vt:lpstr>
      <vt:lpstr>عرض تقديمي في PowerPoint</vt:lpstr>
      <vt:lpstr>مسجلات الأقراص المدمجة</vt:lpstr>
      <vt:lpstr>وحدات الإدخال</vt:lpstr>
      <vt:lpstr>لوحة المفاتيح Keyboard </vt:lpstr>
      <vt:lpstr>عرض تقديمي في PowerPoint</vt:lpstr>
      <vt:lpstr>الفـــــأرة Mouse</vt:lpstr>
      <vt:lpstr>الماسحة Scanner</vt:lpstr>
      <vt:lpstr>حالات المسح</vt:lpstr>
      <vt:lpstr>عرض تقديمي في PowerPoint</vt:lpstr>
      <vt:lpstr>وحدات الإخراج</vt:lpstr>
      <vt:lpstr>الشاشة Monitor</vt:lpstr>
      <vt:lpstr>عرض تقديمي في PowerPoint</vt:lpstr>
      <vt:lpstr>دقة الشاشة</vt:lpstr>
      <vt:lpstr>الطابعات Printers </vt:lpstr>
      <vt:lpstr>الكثافة النقطية DPI</vt:lpstr>
      <vt:lpstr>أنواع الطابعات</vt:lpstr>
      <vt:lpstr>Printers Types</vt:lpstr>
      <vt:lpstr>المكبرات والسماعات Speakers &amp; Headset</vt:lpstr>
      <vt:lpstr>يعتبر جهاز إدخال وإخراج                        المودم</vt:lpstr>
      <vt:lpstr>أنواع المودمات من الأسرع للأبطأ</vt:lpstr>
      <vt:lpstr>عرض تقديمي في PowerPoint</vt:lpstr>
      <vt:lpstr>كرت الشبكة </vt:lpstr>
      <vt:lpstr>تعريف الشبكة </vt:lpstr>
      <vt:lpstr>أنواع  الشبكات بناء على التوزيع الجغرافي </vt:lpstr>
      <vt:lpstr>أنواع الشبكات بناءً على المعالجة الإلكترونية :</vt:lpstr>
      <vt:lpstr>الإتصال بالإنترنت باستخدام الهاتف النقال :</vt:lpstr>
      <vt:lpstr>اختيار الجهاز المناسب </vt:lpstr>
      <vt:lpstr> صيانة معدات وبرمجيات الكمبيوتر </vt:lpstr>
      <vt:lpstr>العوامل التي تؤدي إلى تعطل معدات وبرمجيات الكمبيوتر </vt:lpstr>
      <vt:lpstr>الصيانة التي يمكن أن يقوم بها المستخدم </vt:lpstr>
      <vt:lpstr>الصيانة التي يجب أن يقوم بها تقني الصيانة </vt:lpstr>
      <vt:lpstr>مراحل حل مشاكل الكمبيوتر </vt:lpstr>
      <vt:lpstr>تاريــــــخ البرمجـــــــــــيات History oF Software</vt:lpstr>
      <vt:lpstr>المحتويــات</vt:lpstr>
      <vt:lpstr>ما هي البرمجيات ؟</vt:lpstr>
      <vt:lpstr>كيف تعمل البرمجيات والمعدات ؟</vt:lpstr>
      <vt:lpstr>طريقة عمل البرمجيات و المعدات </vt:lpstr>
      <vt:lpstr>أنواع البرمجيات Software types</vt:lpstr>
      <vt:lpstr>تصنيف البرمجيات حسب نوع الإصدار  </vt:lpstr>
      <vt:lpstr>وحدات الإدخال </vt:lpstr>
      <vt:lpstr>المعلومات الرقمية </vt:lpstr>
      <vt:lpstr>التفاعل </vt:lpstr>
      <vt:lpstr> معالجة البيانات </vt:lpstr>
      <vt:lpstr>مخرجات البيانات </vt:lpstr>
      <vt:lpstr>تطوير البرمجيات </vt:lpstr>
      <vt:lpstr>البرمجيات التطبيقية</vt:lpstr>
      <vt:lpstr>برامج معالجة الكلمات – Word Processors</vt:lpstr>
      <vt:lpstr>برامج الجداول – Spread Sheets</vt:lpstr>
      <vt:lpstr>برامج العروض التقديمية  - Presentation</vt:lpstr>
      <vt:lpstr>برامج النشر المكتبي Publishing Programs </vt:lpstr>
      <vt:lpstr>برامج قواعد البيانات  Database Program</vt:lpstr>
      <vt:lpstr>قواعد البيانات</vt:lpstr>
      <vt:lpstr>قواعد البيانات</vt:lpstr>
      <vt:lpstr>برامج الرسوميات - Graphics</vt:lpstr>
      <vt:lpstr>برامج الرسوميات - Graphics</vt:lpstr>
      <vt:lpstr>برامج الوسائط المتعددة - Multimedia</vt:lpstr>
      <vt:lpstr>برامج البريد الإلكتروني - Email Programs</vt:lpstr>
      <vt:lpstr>عنوان البريد الإلكتروني :</vt:lpstr>
      <vt:lpstr>أهم برامج البريد الإلكتروني</vt:lpstr>
      <vt:lpstr>متصفح الانترنت Web Browser</vt:lpstr>
      <vt:lpstr>البرمجيات المساعدة – Utility Programs</vt:lpstr>
      <vt:lpstr>البرمجيات المساعدة</vt:lpstr>
      <vt:lpstr>حزم البرمجيات </vt:lpstr>
      <vt:lpstr>الاستخدام السليم للبرمجيات </vt:lpstr>
      <vt:lpstr>نظم التشغيل Operating Systems</vt:lpstr>
      <vt:lpstr>المحتويــات</vt:lpstr>
      <vt:lpstr>نظم التشغيل </vt:lpstr>
      <vt:lpstr>أنواع أنظمة التشغيل</vt:lpstr>
      <vt:lpstr>نظام تشغيل دوس DOS</vt:lpstr>
      <vt:lpstr>نظام تشغيل ويندوز  Windows</vt:lpstr>
      <vt:lpstr>نظام تشغيل ماكنتوش  Macintosh</vt:lpstr>
      <vt:lpstr>نظام تشغيل يونكس  Unix</vt:lpstr>
      <vt:lpstr>الإصدارات المختلفة من ويندوز</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braa siddig</dc:creator>
  <cp:lastModifiedBy>braa siddig</cp:lastModifiedBy>
  <cp:revision>49</cp:revision>
  <dcterms:created xsi:type="dcterms:W3CDTF">2021-11-30T16:02:55Z</dcterms:created>
  <dcterms:modified xsi:type="dcterms:W3CDTF">2021-12-01T06:56:57Z</dcterms:modified>
</cp:coreProperties>
</file>